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92" r:id="rId6"/>
  </p:sldMasterIdLst>
  <p:notesMasterIdLst>
    <p:notesMasterId r:id="rId175"/>
  </p:notesMasterIdLst>
  <p:handoutMasterIdLst>
    <p:handoutMasterId r:id="rId176"/>
  </p:handoutMasterIdLst>
  <p:sldIdLst>
    <p:sldId id="785" r:id="rId7"/>
    <p:sldId id="709" r:id="rId8"/>
    <p:sldId id="833" r:id="rId9"/>
    <p:sldId id="834" r:id="rId10"/>
    <p:sldId id="789" r:id="rId11"/>
    <p:sldId id="787" r:id="rId12"/>
    <p:sldId id="788" r:id="rId13"/>
    <p:sldId id="790" r:id="rId14"/>
    <p:sldId id="791" r:id="rId15"/>
    <p:sldId id="792" r:id="rId16"/>
    <p:sldId id="793" r:id="rId17"/>
    <p:sldId id="710" r:id="rId18"/>
    <p:sldId id="714" r:id="rId19"/>
    <p:sldId id="715" r:id="rId20"/>
    <p:sldId id="716" r:id="rId21"/>
    <p:sldId id="717" r:id="rId22"/>
    <p:sldId id="718" r:id="rId23"/>
    <p:sldId id="719" r:id="rId24"/>
    <p:sldId id="720" r:id="rId25"/>
    <p:sldId id="721" r:id="rId26"/>
    <p:sldId id="722" r:id="rId27"/>
    <p:sldId id="723" r:id="rId28"/>
    <p:sldId id="724" r:id="rId29"/>
    <p:sldId id="726" r:id="rId30"/>
    <p:sldId id="794" r:id="rId31"/>
    <p:sldId id="728" r:id="rId32"/>
    <p:sldId id="729" r:id="rId33"/>
    <p:sldId id="730" r:id="rId34"/>
    <p:sldId id="731" r:id="rId35"/>
    <p:sldId id="732" r:id="rId36"/>
    <p:sldId id="733" r:id="rId37"/>
    <p:sldId id="776" r:id="rId38"/>
    <p:sldId id="777" r:id="rId39"/>
    <p:sldId id="778" r:id="rId40"/>
    <p:sldId id="779" r:id="rId41"/>
    <p:sldId id="780" r:id="rId42"/>
    <p:sldId id="781" r:id="rId43"/>
    <p:sldId id="782" r:id="rId44"/>
    <p:sldId id="783" r:id="rId45"/>
    <p:sldId id="784" r:id="rId46"/>
    <p:sldId id="734" r:id="rId47"/>
    <p:sldId id="735" r:id="rId48"/>
    <p:sldId id="736" r:id="rId49"/>
    <p:sldId id="737" r:id="rId50"/>
    <p:sldId id="738" r:id="rId51"/>
    <p:sldId id="739" r:id="rId52"/>
    <p:sldId id="740" r:id="rId53"/>
    <p:sldId id="741" r:id="rId54"/>
    <p:sldId id="742" r:id="rId55"/>
    <p:sldId id="743" r:id="rId56"/>
    <p:sldId id="795" r:id="rId57"/>
    <p:sldId id="801" r:id="rId58"/>
    <p:sldId id="845" r:id="rId59"/>
    <p:sldId id="484" r:id="rId60"/>
    <p:sldId id="536" r:id="rId61"/>
    <p:sldId id="622" r:id="rId62"/>
    <p:sldId id="537" r:id="rId63"/>
    <p:sldId id="538" r:id="rId64"/>
    <p:sldId id="846" r:id="rId65"/>
    <p:sldId id="744" r:id="rId66"/>
    <p:sldId id="745" r:id="rId67"/>
    <p:sldId id="746" r:id="rId68"/>
    <p:sldId id="747" r:id="rId69"/>
    <p:sldId id="826" r:id="rId70"/>
    <p:sldId id="748" r:id="rId71"/>
    <p:sldId id="749" r:id="rId72"/>
    <p:sldId id="750" r:id="rId73"/>
    <p:sldId id="835" r:id="rId74"/>
    <p:sldId id="836" r:id="rId75"/>
    <p:sldId id="837" r:id="rId76"/>
    <p:sldId id="751" r:id="rId77"/>
    <p:sldId id="752" r:id="rId78"/>
    <p:sldId id="753" r:id="rId79"/>
    <p:sldId id="754" r:id="rId80"/>
    <p:sldId id="755" r:id="rId81"/>
    <p:sldId id="756" r:id="rId82"/>
    <p:sldId id="757" r:id="rId83"/>
    <p:sldId id="758" r:id="rId84"/>
    <p:sldId id="759" r:id="rId85"/>
    <p:sldId id="760" r:id="rId86"/>
    <p:sldId id="761" r:id="rId87"/>
    <p:sldId id="762" r:id="rId88"/>
    <p:sldId id="763" r:id="rId89"/>
    <p:sldId id="764" r:id="rId90"/>
    <p:sldId id="765" r:id="rId91"/>
    <p:sldId id="766" r:id="rId92"/>
    <p:sldId id="767" r:id="rId93"/>
    <p:sldId id="768" r:id="rId94"/>
    <p:sldId id="802" r:id="rId95"/>
    <p:sldId id="770" r:id="rId96"/>
    <p:sldId id="771" r:id="rId97"/>
    <p:sldId id="772" r:id="rId98"/>
    <p:sldId id="773" r:id="rId99"/>
    <p:sldId id="774" r:id="rId100"/>
    <p:sldId id="687" r:id="rId101"/>
    <p:sldId id="847" r:id="rId102"/>
    <p:sldId id="804" r:id="rId103"/>
    <p:sldId id="805" r:id="rId104"/>
    <p:sldId id="808" r:id="rId105"/>
    <p:sldId id="838" r:id="rId106"/>
    <p:sldId id="509" r:id="rId107"/>
    <p:sldId id="511" r:id="rId108"/>
    <p:sldId id="512" r:id="rId109"/>
    <p:sldId id="513" r:id="rId110"/>
    <p:sldId id="514" r:id="rId111"/>
    <p:sldId id="515" r:id="rId112"/>
    <p:sldId id="516" r:id="rId113"/>
    <p:sldId id="517" r:id="rId114"/>
    <p:sldId id="518" r:id="rId115"/>
    <p:sldId id="678" r:id="rId116"/>
    <p:sldId id="519" r:id="rId117"/>
    <p:sldId id="674" r:id="rId118"/>
    <p:sldId id="809" r:id="rId119"/>
    <p:sldId id="522" r:id="rId120"/>
    <p:sldId id="827" r:id="rId121"/>
    <p:sldId id="828" r:id="rId122"/>
    <p:sldId id="829" r:id="rId123"/>
    <p:sldId id="830" r:id="rId124"/>
    <p:sldId id="831" r:id="rId125"/>
    <p:sldId id="832" r:id="rId126"/>
    <p:sldId id="523" r:id="rId127"/>
    <p:sldId id="524" r:id="rId128"/>
    <p:sldId id="679" r:id="rId129"/>
    <p:sldId id="521" r:id="rId130"/>
    <p:sldId id="694" r:id="rId131"/>
    <p:sldId id="848" r:id="rId132"/>
    <p:sldId id="628" r:id="rId133"/>
    <p:sldId id="839" r:id="rId134"/>
    <p:sldId id="775" r:id="rId135"/>
    <p:sldId id="545" r:id="rId136"/>
    <p:sldId id="585" r:id="rId137"/>
    <p:sldId id="548" r:id="rId138"/>
    <p:sldId id="549" r:id="rId139"/>
    <p:sldId id="554" r:id="rId140"/>
    <p:sldId id="568" r:id="rId141"/>
    <p:sldId id="841" r:id="rId142"/>
    <p:sldId id="569" r:id="rId143"/>
    <p:sldId id="570" r:id="rId144"/>
    <p:sldId id="842" r:id="rId145"/>
    <p:sldId id="572" r:id="rId146"/>
    <p:sldId id="573" r:id="rId147"/>
    <p:sldId id="574" r:id="rId148"/>
    <p:sldId id="576" r:id="rId149"/>
    <p:sldId id="571" r:id="rId150"/>
    <p:sldId id="577" r:id="rId151"/>
    <p:sldId id="578" r:id="rId152"/>
    <p:sldId id="575" r:id="rId153"/>
    <p:sldId id="849" r:id="rId154"/>
    <p:sldId id="559" r:id="rId155"/>
    <p:sldId id="555" r:id="rId156"/>
    <p:sldId id="704" r:id="rId157"/>
    <p:sldId id="703" r:id="rId158"/>
    <p:sldId id="705" r:id="rId159"/>
    <p:sldId id="843" r:id="rId160"/>
    <p:sldId id="706" r:id="rId161"/>
    <p:sldId id="707" r:id="rId162"/>
    <p:sldId id="850" r:id="rId163"/>
    <p:sldId id="817" r:id="rId164"/>
    <p:sldId id="557" r:id="rId165"/>
    <p:sldId id="824" r:id="rId166"/>
    <p:sldId id="844" r:id="rId167"/>
    <p:sldId id="822" r:id="rId168"/>
    <p:sldId id="823" r:id="rId169"/>
    <p:sldId id="840" r:id="rId170"/>
    <p:sldId id="852" r:id="rId171"/>
    <p:sldId id="851" r:id="rId172"/>
    <p:sldId id="821" r:id="rId173"/>
    <p:sldId id="562" r:id="rId17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262"/>
    <a:srgbClr val="404040"/>
    <a:srgbClr val="F8107E"/>
    <a:srgbClr val="CCFF99"/>
    <a:srgbClr val="EBB200"/>
    <a:srgbClr val="FFCC66"/>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621" autoAdjust="0"/>
  </p:normalViewPr>
  <p:slideViewPr>
    <p:cSldViewPr snapToGrid="0" snapToObjects="1">
      <p:cViewPr varScale="1">
        <p:scale>
          <a:sx n="51" d="100"/>
          <a:sy n="51" d="100"/>
        </p:scale>
        <p:origin x="124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presProps" Target="presProps.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tableStyles" Target="tableStyle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notesMaster" Target="notesMasters/notesMaster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handoutMaster" Target="handoutMasters/handoutMaster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7139ECE-1518-419E-910A-748EF1EC1245}" type="datetimeFigureOut">
              <a:rPr lang="en-US" smtClean="0"/>
              <a:t>6/16/2014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0448818-BC6B-4733-9C70-314ED56A8ECF}" type="slidenum">
              <a:rPr lang="en-US" smtClean="0"/>
              <a:t>‹#›</a:t>
            </a:fld>
            <a:endParaRPr lang="en-US"/>
          </a:p>
        </p:txBody>
      </p:sp>
    </p:spTree>
    <p:extLst>
      <p:ext uri="{BB962C8B-B14F-4D97-AF65-F5344CB8AC3E}">
        <p14:creationId xmlns:p14="http://schemas.microsoft.com/office/powerpoint/2010/main" val="754594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8B86AA-4F12-424D-982A-7B1CAAC96B47}" type="datetimeFigureOut">
              <a:rPr lang="en-US" smtClean="0"/>
              <a:t>6/16/2014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04AE80D-11A4-4351-85A4-B36631D28F7C}" type="slidenum">
              <a:rPr lang="en-US" smtClean="0"/>
              <a:t>‹#›</a:t>
            </a:fld>
            <a:endParaRPr lang="en-US"/>
          </a:p>
        </p:txBody>
      </p:sp>
    </p:spTree>
    <p:extLst>
      <p:ext uri="{BB962C8B-B14F-4D97-AF65-F5344CB8AC3E}">
        <p14:creationId xmlns:p14="http://schemas.microsoft.com/office/powerpoint/2010/main" val="282593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 in = payroll reporting (YOU MUST SIGN IN TO GET PAID).</a:t>
            </a:r>
            <a:r>
              <a:rPr lang="en-US" baseline="0" dirty="0" smtClean="0"/>
              <a:t> </a:t>
            </a:r>
          </a:p>
          <a:p>
            <a:endParaRPr lang="en-US" baseline="0" dirty="0" smtClean="0"/>
          </a:p>
          <a:p>
            <a:r>
              <a:rPr lang="en-US" baseline="0" dirty="0" smtClean="0"/>
              <a:t>Sit with your team or those at your grade level.  June 11/12- have table tents for grade levels, August 11/12 – have table tents for grade levels.  June 16-25- have 2 table tents for K-2, 3-5</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a:t>
            </a:fld>
            <a:endParaRPr lang="en-US"/>
          </a:p>
        </p:txBody>
      </p:sp>
    </p:spTree>
    <p:extLst>
      <p:ext uri="{BB962C8B-B14F-4D97-AF65-F5344CB8AC3E}">
        <p14:creationId xmlns:p14="http://schemas.microsoft.com/office/powerpoint/2010/main" val="18802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we all learn at a different pace, I wanted to make sure you had access to the PowerPoint that we are using today so that you can review at your own pace during our PD time.  There are some links in the PowerPoint too that you might find helpful.  </a:t>
            </a:r>
          </a:p>
          <a:p>
            <a:endParaRPr lang="en-US" baseline="0" dirty="0" smtClean="0"/>
          </a:p>
          <a:p>
            <a:r>
              <a:rPr lang="en-US" baseline="0" dirty="0" smtClean="0"/>
              <a:t>Be sure to click on your own grade level’s PowerPoint so that you can view the grade level classroom examples that are embedded as well.  </a:t>
            </a:r>
          </a:p>
        </p:txBody>
      </p:sp>
      <p:sp>
        <p:nvSpPr>
          <p:cNvPr id="4" name="Slide Number Placeholder 3"/>
          <p:cNvSpPr>
            <a:spLocks noGrp="1"/>
          </p:cNvSpPr>
          <p:nvPr>
            <p:ph type="sldNum" sz="quarter" idx="10"/>
          </p:nvPr>
        </p:nvSpPr>
        <p:spPr/>
        <p:txBody>
          <a:bodyPr/>
          <a:lstStyle/>
          <a:p>
            <a:fld id="{704AE80D-11A4-4351-85A4-B36631D28F7C}" type="slidenum">
              <a:rPr lang="en-US" smtClean="0"/>
              <a:t>10</a:t>
            </a:fld>
            <a:endParaRPr lang="en-US"/>
          </a:p>
        </p:txBody>
      </p:sp>
    </p:spTree>
    <p:extLst>
      <p:ext uri="{BB962C8B-B14F-4D97-AF65-F5344CB8AC3E}">
        <p14:creationId xmlns:p14="http://schemas.microsoft.com/office/powerpoint/2010/main" val="81200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each grade level also has a google document, along</a:t>
            </a:r>
            <a:r>
              <a:rPr lang="en-US" baseline="0" dirty="0" smtClean="0"/>
              <a:t> with one for intervention/ELL/Sped support.  </a:t>
            </a:r>
          </a:p>
          <a:p>
            <a:endParaRPr lang="en-US" baseline="0" dirty="0" smtClean="0"/>
          </a:p>
          <a:p>
            <a:r>
              <a:rPr lang="en-US" baseline="0" dirty="0" smtClean="0"/>
              <a:t>One of the biggest benefits of having teachers from many schools come together is to learn and grow from each other.  These documents will allow us to collect our ideas and share them with each other.  Since we have teachers at all grade levels present, be sure to use the appropriate google doc.  Intervention/ELL/SPED might find it more applicable to add to the specific grade level with which the resource would work, but I put a separate document there for you guys as well- just in case. You will find a spot to record technology integration ideas for literacy, science, social studies, and health on each </a:t>
            </a:r>
            <a:r>
              <a:rPr lang="en-US" baseline="0" dirty="0" err="1" smtClean="0"/>
              <a:t>googledoc</a:t>
            </a:r>
            <a:r>
              <a:rPr lang="en-US" baseline="0" dirty="0" smtClean="0"/>
              <a:t>.  </a:t>
            </a:r>
          </a:p>
          <a:p>
            <a:endParaRPr lang="en-US" baseline="0" dirty="0" smtClean="0"/>
          </a:p>
          <a:p>
            <a:r>
              <a:rPr lang="en-US" baseline="0" dirty="0" smtClean="0"/>
              <a:t>I am requesting that </a:t>
            </a:r>
            <a:r>
              <a:rPr lang="en-US" b="1" baseline="0" dirty="0" smtClean="0"/>
              <a:t>one person per table</a:t>
            </a:r>
            <a:r>
              <a:rPr lang="en-US" baseline="0" dirty="0" smtClean="0"/>
              <a:t> take a few minutes to record that table’s best technology integration ideas on this document during each collaborative planning time.  As we host PD sessions for the next two weeks, these documents will continue to be edited and added to.  You can access the document at any time for ideas.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11</a:t>
            </a:fld>
            <a:endParaRPr lang="en-US"/>
          </a:p>
        </p:txBody>
      </p:sp>
    </p:spTree>
    <p:extLst>
      <p:ext uri="{BB962C8B-B14F-4D97-AF65-F5344CB8AC3E}">
        <p14:creationId xmlns:p14="http://schemas.microsoft.com/office/powerpoint/2010/main" val="118904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that being said, know that Norms must look different because we really want you out there exploring these resources while we are explaining and demonstrating. </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12</a:t>
            </a:fld>
            <a:endParaRPr lang="en-US" dirty="0"/>
          </a:p>
        </p:txBody>
      </p:sp>
    </p:spTree>
    <p:extLst>
      <p:ext uri="{BB962C8B-B14F-4D97-AF65-F5344CB8AC3E}">
        <p14:creationId xmlns:p14="http://schemas.microsoft.com/office/powerpoint/2010/main" val="51468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r>
              <a:rPr lang="en-US" baseline="0" dirty="0" smtClean="0"/>
              <a:t> slides until Tablets are available.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13</a:t>
            </a:fld>
            <a:endParaRPr lang="en-US"/>
          </a:p>
        </p:txBody>
      </p:sp>
    </p:spTree>
    <p:extLst>
      <p:ext uri="{BB962C8B-B14F-4D97-AF65-F5344CB8AC3E}">
        <p14:creationId xmlns:p14="http://schemas.microsoft.com/office/powerpoint/2010/main" val="19742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a:t>
            </a:r>
            <a:r>
              <a:rPr lang="en-US" baseline="0" dirty="0" smtClean="0"/>
              <a:t> lists the battery life of an iPad as up to 10 hours on </a:t>
            </a:r>
            <a:r>
              <a:rPr lang="en-US" baseline="0" dirty="0" err="1" smtClean="0"/>
              <a:t>wifi</a:t>
            </a:r>
            <a:endParaRPr lang="en-US" baseline="0" dirty="0" smtClean="0"/>
          </a:p>
          <a:p>
            <a:endParaRPr lang="en-US" baseline="0" dirty="0" smtClean="0"/>
          </a:p>
          <a:p>
            <a:r>
              <a:rPr lang="en-US" baseline="0" dirty="0" smtClean="0"/>
              <a:t>2.5 hours to get full charge back if turned off while charging, 3-5 hours if turned on</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17</a:t>
            </a:fld>
            <a:endParaRPr lang="en-US"/>
          </a:p>
        </p:txBody>
      </p:sp>
    </p:spTree>
    <p:extLst>
      <p:ext uri="{BB962C8B-B14F-4D97-AF65-F5344CB8AC3E}">
        <p14:creationId xmlns:p14="http://schemas.microsoft.com/office/powerpoint/2010/main" val="260481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EAF6B-C729-493D-87C9-65349F2BAA17}" type="slidenum">
              <a:rPr lang="en-US" smtClean="0"/>
              <a:t>20</a:t>
            </a:fld>
            <a:endParaRPr lang="en-US"/>
          </a:p>
        </p:txBody>
      </p:sp>
    </p:spTree>
    <p:extLst>
      <p:ext uri="{BB962C8B-B14F-4D97-AF65-F5344CB8AC3E}">
        <p14:creationId xmlns:p14="http://schemas.microsoft.com/office/powerpoint/2010/main" val="383531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were based</a:t>
            </a:r>
            <a:r>
              <a:rPr lang="en-US" baseline="0" dirty="0" smtClean="0"/>
              <a:t> on feedback collected though the form on the Elementary Literacy website.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21</a:t>
            </a:fld>
            <a:endParaRPr lang="en-US"/>
          </a:p>
        </p:txBody>
      </p:sp>
    </p:spTree>
    <p:extLst>
      <p:ext uri="{BB962C8B-B14F-4D97-AF65-F5344CB8AC3E}">
        <p14:creationId xmlns:p14="http://schemas.microsoft.com/office/powerpoint/2010/main" val="793395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change is the addition of Main Selection &amp; Genre</a:t>
            </a:r>
            <a:r>
              <a:rPr lang="en-US" baseline="0" dirty="0" smtClean="0"/>
              <a:t> to each unit’s guide</a:t>
            </a:r>
            <a:endParaRPr lang="en-US" dirty="0"/>
          </a:p>
        </p:txBody>
      </p:sp>
      <p:sp>
        <p:nvSpPr>
          <p:cNvPr id="4" name="Slide Number Placeholder 3"/>
          <p:cNvSpPr>
            <a:spLocks noGrp="1"/>
          </p:cNvSpPr>
          <p:nvPr>
            <p:ph type="sldNum" sz="quarter" idx="10"/>
          </p:nvPr>
        </p:nvSpPr>
        <p:spPr/>
        <p:txBody>
          <a:bodyPr/>
          <a:lstStyle/>
          <a:p>
            <a:fld id="{6ABEAF6B-C729-493D-87C9-65349F2BAA17}" type="slidenum">
              <a:rPr lang="en-US" smtClean="0"/>
              <a:t>22</a:t>
            </a:fld>
            <a:endParaRPr lang="en-US"/>
          </a:p>
        </p:txBody>
      </p:sp>
    </p:spTree>
    <p:extLst>
      <p:ext uri="{BB962C8B-B14F-4D97-AF65-F5344CB8AC3E}">
        <p14:creationId xmlns:p14="http://schemas.microsoft.com/office/powerpoint/2010/main" val="317021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Change- At kindergarten ELS is replaced with </a:t>
            </a:r>
            <a:r>
              <a:rPr lang="en-US" baseline="0" dirty="0" err="1" smtClean="0"/>
              <a:t>earlyReading</a:t>
            </a:r>
            <a:r>
              <a:rPr lang="en-US" baseline="0" dirty="0" smtClean="0"/>
              <a:t> Assessment in Fall, Winter, and Spring. </a:t>
            </a:r>
          </a:p>
          <a:p>
            <a:endParaRPr lang="en-US" baseline="0" dirty="0" smtClean="0"/>
          </a:p>
          <a:p>
            <a:r>
              <a:rPr lang="en-US" baseline="0" dirty="0" smtClean="0"/>
              <a:t>At first grade, PA profile in Fall and BRI in Winter are replaced with </a:t>
            </a:r>
            <a:r>
              <a:rPr lang="en-US" baseline="0" dirty="0" err="1" smtClean="0"/>
              <a:t>earlyReading</a:t>
            </a:r>
            <a:r>
              <a:rPr lang="en-US" baseline="0" dirty="0" smtClean="0"/>
              <a:t> Assessment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23</a:t>
            </a:fld>
            <a:endParaRPr lang="en-US"/>
          </a:p>
        </p:txBody>
      </p:sp>
    </p:spTree>
    <p:extLst>
      <p:ext uri="{BB962C8B-B14F-4D97-AF65-F5344CB8AC3E}">
        <p14:creationId xmlns:p14="http://schemas.microsoft.com/office/powerpoint/2010/main" val="1254731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QW with a partner</a:t>
            </a:r>
          </a:p>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30</a:t>
            </a:fld>
            <a:endParaRPr lang="en-US"/>
          </a:p>
        </p:txBody>
      </p:sp>
    </p:spTree>
    <p:extLst>
      <p:ext uri="{BB962C8B-B14F-4D97-AF65-F5344CB8AC3E}">
        <p14:creationId xmlns:p14="http://schemas.microsoft.com/office/powerpoint/2010/main" val="277560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Full agenda with lots of time for collaboration around each resource.  </a:t>
            </a:r>
          </a:p>
          <a:p>
            <a:endParaRPr lang="en-US" baseline="0" dirty="0" smtClean="0"/>
          </a:p>
          <a:p>
            <a:r>
              <a:rPr lang="en-US" baseline="0" dirty="0" smtClean="0"/>
              <a:t>You have agenda at your table to review times as well.  </a:t>
            </a:r>
            <a:r>
              <a:rPr lang="en-US" baseline="0" dirty="0" smtClean="0">
                <a:sym typeface="Wingdings" panose="05000000000000000000"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2</a:t>
            </a:fld>
            <a:endParaRPr lang="en-US"/>
          </a:p>
        </p:txBody>
      </p:sp>
    </p:spTree>
    <p:extLst>
      <p:ext uri="{BB962C8B-B14F-4D97-AF65-F5344CB8AC3E}">
        <p14:creationId xmlns:p14="http://schemas.microsoft.com/office/powerpoint/2010/main" val="1973859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 that literacy</a:t>
            </a:r>
            <a:r>
              <a:rPr lang="en-US" baseline="0" dirty="0" smtClean="0"/>
              <a:t> is communication and communication in 2014 often means the use of technology, we have to embrace some changes to the way we teach literacy.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31</a:t>
            </a:fld>
            <a:endParaRPr lang="en-US"/>
          </a:p>
        </p:txBody>
      </p:sp>
    </p:spTree>
    <p:extLst>
      <p:ext uri="{BB962C8B-B14F-4D97-AF65-F5344CB8AC3E}">
        <p14:creationId xmlns:p14="http://schemas.microsoft.com/office/powerpoint/2010/main" val="299725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being said, we are going to explore a lot of</a:t>
            </a:r>
            <a:r>
              <a:rPr lang="en-US" baseline="0" dirty="0" smtClean="0"/>
              <a:t> technology resources today, and you may want to have a consistent place to save them.  During the math training, if you attended, J talked through saving to OneDrive.  Here’s a quick review on how to do that.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32</a:t>
            </a:fld>
            <a:endParaRPr lang="en-US"/>
          </a:p>
        </p:txBody>
      </p:sp>
    </p:spTree>
    <p:extLst>
      <p:ext uri="{BB962C8B-B14F-4D97-AF65-F5344CB8AC3E}">
        <p14:creationId xmlns:p14="http://schemas.microsoft.com/office/powerpoint/2010/main" val="51201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appears at bottom</a:t>
            </a:r>
          </a:p>
          <a:p>
            <a:r>
              <a:rPr lang="en-US" baseline="0" dirty="0" smtClean="0"/>
              <a:t>2- appears in downloads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47</a:t>
            </a:fld>
            <a:endParaRPr lang="en-US"/>
          </a:p>
        </p:txBody>
      </p:sp>
    </p:spTree>
    <p:extLst>
      <p:ext uri="{BB962C8B-B14F-4D97-AF65-F5344CB8AC3E}">
        <p14:creationId xmlns:p14="http://schemas.microsoft.com/office/powerpoint/2010/main" val="4161990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in the CUTEE document: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49</a:t>
            </a:fld>
            <a:endParaRPr lang="en-US"/>
          </a:p>
        </p:txBody>
      </p:sp>
    </p:spTree>
    <p:extLst>
      <p:ext uri="{BB962C8B-B14F-4D97-AF65-F5344CB8AC3E}">
        <p14:creationId xmlns:p14="http://schemas.microsoft.com/office/powerpoint/2010/main" val="315190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51</a:t>
            </a:fld>
            <a:endParaRPr lang="en-US"/>
          </a:p>
        </p:txBody>
      </p:sp>
    </p:spTree>
    <p:extLst>
      <p:ext uri="{BB962C8B-B14F-4D97-AF65-F5344CB8AC3E}">
        <p14:creationId xmlns:p14="http://schemas.microsoft.com/office/powerpoint/2010/main" val="4225052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52</a:t>
            </a:fld>
            <a:endParaRPr lang="en-US"/>
          </a:p>
        </p:txBody>
      </p:sp>
    </p:spTree>
    <p:extLst>
      <p:ext uri="{BB962C8B-B14F-4D97-AF65-F5344CB8AC3E}">
        <p14:creationId xmlns:p14="http://schemas.microsoft.com/office/powerpoint/2010/main" val="1119563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Esther will quickly review how to access and then play lesson 26 video.</a:t>
            </a:r>
          </a:p>
          <a:p>
            <a:r>
              <a:rPr lang="en-US" dirty="0" smtClean="0"/>
              <a:t>Then will</a:t>
            </a:r>
            <a:r>
              <a:rPr lang="en-US" baseline="0" dirty="0" smtClean="0"/>
              <a:t> show lesson 26 &amp; 27 examples for word work- emphasizing not all lessons come from the same website</a:t>
            </a:r>
            <a:endParaRPr lang="en-US" dirty="0" smtClean="0"/>
          </a:p>
        </p:txBody>
      </p:sp>
      <p:sp>
        <p:nvSpPr>
          <p:cNvPr id="4" name="Slide Number Placeholder 3"/>
          <p:cNvSpPr>
            <a:spLocks noGrp="1"/>
          </p:cNvSpPr>
          <p:nvPr>
            <p:ph type="sldNum" sz="quarter" idx="10"/>
          </p:nvPr>
        </p:nvSpPr>
        <p:spPr/>
        <p:txBody>
          <a:bodyPr/>
          <a:lstStyle/>
          <a:p>
            <a:fld id="{704AE80D-11A4-4351-85A4-B36631D28F7C}" type="slidenum">
              <a:rPr lang="en-US" smtClean="0"/>
              <a:t>53</a:t>
            </a:fld>
            <a:endParaRPr lang="en-US"/>
          </a:p>
        </p:txBody>
      </p:sp>
    </p:spTree>
    <p:extLst>
      <p:ext uri="{BB962C8B-B14F-4D97-AF65-F5344CB8AC3E}">
        <p14:creationId xmlns:p14="http://schemas.microsoft.com/office/powerpoint/2010/main" val="1173612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Esther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59</a:t>
            </a:fld>
            <a:endParaRPr lang="en-US"/>
          </a:p>
        </p:txBody>
      </p:sp>
    </p:spTree>
    <p:extLst>
      <p:ext uri="{BB962C8B-B14F-4D97-AF65-F5344CB8AC3E}">
        <p14:creationId xmlns:p14="http://schemas.microsoft.com/office/powerpoint/2010/main" val="205723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72</a:t>
            </a:fld>
            <a:endParaRPr lang="en-US"/>
          </a:p>
        </p:txBody>
      </p:sp>
    </p:spTree>
    <p:extLst>
      <p:ext uri="{BB962C8B-B14F-4D97-AF65-F5344CB8AC3E}">
        <p14:creationId xmlns:p14="http://schemas.microsoft.com/office/powerpoint/2010/main" val="157370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Whiteboard</a:t>
            </a:r>
            <a:r>
              <a:rPr lang="en-US" baseline="0" dirty="0" smtClean="0"/>
              <a:t> View</a:t>
            </a:r>
          </a:p>
          <a:p>
            <a:r>
              <a:rPr lang="en-US" dirty="0" smtClean="0"/>
              <a:t>Zoom</a:t>
            </a:r>
          </a:p>
          <a:p>
            <a:r>
              <a:rPr lang="en-US" dirty="0" smtClean="0"/>
              <a:t>Use interactive markers to write on graphic organizer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73</a:t>
            </a:fld>
            <a:endParaRPr lang="en-US"/>
          </a:p>
        </p:txBody>
      </p:sp>
    </p:spTree>
    <p:extLst>
      <p:ext uri="{BB962C8B-B14F-4D97-AF65-F5344CB8AC3E}">
        <p14:creationId xmlns:p14="http://schemas.microsoft.com/office/powerpoint/2010/main" val="347888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name, click join</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3</a:t>
            </a:fld>
            <a:endParaRPr lang="en-US"/>
          </a:p>
        </p:txBody>
      </p:sp>
    </p:spTree>
    <p:extLst>
      <p:ext uri="{BB962C8B-B14F-4D97-AF65-F5344CB8AC3E}">
        <p14:creationId xmlns:p14="http://schemas.microsoft.com/office/powerpoint/2010/main" val="685668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software is immediately available.</a:t>
            </a:r>
          </a:p>
          <a:p>
            <a:r>
              <a:rPr lang="en-US" dirty="0" smtClean="0"/>
              <a:t>You</a:t>
            </a:r>
            <a:r>
              <a:rPr lang="en-US" baseline="0" dirty="0" smtClean="0"/>
              <a:t> can get help from either the customer service desk, or technology resources documents. (Link Provided in PPT)</a:t>
            </a:r>
          </a:p>
          <a:p>
            <a:r>
              <a:rPr lang="en-US" dirty="0" smtClean="0"/>
              <a:t>https://sharepoint.dmps.k12.ia.us/sites/divisions/tech/TechnologyResources/Equipment/Imaging%20Process_InstallingSoftware.aspx</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80</a:t>
            </a:fld>
            <a:endParaRPr lang="en-US"/>
          </a:p>
        </p:txBody>
      </p:sp>
    </p:spTree>
    <p:extLst>
      <p:ext uri="{BB962C8B-B14F-4D97-AF65-F5344CB8AC3E}">
        <p14:creationId xmlns:p14="http://schemas.microsoft.com/office/powerpoint/2010/main" val="1977740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brief walk through of how to download Smart Notebook 14:</a:t>
            </a:r>
          </a:p>
          <a:p>
            <a:r>
              <a:rPr lang="en-US" baseline="0" dirty="0" smtClean="0"/>
              <a:t>Click your “Start” Icon</a:t>
            </a:r>
          </a:p>
          <a:p>
            <a:r>
              <a:rPr lang="en-US" baseline="0" dirty="0" smtClean="0"/>
              <a:t>Type “Software Center” into the search bar</a:t>
            </a:r>
          </a:p>
          <a:p>
            <a:r>
              <a:rPr lang="en-US" baseline="0" dirty="0" smtClean="0"/>
              <a:t>Click on Software Center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81</a:t>
            </a:fld>
            <a:endParaRPr lang="en-US"/>
          </a:p>
        </p:txBody>
      </p:sp>
    </p:spTree>
    <p:extLst>
      <p:ext uri="{BB962C8B-B14F-4D97-AF65-F5344CB8AC3E}">
        <p14:creationId xmlns:p14="http://schemas.microsoft.com/office/powerpoint/2010/main" val="33423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Software Center window will open.</a:t>
            </a:r>
          </a:p>
          <a:p>
            <a:r>
              <a:rPr lang="en-US" baseline="0" dirty="0" smtClean="0"/>
              <a:t>Click on “Find additional applications from the Application Catalog”</a:t>
            </a:r>
          </a:p>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82</a:t>
            </a:fld>
            <a:endParaRPr lang="en-US"/>
          </a:p>
        </p:txBody>
      </p:sp>
    </p:spTree>
    <p:extLst>
      <p:ext uri="{BB962C8B-B14F-4D97-AF65-F5344CB8AC3E}">
        <p14:creationId xmlns:p14="http://schemas.microsoft.com/office/powerpoint/2010/main" val="72363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 window will open.</a:t>
            </a:r>
          </a:p>
          <a:p>
            <a:r>
              <a:rPr lang="en-US" dirty="0" smtClean="0"/>
              <a:t>SMART</a:t>
            </a:r>
            <a:r>
              <a:rPr lang="en-US" baseline="0" dirty="0" smtClean="0"/>
              <a:t> Notebook will now be listed as one of the options of additional software.  Simply click on the software and it will download automatically.</a:t>
            </a:r>
          </a:p>
          <a:p>
            <a:r>
              <a:rPr lang="en-US" baseline="0" dirty="0" smtClean="0"/>
              <a:t>This will take approximately ______ minutes to download, so please plan accordingly.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83</a:t>
            </a:fld>
            <a:endParaRPr lang="en-US"/>
          </a:p>
        </p:txBody>
      </p:sp>
    </p:spTree>
    <p:extLst>
      <p:ext uri="{BB962C8B-B14F-4D97-AF65-F5344CB8AC3E}">
        <p14:creationId xmlns:p14="http://schemas.microsoft.com/office/powerpoint/2010/main" val="1556165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software enhances the projector.  You projector</a:t>
            </a:r>
            <a:r>
              <a:rPr lang="en-US" baseline="0" dirty="0" smtClean="0"/>
              <a:t> can run and be interactive with your computer/laptop without the software.  It is essentially a REALLY BIG MOUSE.</a:t>
            </a:r>
          </a:p>
          <a:p>
            <a:r>
              <a:rPr lang="en-US" baseline="0" dirty="0" smtClean="0"/>
              <a:t>The SMART Software will allow us to use and create interactively engaging content to add to our already great teaching practices.</a:t>
            </a:r>
            <a:endParaRPr lang="en-US" dirty="0" smtClean="0"/>
          </a:p>
          <a:p>
            <a:r>
              <a:rPr lang="en-US" dirty="0" smtClean="0"/>
              <a:t>You must have the software to run the interactive lesson next year.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84</a:t>
            </a:fld>
            <a:endParaRPr lang="en-US"/>
          </a:p>
        </p:txBody>
      </p:sp>
    </p:spTree>
    <p:extLst>
      <p:ext uri="{BB962C8B-B14F-4D97-AF65-F5344CB8AC3E}">
        <p14:creationId xmlns:p14="http://schemas.microsoft.com/office/powerpoint/2010/main" val="3179133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without the interactive projectors</a:t>
            </a:r>
            <a:r>
              <a:rPr lang="en-US" baseline="0" dirty="0" smtClean="0"/>
              <a:t> in place you can begin to become familiar with the software and it’s capabilities between now and the end of the school year.  You will need to rely on your mouse and keyboard as a way to interact at this time.</a:t>
            </a:r>
          </a:p>
          <a:p>
            <a:r>
              <a:rPr lang="en-US" baseline="0" dirty="0" smtClean="0"/>
              <a:t>We will be providing some basic templates between now and the end of the school year on the Elementary Literacy site.  Feel free to download them and change them to meet your needs as you see fit.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85</a:t>
            </a:fld>
            <a:endParaRPr lang="en-US"/>
          </a:p>
        </p:txBody>
      </p:sp>
    </p:spTree>
    <p:extLst>
      <p:ext uri="{BB962C8B-B14F-4D97-AF65-F5344CB8AC3E}">
        <p14:creationId xmlns:p14="http://schemas.microsoft.com/office/powerpoint/2010/main" val="1484875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least 2 per lessons, optional</a:t>
            </a:r>
          </a:p>
          <a:p>
            <a:r>
              <a:rPr lang="en-US" dirty="0" smtClean="0"/>
              <a:t>Already tied</a:t>
            </a:r>
            <a:r>
              <a:rPr lang="en-US" baseline="0" dirty="0" smtClean="0"/>
              <a:t> directly to Journeys content for that lesson</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86</a:t>
            </a:fld>
            <a:endParaRPr lang="en-US"/>
          </a:p>
        </p:txBody>
      </p:sp>
    </p:spTree>
    <p:extLst>
      <p:ext uri="{BB962C8B-B14F-4D97-AF65-F5344CB8AC3E}">
        <p14:creationId xmlns:p14="http://schemas.microsoft.com/office/powerpoint/2010/main" val="2269996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87</a:t>
            </a:fld>
            <a:endParaRPr lang="en-US"/>
          </a:p>
        </p:txBody>
      </p:sp>
    </p:spTree>
    <p:extLst>
      <p:ext uri="{BB962C8B-B14F-4D97-AF65-F5344CB8AC3E}">
        <p14:creationId xmlns:p14="http://schemas.microsoft.com/office/powerpoint/2010/main" val="4137770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appears at bottom</a:t>
            </a:r>
          </a:p>
          <a:p>
            <a:r>
              <a:rPr lang="en-US" baseline="0" dirty="0" smtClean="0"/>
              <a:t>2- appears in downloads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88</a:t>
            </a:fld>
            <a:endParaRPr lang="en-US"/>
          </a:p>
        </p:txBody>
      </p:sp>
    </p:spTree>
    <p:extLst>
      <p:ext uri="{BB962C8B-B14F-4D97-AF65-F5344CB8AC3E}">
        <p14:creationId xmlns:p14="http://schemas.microsoft.com/office/powerpoint/2010/main" val="1389360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lesson has different</a:t>
            </a:r>
            <a:r>
              <a:rPr lang="en-US" baseline="0" dirty="0" smtClean="0"/>
              <a:t> activities available</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93</a:t>
            </a:fld>
            <a:endParaRPr lang="en-US"/>
          </a:p>
        </p:txBody>
      </p:sp>
    </p:spTree>
    <p:extLst>
      <p:ext uri="{BB962C8B-B14F-4D97-AF65-F5344CB8AC3E}">
        <p14:creationId xmlns:p14="http://schemas.microsoft.com/office/powerpoint/2010/main" val="326676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4</a:t>
            </a:fld>
            <a:endParaRPr lang="en-US"/>
          </a:p>
        </p:txBody>
      </p:sp>
    </p:spTree>
    <p:extLst>
      <p:ext uri="{BB962C8B-B14F-4D97-AF65-F5344CB8AC3E}">
        <p14:creationId xmlns:p14="http://schemas.microsoft.com/office/powerpoint/2010/main" val="2453269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tip box- </a:t>
            </a:r>
          </a:p>
          <a:p>
            <a:endParaRPr lang="en-US" dirty="0" smtClean="0"/>
          </a:p>
          <a:p>
            <a:r>
              <a:rPr lang="en-US" dirty="0" smtClean="0"/>
              <a:t>Tap</a:t>
            </a:r>
            <a:r>
              <a:rPr lang="en-US" baseline="0" dirty="0" smtClean="0"/>
              <a:t> words to hear them, tap little lights to get category names, drag into machine, tap wheel to make it pop out</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95</a:t>
            </a:fld>
            <a:endParaRPr lang="en-US"/>
          </a:p>
        </p:txBody>
      </p:sp>
    </p:spTree>
    <p:extLst>
      <p:ext uri="{BB962C8B-B14F-4D97-AF65-F5344CB8AC3E}">
        <p14:creationId xmlns:p14="http://schemas.microsoft.com/office/powerpoint/2010/main" val="2922062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Esther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96</a:t>
            </a:fld>
            <a:endParaRPr lang="en-US"/>
          </a:p>
        </p:txBody>
      </p:sp>
    </p:spTree>
    <p:extLst>
      <p:ext uri="{BB962C8B-B14F-4D97-AF65-F5344CB8AC3E}">
        <p14:creationId xmlns:p14="http://schemas.microsoft.com/office/powerpoint/2010/main" val="653769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-Downloading</a:t>
            </a:r>
            <a:r>
              <a:rPr lang="en-US" baseline="0" dirty="0" smtClean="0"/>
              <a:t> the smart software so that interactive presentations can run on your computer</a:t>
            </a:r>
          </a:p>
          <a:p>
            <a:r>
              <a:rPr lang="en-US" baseline="0" dirty="0" smtClean="0"/>
              <a:t>-VERY BASIC introduction to downloading and using SMART interactive presentations</a:t>
            </a:r>
          </a:p>
          <a:p>
            <a:r>
              <a:rPr lang="en-US" baseline="0" dirty="0" smtClean="0"/>
              <a:t>-Much, much more training will be coming from our smart certified trainers</a:t>
            </a:r>
          </a:p>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101</a:t>
            </a:fld>
            <a:endParaRPr lang="en-US"/>
          </a:p>
        </p:txBody>
      </p:sp>
    </p:spTree>
    <p:extLst>
      <p:ext uri="{BB962C8B-B14F-4D97-AF65-F5344CB8AC3E}">
        <p14:creationId xmlns:p14="http://schemas.microsoft.com/office/powerpoint/2010/main" val="1592168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104</a:t>
            </a:fld>
            <a:endParaRPr lang="en-US"/>
          </a:p>
        </p:txBody>
      </p:sp>
    </p:spTree>
    <p:extLst>
      <p:ext uri="{BB962C8B-B14F-4D97-AF65-F5344CB8AC3E}">
        <p14:creationId xmlns:p14="http://schemas.microsoft.com/office/powerpoint/2010/main" val="2693233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appears at bottom</a:t>
            </a:r>
          </a:p>
          <a:p>
            <a:r>
              <a:rPr lang="en-US" baseline="0" dirty="0" smtClean="0"/>
              <a:t>2- appears in downloads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112</a:t>
            </a:fld>
            <a:endParaRPr lang="en-US"/>
          </a:p>
        </p:txBody>
      </p:sp>
    </p:spTree>
    <p:extLst>
      <p:ext uri="{BB962C8B-B14F-4D97-AF65-F5344CB8AC3E}">
        <p14:creationId xmlns:p14="http://schemas.microsoft.com/office/powerpoint/2010/main" val="3252179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Trainers across the district</a:t>
            </a:r>
          </a:p>
          <a:p>
            <a:r>
              <a:rPr lang="en-US" baseline="0" dirty="0" smtClean="0"/>
              <a:t>Increased number of technology coordinators, can come deliver PD at your building on anything technology-related (including SMART Notebook)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124</a:t>
            </a:fld>
            <a:endParaRPr lang="en-US"/>
          </a:p>
        </p:txBody>
      </p:sp>
    </p:spTree>
    <p:extLst>
      <p:ext uri="{BB962C8B-B14F-4D97-AF65-F5344CB8AC3E}">
        <p14:creationId xmlns:p14="http://schemas.microsoft.com/office/powerpoint/2010/main" val="4088223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Ashley</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126</a:t>
            </a:fld>
            <a:endParaRPr lang="en-US"/>
          </a:p>
        </p:txBody>
      </p:sp>
    </p:spTree>
    <p:extLst>
      <p:ext uri="{BB962C8B-B14F-4D97-AF65-F5344CB8AC3E}">
        <p14:creationId xmlns:p14="http://schemas.microsoft.com/office/powerpoint/2010/main" val="2040462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Joanna</a:t>
            </a:r>
            <a:endParaRPr lang="en-US" dirty="0"/>
          </a:p>
        </p:txBody>
      </p:sp>
      <p:sp>
        <p:nvSpPr>
          <p:cNvPr id="4" name="Slide Number Placeholder 3"/>
          <p:cNvSpPr>
            <a:spLocks noGrp="1"/>
          </p:cNvSpPr>
          <p:nvPr>
            <p:ph type="sldNum" sz="quarter" idx="10"/>
          </p:nvPr>
        </p:nvSpPr>
        <p:spPr/>
        <p:txBody>
          <a:bodyPr/>
          <a:lstStyle/>
          <a:p>
            <a:fld id="{0A70E889-5F12-4CC1-ADE1-5F0191F7B0B4}"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2411980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8ADE1305-4B1B-45B0-9374-38FB82D27397}" type="slidenum">
              <a:rPr lang="en-US" smtClean="0"/>
              <a:pPr/>
              <a:t>132</a:t>
            </a:fld>
            <a:endParaRPr lang="en-US"/>
          </a:p>
        </p:txBody>
      </p:sp>
    </p:spTree>
    <p:extLst>
      <p:ext uri="{BB962C8B-B14F-4D97-AF65-F5344CB8AC3E}">
        <p14:creationId xmlns:p14="http://schemas.microsoft.com/office/powerpoint/2010/main" val="229314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133</a:t>
            </a:fld>
            <a:endParaRPr lang="en-US"/>
          </a:p>
        </p:txBody>
      </p:sp>
    </p:spTree>
    <p:extLst>
      <p:ext uri="{BB962C8B-B14F-4D97-AF65-F5344CB8AC3E}">
        <p14:creationId xmlns:p14="http://schemas.microsoft.com/office/powerpoint/2010/main" val="392477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handout you picked up as you signed in</a:t>
            </a:r>
          </a:p>
          <a:p>
            <a:endParaRPr lang="en-US" baseline="0" dirty="0" smtClean="0"/>
          </a:p>
          <a:p>
            <a:r>
              <a:rPr lang="en-US" baseline="0" dirty="0" smtClean="0"/>
              <a:t>If you take a look at the agenda, you will see we have lots of time planned for collaboration around each resource that we showcase here for you.</a:t>
            </a:r>
          </a:p>
          <a:p>
            <a:endParaRPr lang="en-US" baseline="0" dirty="0" smtClean="0"/>
          </a:p>
          <a:p>
            <a:r>
              <a:rPr lang="en-US" baseline="0" dirty="0" smtClean="0"/>
              <a:t>Additionally, on the back of the handout, you will find a scavenger hunt that offers a spot for you to take notes how to access the resource or things you want to remember about the resource.  It’s a long way to the start of the year and we want you to be able to take what you’ve learned today and apply it when school starts again.  </a:t>
            </a:r>
          </a:p>
          <a:p>
            <a:endParaRPr lang="en-US" baseline="0" dirty="0" smtClean="0"/>
          </a:p>
          <a:p>
            <a:r>
              <a:rPr lang="en-US" baseline="0" dirty="0" smtClean="0"/>
              <a:t>You will want to make sure you check out each resource during the collaborative planning time and if applicable, write down the username and password so you don’t forget when Fall comes.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5</a:t>
            </a:fld>
            <a:endParaRPr lang="en-US"/>
          </a:p>
        </p:txBody>
      </p:sp>
    </p:spTree>
    <p:extLst>
      <p:ext uri="{BB962C8B-B14F-4D97-AF65-F5344CB8AC3E}">
        <p14:creationId xmlns:p14="http://schemas.microsoft.com/office/powerpoint/2010/main" val="1041515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Standards</a:t>
            </a:r>
          </a:p>
          <a:p>
            <a:r>
              <a:rPr lang="en-US" dirty="0" smtClean="0"/>
              <a:t>Live link to standards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140</a:t>
            </a:fld>
            <a:endParaRPr lang="en-US"/>
          </a:p>
        </p:txBody>
      </p:sp>
    </p:spTree>
    <p:extLst>
      <p:ext uri="{BB962C8B-B14F-4D97-AF65-F5344CB8AC3E}">
        <p14:creationId xmlns:p14="http://schemas.microsoft.com/office/powerpoint/2010/main" val="54915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Statements</a:t>
            </a:r>
            <a:r>
              <a:rPr lang="en-US" baseline="0" dirty="0" smtClean="0"/>
              <a:t> – week by week and aligned to resources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141</a:t>
            </a:fld>
            <a:endParaRPr lang="en-US"/>
          </a:p>
        </p:txBody>
      </p:sp>
    </p:spTree>
    <p:extLst>
      <p:ext uri="{BB962C8B-B14F-4D97-AF65-F5344CB8AC3E}">
        <p14:creationId xmlns:p14="http://schemas.microsoft.com/office/powerpoint/2010/main" val="171453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TCI Resources</a:t>
            </a:r>
          </a:p>
          <a:p>
            <a:r>
              <a:rPr lang="en-US" dirty="0" smtClean="0"/>
              <a:t>Free account + many resources (PDFs)</a:t>
            </a:r>
            <a:r>
              <a:rPr lang="en-US" baseline="0" dirty="0" smtClean="0"/>
              <a:t> are available via our live link . . .</a:t>
            </a:r>
          </a:p>
          <a:p>
            <a:r>
              <a:rPr lang="en-US" baseline="0" dirty="0" smtClean="0"/>
              <a:t>In most cases, you will do 1-2 lessons each week (if you choose)</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142</a:t>
            </a:fld>
            <a:endParaRPr lang="en-US"/>
          </a:p>
        </p:txBody>
      </p:sp>
    </p:spTree>
    <p:extLst>
      <p:ext uri="{BB962C8B-B14F-4D97-AF65-F5344CB8AC3E}">
        <p14:creationId xmlns:p14="http://schemas.microsoft.com/office/powerpoint/2010/main" val="755416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materials available to you!</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145</a:t>
            </a:fld>
            <a:endParaRPr lang="en-US"/>
          </a:p>
        </p:txBody>
      </p:sp>
    </p:spTree>
    <p:extLst>
      <p:ext uri="{BB962C8B-B14F-4D97-AF65-F5344CB8AC3E}">
        <p14:creationId xmlns:p14="http://schemas.microsoft.com/office/powerpoint/2010/main" val="1551586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Ashley</a:t>
            </a:r>
            <a:r>
              <a:rPr lang="en-US" baseline="0" dirty="0" smtClean="0"/>
              <a:t> will s</a:t>
            </a:r>
            <a:r>
              <a:rPr lang="en-US" dirty="0" smtClean="0"/>
              <a:t>how on </a:t>
            </a:r>
            <a:r>
              <a:rPr lang="en-US" dirty="0" err="1" smtClean="0"/>
              <a:t>Smart</a:t>
            </a:r>
            <a:r>
              <a:rPr lang="en-US" baseline="0" dirty="0" err="1" smtClean="0"/>
              <a:t>board</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148</a:t>
            </a:fld>
            <a:endParaRPr lang="en-US"/>
          </a:p>
        </p:txBody>
      </p:sp>
    </p:spTree>
    <p:extLst>
      <p:ext uri="{BB962C8B-B14F-4D97-AF65-F5344CB8AC3E}">
        <p14:creationId xmlns:p14="http://schemas.microsoft.com/office/powerpoint/2010/main" val="41419669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Changes made (click one at a time and the arrows appear)</a:t>
            </a:r>
          </a:p>
          <a:p>
            <a:endParaRPr lang="en-US" dirty="0" smtClean="0"/>
          </a:p>
          <a:p>
            <a:r>
              <a:rPr lang="en-US" u="sng" dirty="0" smtClean="0"/>
              <a:t>Kindergarten: </a:t>
            </a:r>
            <a:r>
              <a:rPr lang="en-US" dirty="0" smtClean="0"/>
              <a:t>Pebbles</a:t>
            </a:r>
            <a:r>
              <a:rPr lang="en-US" baseline="0" dirty="0" smtClean="0"/>
              <a:t>, Sand and Silt moves to 1</a:t>
            </a:r>
            <a:r>
              <a:rPr lang="en-US" baseline="30000" dirty="0" smtClean="0"/>
              <a:t>st</a:t>
            </a:r>
            <a:r>
              <a:rPr lang="en-US" baseline="0" dirty="0" smtClean="0"/>
              <a:t> grade</a:t>
            </a:r>
          </a:p>
          <a:p>
            <a:endParaRPr lang="en-US" baseline="0" dirty="0" smtClean="0"/>
          </a:p>
          <a:p>
            <a:r>
              <a:rPr lang="en-US" u="sng" baseline="0" dirty="0" smtClean="0"/>
              <a:t>1</a:t>
            </a:r>
            <a:r>
              <a:rPr lang="en-US" u="sng" baseline="30000" dirty="0" smtClean="0"/>
              <a:t>st</a:t>
            </a:r>
            <a:r>
              <a:rPr lang="en-US" u="sng" baseline="0" dirty="0" smtClean="0"/>
              <a:t> Grade: </a:t>
            </a:r>
            <a:r>
              <a:rPr lang="en-US" baseline="0" dirty="0" smtClean="0"/>
              <a:t>Pebbles, Sand and Silt moves from Kindergarten, New Plants moves to the end of the year, and Balance and Motion replaces Animals unit.</a:t>
            </a:r>
          </a:p>
          <a:p>
            <a:endParaRPr lang="en-US" baseline="0" dirty="0" smtClean="0"/>
          </a:p>
          <a:p>
            <a:r>
              <a:rPr lang="en-US" u="sng" baseline="0" dirty="0" smtClean="0"/>
              <a:t>2</a:t>
            </a:r>
            <a:r>
              <a:rPr lang="en-US" u="sng" baseline="30000" dirty="0" smtClean="0"/>
              <a:t>nd</a:t>
            </a:r>
            <a:r>
              <a:rPr lang="en-US" u="sng" baseline="0" dirty="0" smtClean="0"/>
              <a:t> Grade: </a:t>
            </a:r>
            <a:r>
              <a:rPr lang="en-US" baseline="0" dirty="0" smtClean="0"/>
              <a:t>Insects and Solids and Liquids units trade places</a:t>
            </a:r>
          </a:p>
          <a:p>
            <a:endParaRPr lang="en-US" baseline="0" dirty="0" smtClean="0"/>
          </a:p>
          <a:p>
            <a:r>
              <a:rPr lang="en-US" u="sng" baseline="0" dirty="0" smtClean="0"/>
              <a:t>3</a:t>
            </a:r>
            <a:r>
              <a:rPr lang="en-US" u="sng" baseline="30000" dirty="0" smtClean="0"/>
              <a:t>rd</a:t>
            </a:r>
            <a:r>
              <a:rPr lang="en-US" u="sng" baseline="0" dirty="0" smtClean="0"/>
              <a:t> Grade: </a:t>
            </a:r>
            <a:r>
              <a:rPr lang="en-US" baseline="0" dirty="0" smtClean="0"/>
              <a:t>Structures of Life switches places with the Water Unit</a:t>
            </a:r>
          </a:p>
          <a:p>
            <a:endParaRPr lang="en-US" baseline="0" dirty="0" smtClean="0"/>
          </a:p>
          <a:p>
            <a:r>
              <a:rPr lang="en-US" u="sng" baseline="0" dirty="0" smtClean="0"/>
              <a:t>4</a:t>
            </a:r>
            <a:r>
              <a:rPr lang="en-US" u="sng" baseline="30000" dirty="0" smtClean="0"/>
              <a:t>th</a:t>
            </a:r>
            <a:r>
              <a:rPr lang="en-US" u="sng" baseline="0" dirty="0" smtClean="0"/>
              <a:t> Grade: </a:t>
            </a:r>
            <a:r>
              <a:rPr lang="en-US" baseline="0" dirty="0" smtClean="0"/>
              <a:t>Environments moves to the end of the year, Solar System goes to 5</a:t>
            </a:r>
            <a:r>
              <a:rPr lang="en-US" baseline="30000" dirty="0" smtClean="0"/>
              <a:t>th</a:t>
            </a:r>
            <a:r>
              <a:rPr lang="en-US" baseline="0" dirty="0" smtClean="0"/>
              <a:t>, Human Body back to 4</a:t>
            </a:r>
            <a:r>
              <a:rPr lang="en-US" baseline="30000" dirty="0" smtClean="0"/>
              <a:t>th</a:t>
            </a:r>
            <a:r>
              <a:rPr lang="en-US" baseline="0" dirty="0" smtClean="0"/>
              <a:t>, Earth Materials moves to 4</a:t>
            </a:r>
            <a:r>
              <a:rPr lang="en-US" baseline="30000" dirty="0" smtClean="0"/>
              <a:t>th</a:t>
            </a:r>
            <a:r>
              <a:rPr lang="en-US" baseline="0" dirty="0" smtClean="0"/>
              <a:t> from 5</a:t>
            </a:r>
            <a:r>
              <a:rPr lang="en-US" baseline="30000" dirty="0" smtClean="0"/>
              <a:t>th</a:t>
            </a:r>
          </a:p>
          <a:p>
            <a:endParaRPr lang="en-US" baseline="0" dirty="0" smtClean="0"/>
          </a:p>
          <a:p>
            <a:r>
              <a:rPr lang="en-US" u="sng" baseline="0" dirty="0" smtClean="0"/>
              <a:t>5</a:t>
            </a:r>
            <a:r>
              <a:rPr lang="en-US" u="sng" baseline="30000" dirty="0" smtClean="0"/>
              <a:t>th</a:t>
            </a:r>
            <a:r>
              <a:rPr lang="en-US" u="sng" baseline="0" dirty="0" smtClean="0"/>
              <a:t> Grade: </a:t>
            </a:r>
            <a:r>
              <a:rPr lang="en-US" baseline="0" dirty="0" smtClean="0"/>
              <a:t>Solar System back from 4</a:t>
            </a:r>
            <a:r>
              <a:rPr lang="en-US" baseline="30000" dirty="0" smtClean="0"/>
              <a:t>th</a:t>
            </a:r>
            <a:r>
              <a:rPr lang="en-US" baseline="0" dirty="0" smtClean="0"/>
              <a:t> grade, Food and Nutrition moves to later in the year, and Variables is back as the last unit.</a:t>
            </a:r>
          </a:p>
          <a:p>
            <a:endParaRPr lang="en-US" dirty="0"/>
          </a:p>
        </p:txBody>
      </p:sp>
      <p:sp>
        <p:nvSpPr>
          <p:cNvPr id="4" name="Slide Number Placeholder 3"/>
          <p:cNvSpPr>
            <a:spLocks noGrp="1"/>
          </p:cNvSpPr>
          <p:nvPr>
            <p:ph type="sldNum" sz="quarter" idx="10"/>
          </p:nvPr>
        </p:nvSpPr>
        <p:spPr/>
        <p:txBody>
          <a:bodyPr/>
          <a:lstStyle/>
          <a:p>
            <a:fld id="{6ABEAF6B-C729-493D-87C9-65349F2BAA17}"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773345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let them know that all of their</a:t>
            </a:r>
            <a:r>
              <a:rPr lang="en-US" baseline="0" dirty="0" smtClean="0"/>
              <a:t> ordering of materials for next year should have been done this spring.  Budgets will continue to be provided each year, and will be reevaluated for next year based on enrollments.  Also, budget funds are for consumables ONLY.  Any non-consumable items from Foss Kits that are lost or broken will have to come from building funds unless they have extra after consumables are ordered.  </a:t>
            </a:r>
          </a:p>
          <a:p>
            <a:endParaRPr lang="en-US" baseline="0" dirty="0" smtClean="0"/>
          </a:p>
          <a:p>
            <a:r>
              <a:rPr lang="en-US" baseline="0" dirty="0" smtClean="0"/>
              <a:t>Live materials (crayfish, bugs, butterflies, etc.) are ordered from Trans-Mississippi and do not come out of their building budget.  We have a district PO with them.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153</a:t>
            </a:fld>
            <a:endParaRPr lang="en-US"/>
          </a:p>
        </p:txBody>
      </p:sp>
    </p:spTree>
    <p:extLst>
      <p:ext uri="{BB962C8B-B14F-4D97-AF65-F5344CB8AC3E}">
        <p14:creationId xmlns:p14="http://schemas.microsoft.com/office/powerpoint/2010/main" val="4138583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participants know that each guide/grade level is set up the same with the Iowa Core standards broken into I can statements.  Also included is essential vocabulary, hot links to online resources and student activities, and associated writing ideas.</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155</a:t>
            </a:fld>
            <a:endParaRPr lang="en-US"/>
          </a:p>
        </p:txBody>
      </p:sp>
    </p:spTree>
    <p:extLst>
      <p:ext uri="{BB962C8B-B14F-4D97-AF65-F5344CB8AC3E}">
        <p14:creationId xmlns:p14="http://schemas.microsoft.com/office/powerpoint/2010/main" val="851586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they need their login info for the Heartland Data bases or Defined STEM, they can contact me, their building principal or science leader.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156</a:t>
            </a:fld>
            <a:endParaRPr lang="en-US"/>
          </a:p>
        </p:txBody>
      </p:sp>
    </p:spTree>
    <p:extLst>
      <p:ext uri="{BB962C8B-B14F-4D97-AF65-F5344CB8AC3E}">
        <p14:creationId xmlns:p14="http://schemas.microsoft.com/office/powerpoint/2010/main" val="1442162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Ashley will review how to access the guides and then</a:t>
            </a:r>
            <a:r>
              <a:rPr lang="en-US" baseline="0" dirty="0" smtClean="0"/>
              <a:t> show interactive rock lesson</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157</a:t>
            </a:fld>
            <a:endParaRPr lang="en-US"/>
          </a:p>
        </p:txBody>
      </p:sp>
    </p:spTree>
    <p:extLst>
      <p:ext uri="{BB962C8B-B14F-4D97-AF65-F5344CB8AC3E}">
        <p14:creationId xmlns:p14="http://schemas.microsoft.com/office/powerpoint/2010/main" val="30723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new website for elementary teachers.  We recognize that you teach it all in most cases so we wanted to have everything in one spot.  On this website, you will find literacy and math resources, as well as science, social</a:t>
            </a:r>
            <a:r>
              <a:rPr lang="en-US" baseline="0" dirty="0" smtClean="0"/>
              <a:t> studies, and health resources.  </a:t>
            </a:r>
          </a:p>
          <a:p>
            <a:endParaRPr lang="en-US" baseline="0" dirty="0" smtClean="0"/>
          </a:p>
          <a:p>
            <a:r>
              <a:rPr lang="en-US" baseline="0" dirty="0" smtClean="0"/>
              <a:t>Assessments, Curriculum Guides, and Teacher created resources are all in this one spot.</a:t>
            </a:r>
          </a:p>
          <a:p>
            <a:endParaRPr lang="en-US" baseline="0" dirty="0" smtClean="0"/>
          </a:p>
          <a:p>
            <a:r>
              <a:rPr lang="en-US" baseline="0" dirty="0" smtClean="0"/>
              <a:t>Along with some resources from today’s PD under the PD heading, on the Summer PD 2014 page.</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6</a:t>
            </a:fld>
            <a:endParaRPr lang="en-US"/>
          </a:p>
        </p:txBody>
      </p:sp>
    </p:spTree>
    <p:extLst>
      <p:ext uri="{BB962C8B-B14F-4D97-AF65-F5344CB8AC3E}">
        <p14:creationId xmlns:p14="http://schemas.microsoft.com/office/powerpoint/2010/main" val="1935670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Esther</a:t>
            </a:r>
            <a:endParaRPr lang="en-US"/>
          </a:p>
        </p:txBody>
      </p:sp>
      <p:sp>
        <p:nvSpPr>
          <p:cNvPr id="4" name="Slide Number Placeholder 3"/>
          <p:cNvSpPr>
            <a:spLocks noGrp="1"/>
          </p:cNvSpPr>
          <p:nvPr>
            <p:ph type="sldNum" sz="quarter" idx="10"/>
          </p:nvPr>
        </p:nvSpPr>
        <p:spPr/>
        <p:txBody>
          <a:bodyPr/>
          <a:lstStyle/>
          <a:p>
            <a:fld id="{704AE80D-11A4-4351-85A4-B36631D28F7C}" type="slidenum">
              <a:rPr lang="en-US" smtClean="0"/>
              <a:t>166</a:t>
            </a:fld>
            <a:endParaRPr lang="en-US"/>
          </a:p>
        </p:txBody>
      </p:sp>
    </p:spTree>
    <p:extLst>
      <p:ext uri="{BB962C8B-B14F-4D97-AF65-F5344CB8AC3E}">
        <p14:creationId xmlns:p14="http://schemas.microsoft.com/office/powerpoint/2010/main" val="109727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go this page, everything we talk about or use today</a:t>
            </a:r>
            <a:r>
              <a:rPr lang="en-US" baseline="0" dirty="0" smtClean="0"/>
              <a:t> is outlined and available under “Literacy/Content Areas Training (Day 2)”</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7</a:t>
            </a:fld>
            <a:endParaRPr lang="en-US"/>
          </a:p>
        </p:txBody>
      </p:sp>
    </p:spTree>
    <p:extLst>
      <p:ext uri="{BB962C8B-B14F-4D97-AF65-F5344CB8AC3E}">
        <p14:creationId xmlns:p14="http://schemas.microsoft.com/office/powerpoint/2010/main" val="300359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you will find electronic</a:t>
            </a:r>
            <a:r>
              <a:rPr lang="en-US" baseline="0" dirty="0" smtClean="0"/>
              <a:t> versions of the Agenda and Scavenger Hunt, in case you prefer to fill out the scavenger hunt electronically and save it on your computer for next year</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8</a:t>
            </a:fld>
            <a:endParaRPr lang="en-US"/>
          </a:p>
        </p:txBody>
      </p:sp>
    </p:spTree>
    <p:extLst>
      <p:ext uri="{BB962C8B-B14F-4D97-AF65-F5344CB8AC3E}">
        <p14:creationId xmlns:p14="http://schemas.microsoft.com/office/powerpoint/2010/main" val="115548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you will find some documents to help</a:t>
            </a:r>
            <a:r>
              <a:rPr lang="en-US" baseline="0" dirty="0" smtClean="0"/>
              <a:t> guide your thinking during the collaborative planning time.  You will find a hard copy at your table of these documents, but they are probably best used electronically so we can save them to our computers (and not use them).  </a:t>
            </a:r>
          </a:p>
          <a:p>
            <a:endParaRPr lang="en-US" baseline="0" dirty="0" smtClean="0"/>
          </a:p>
          <a:p>
            <a:r>
              <a:rPr lang="en-US" baseline="0" dirty="0" smtClean="0"/>
              <a:t>This document simply gives you space to plan for how you will integrate technology into each unit for literacy, science/social studies, and health.  </a:t>
            </a:r>
          </a:p>
          <a:p>
            <a:endParaRPr lang="en-US" baseline="0" dirty="0" smtClean="0"/>
          </a:p>
          <a:p>
            <a:r>
              <a:rPr lang="en-US" baseline="0" dirty="0" smtClean="0"/>
              <a:t>If you or your building already have a document that you use for planning, feel free to use that instead.  If you are wanting AEA/Drake credit, you MUST fill out a planning document with your ideas from today.  It doesn’t have to be this one.  </a:t>
            </a:r>
            <a:endParaRPr lang="en-US" dirty="0"/>
          </a:p>
        </p:txBody>
      </p:sp>
      <p:sp>
        <p:nvSpPr>
          <p:cNvPr id="4" name="Slide Number Placeholder 3"/>
          <p:cNvSpPr>
            <a:spLocks noGrp="1"/>
          </p:cNvSpPr>
          <p:nvPr>
            <p:ph type="sldNum" sz="quarter" idx="10"/>
          </p:nvPr>
        </p:nvSpPr>
        <p:spPr/>
        <p:txBody>
          <a:bodyPr/>
          <a:lstStyle/>
          <a:p>
            <a:fld id="{704AE80D-11A4-4351-85A4-B36631D28F7C}" type="slidenum">
              <a:rPr lang="en-US" smtClean="0"/>
              <a:t>9</a:t>
            </a:fld>
            <a:endParaRPr lang="en-US"/>
          </a:p>
        </p:txBody>
      </p:sp>
    </p:spTree>
    <p:extLst>
      <p:ext uri="{BB962C8B-B14F-4D97-AF65-F5344CB8AC3E}">
        <p14:creationId xmlns:p14="http://schemas.microsoft.com/office/powerpoint/2010/main" val="92686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9372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85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64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1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6980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92779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648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178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959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44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dirty="0"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827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771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dirty="0"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dirty="0"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163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392641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dirty="0"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39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dirty="0"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54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6450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56561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8952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6999"/>
            <a:ext cx="2133600" cy="274320"/>
          </a:xfrm>
          <a:prstGeom prst="rect">
            <a:avLst/>
          </a:prstGeom>
        </p:spPr>
        <p:txBody>
          <a:bodyPr/>
          <a:lstStyle/>
          <a:p>
            <a:pPr defTabSz="914400" eaLnBrk="0" fontAlgn="base" hangingPunct="0">
              <a:spcBef>
                <a:spcPct val="0"/>
              </a:spcBef>
              <a:spcAft>
                <a:spcPct val="0"/>
              </a:spcAft>
            </a:pPr>
            <a:fld id="{9575FE63-DDAC-48B3-9284-EA4F8E7A7D28}" type="datetimeFigureOut">
              <a:rPr lang="en-US">
                <a:solidFill>
                  <a:prstClr val="black"/>
                </a:solidFill>
                <a:latin typeface="Times New Roman" pitchFamily="18" charset="0"/>
              </a:rPr>
              <a:pPr defTabSz="914400" eaLnBrk="0" fontAlgn="base" hangingPunct="0">
                <a:spcBef>
                  <a:spcPct val="0"/>
                </a:spcBef>
                <a:spcAft>
                  <a:spcPct val="0"/>
                </a:spcAft>
              </a:pPr>
              <a:t>6/16/2014</a:t>
            </a:fld>
            <a:endParaRPr lang="en-US">
              <a:solidFill>
                <a:prstClr val="black"/>
              </a:solidFill>
              <a:latin typeface="Times New Roman" pitchFamily="18" charset="0"/>
            </a:endParaRPr>
          </a:p>
        </p:txBody>
      </p:sp>
      <p:sp>
        <p:nvSpPr>
          <p:cNvPr id="3" name="Footer Placeholder 2"/>
          <p:cNvSpPr>
            <a:spLocks noGrp="1"/>
          </p:cNvSpPr>
          <p:nvPr>
            <p:ph type="ftr" sz="quarter" idx="11"/>
          </p:nvPr>
        </p:nvSpPr>
        <p:spPr>
          <a:xfrm>
            <a:off x="2640596" y="6476999"/>
            <a:ext cx="5507719" cy="274320"/>
          </a:xfrm>
          <a:prstGeom prst="rect">
            <a:avLst/>
          </a:prstGeom>
        </p:spPr>
        <p:txBody>
          <a:bodyPr/>
          <a:lstStyle/>
          <a:p>
            <a:pPr defTabSz="914400" eaLnBrk="0" fontAlgn="base" hangingPunct="0">
              <a:spcBef>
                <a:spcPct val="0"/>
              </a:spcBef>
              <a:spcAft>
                <a:spcPct val="0"/>
              </a:spcAft>
            </a:pPr>
            <a:endParaRPr lang="en-US">
              <a:solidFill>
                <a:prstClr val="black"/>
              </a:solidFill>
              <a:latin typeface="Times New Roman" pitchFamily="18" charset="0"/>
            </a:endParaRPr>
          </a:p>
        </p:txBody>
      </p:sp>
      <p:sp>
        <p:nvSpPr>
          <p:cNvPr id="4" name="Slide Number Placeholder 3"/>
          <p:cNvSpPr>
            <a:spLocks noGrp="1"/>
          </p:cNvSpPr>
          <p:nvPr>
            <p:ph type="sldNum" sz="quarter" idx="12"/>
          </p:nvPr>
        </p:nvSpPr>
        <p:spPr>
          <a:xfrm>
            <a:off x="8204396" y="6476999"/>
            <a:ext cx="733864" cy="274320"/>
          </a:xfrm>
          <a:prstGeom prst="rect">
            <a:avLst/>
          </a:prstGeom>
        </p:spPr>
        <p:txBody>
          <a:bodyPr/>
          <a:lstStyle/>
          <a:p>
            <a:pPr defTabSz="914400" eaLnBrk="0" fontAlgn="base" hangingPunct="0">
              <a:spcBef>
                <a:spcPct val="0"/>
              </a:spcBef>
              <a:spcAft>
                <a:spcPct val="0"/>
              </a:spcAft>
            </a:pPr>
            <a:fld id="{EE412BC0-4B2E-48D2-93F0-E896E378C10B}" type="slidenum">
              <a:rPr lang="en-US">
                <a:solidFill>
                  <a:prstClr val="black"/>
                </a:solidFill>
                <a:latin typeface="Times New Roman" pitchFamily="18" charset="0"/>
              </a:rPr>
              <a:pPr defTabSz="914400" eaLnBrk="0" fontAlgn="base" hangingPunct="0">
                <a:spcBef>
                  <a:spcPct val="0"/>
                </a:spcBef>
                <a:spcAft>
                  <a:spcPct val="0"/>
                </a:spcAft>
              </a:pPr>
              <a:t>‹#›</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4205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29289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45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453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07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3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248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18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234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dirty="0"/>
          </a:p>
        </p:txBody>
      </p:sp>
    </p:spTree>
    <p:extLst>
      <p:ext uri="{BB962C8B-B14F-4D97-AF65-F5344CB8AC3E}">
        <p14:creationId xmlns:p14="http://schemas.microsoft.com/office/powerpoint/2010/main" val="11016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47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46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018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49017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33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3423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0888" y="6356350"/>
            <a:ext cx="2133600" cy="274320"/>
          </a:xfrm>
          <a:prstGeom prst="rect">
            <a:avLst/>
          </a:prstGeom>
        </p:spPr>
        <p:txBody>
          <a:bodyPr/>
          <a:lstStyle/>
          <a:p>
            <a:pPr defTabSz="914400"/>
            <a:fld id="{4DB17C03-4BC8-4DF0-8278-4BE5B53057BE}" type="datetimeFigureOut">
              <a:rPr lang="en-US">
                <a:solidFill>
                  <a:srgbClr val="404040"/>
                </a:solidFill>
              </a:rPr>
              <a:pPr defTabSz="914400"/>
              <a:t>6/16/2014</a:t>
            </a:fld>
            <a:endParaRPr lang="en-US">
              <a:solidFill>
                <a:srgbClr val="404040"/>
              </a:solidFill>
            </a:endParaRPr>
          </a:p>
        </p:txBody>
      </p:sp>
      <p:sp>
        <p:nvSpPr>
          <p:cNvPr id="6" name="Footer Placeholder 5"/>
          <p:cNvSpPr>
            <a:spLocks noGrp="1"/>
          </p:cNvSpPr>
          <p:nvPr>
            <p:ph type="ftr" sz="quarter" idx="11"/>
          </p:nvPr>
        </p:nvSpPr>
        <p:spPr>
          <a:xfrm>
            <a:off x="3048000" y="6356350"/>
            <a:ext cx="3352800" cy="274320"/>
          </a:xfrm>
          <a:prstGeom prst="rect">
            <a:avLst/>
          </a:prstGeom>
        </p:spPr>
        <p:txBody>
          <a:bodyPr/>
          <a:lstStyle/>
          <a:p>
            <a:pPr defTabSz="914400"/>
            <a:endParaRPr lang="en-US">
              <a:solidFill>
                <a:srgbClr val="404040"/>
              </a:solidFill>
            </a:endParaRPr>
          </a:p>
        </p:txBody>
      </p:sp>
      <p:sp>
        <p:nvSpPr>
          <p:cNvPr id="7" name="Slide Number Placeholder 6"/>
          <p:cNvSpPr>
            <a:spLocks noGrp="1"/>
          </p:cNvSpPr>
          <p:nvPr>
            <p:ph type="sldNum" sz="quarter" idx="12"/>
          </p:nvPr>
        </p:nvSpPr>
        <p:spPr>
          <a:xfrm>
            <a:off x="8234680" y="6355080"/>
            <a:ext cx="582966" cy="274320"/>
          </a:xfrm>
          <a:prstGeom prst="rect">
            <a:avLst/>
          </a:prstGeom>
          <a:ln>
            <a:noFill/>
          </a:ln>
        </p:spPr>
        <p:txBody>
          <a:bodyPr/>
          <a:lstStyle>
            <a:lvl1pPr>
              <a:defRPr>
                <a:solidFill>
                  <a:srgbClr val="FFFFFF"/>
                </a:solidFill>
              </a:defRPr>
            </a:lvl1pPr>
          </a:lstStyle>
          <a:p>
            <a:pPr defTabSz="914400"/>
            <a:fld id="{E750D453-D26A-4BC5-8B13-1E2F05B69EED}" type="slidenum">
              <a:rPr lang="en-US" smtClean="0"/>
              <a:pPr defTabSz="91440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extLst>
      <p:ext uri="{BB962C8B-B14F-4D97-AF65-F5344CB8AC3E}">
        <p14:creationId xmlns:p14="http://schemas.microsoft.com/office/powerpoint/2010/main" val="2491588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392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69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24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63891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840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6.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6.jpe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MPS logo .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5346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 id="2147483656" r:id="rId7"/>
    <p:sldLayoutId id="2147483659" r:id="rId8"/>
    <p:sldLayoutId id="2147483660" r:id="rId9"/>
    <p:sldLayoutId id="2147483661" r:id="rId10"/>
    <p:sldLayoutId id="2147483654" r:id="rId11"/>
    <p:sldLayoutId id="2147483662" r:id="rId12"/>
    <p:sldLayoutId id="214748365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31641354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18321783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smarttech.com/Resources/Training/Training+Search?Products=SMART%20Notebook&amp;Audience=All%20audiences&amp;Budget=All%20budgets&amp;Training%20Type=Free%20Resourc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downloads01.smarttech.com/media/trainingcenter/videos/webinar/nb_11_part_2.html" TargetMode="External"/><Relationship Id="rId4" Type="http://schemas.openxmlformats.org/officeDocument/2006/relationships/hyperlink" Target="http://downloads01.smarttech.com/media/trainingcenter/videos/webinar/nb_11_part_1.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Inferences.notebook" TargetMode="External"/><Relationship Id="rId2" Type="http://schemas.openxmlformats.org/officeDocument/2006/relationships/hyperlink" Target="http://www.corestandards.org/ELA-Literacy/RL/4/1/" TargetMode="Externa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online-stopwatch.com/world-games-running/full-screen/"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www.surveymonkey.com/s/elementarysummerp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hyperlink" Target="mailto:Elizabeth.Griesel@dmschools.org"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online-stopwatch.com/dynamite-timer/full-screen/"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3" Type="http://schemas.openxmlformats.org/officeDocument/2006/relationships/hyperlink" Target="http://science.dmschools.org/" TargetMode="External"/><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hyperlink" Target="http://elementary.dmschools.org/" TargetMode="External"/></Relationships>
</file>

<file path=ppt/slides/_rels/slide1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8" Type="http://schemas.openxmlformats.org/officeDocument/2006/relationships/hyperlink" Target="http://www.kidsbiology.com/human_biology/" TargetMode="External"/><Relationship Id="rId3" Type="http://schemas.openxmlformats.org/officeDocument/2006/relationships/hyperlink" Target="http://media1.aea11.k12.ia.us/display/041/wwk770?kw=bones+and+muscles&amp;au=I&amp;submit=1" TargetMode="External"/><Relationship Id="rId7" Type="http://schemas.openxmlformats.org/officeDocument/2006/relationships/hyperlink" Target="http://www.makemegenius.com/cool_facts.php?mId=28" TargetMode="External"/><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hyperlink" Target="http://www.pbs.org/teachers/sid/activities/humanbody/" TargetMode="External"/><Relationship Id="rId5" Type="http://schemas.openxmlformats.org/officeDocument/2006/relationships/hyperlink" Target="http://kidshealth.org/kid/htbw/" TargetMode="External"/><Relationship Id="rId4" Type="http://schemas.openxmlformats.org/officeDocument/2006/relationships/hyperlink" Target="http://www.sciencekids.co.nz/gamesactivities/movinggrowing.html" TargetMode="External"/><Relationship Id="rId9" Type="http://schemas.openxmlformats.org/officeDocument/2006/relationships/hyperlink" Target="http://www.scholastic.com/teachers/unit/human-body-everything-you-need"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cience.dmschools.org/" TargetMode="External"/><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hyperlink" Target="mailto:kimberly.odonnell@dmschools.org"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online-stopwatch.com/eggtimer-countdown/full-screen/" TargetMode="External"/><Relationship Id="rId1" Type="http://schemas.openxmlformats.org/officeDocument/2006/relationships/slideLayout" Target="../slideLayouts/slideLayout4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online-stopwatch.com/candle-timer/full-screen/" TargetMode="Externa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hyperlink" Target="https://www.surveymonkey.com/s/elementarysummerp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judiciary.state.nj.us/kids/jury.ht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online-stopwatch.com/countdown-clock/full-screen/"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noodle.com/brain-breaks/freeze-i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Elizabeth.Griesel@dmschools.or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k6.thinkcentral.com/content/hsp/reading/journeys/na/gr3/graphic_organizers_9780547810591_/launch.html"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k6.thinkcentral.com/content/hsp/reading/journeys/na/gr3/Online_Journeys_projectables_9780547356723_/launch.html?page=i"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harepoint.dmps.k12.ia.us/sites/divisions/tech/TechnologyResources/Equipment/Imaging%20Process_InstallingSoftware.asp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G1_U1_L01_VST.notebook"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online-stopwatch.com/rocket-timer/full-screen/"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541973"/>
            <a:ext cx="7772400" cy="1362075"/>
          </a:xfrm>
        </p:spPr>
        <p:txBody>
          <a:bodyPr>
            <a:noAutofit/>
          </a:bodyPr>
          <a:lstStyle/>
          <a:p>
            <a:r>
              <a:rPr lang="en-US" sz="4400" dirty="0" smtClean="0"/>
              <a:t>WELCOME TO</a:t>
            </a:r>
            <a:br>
              <a:rPr lang="en-US" sz="4400" dirty="0" smtClean="0"/>
            </a:br>
            <a:r>
              <a:rPr lang="en-US" sz="4400" dirty="0" smtClean="0"/>
              <a:t>Literacy/Content AREAS &amp; Technology Training</a:t>
            </a:r>
            <a:r>
              <a:rPr lang="en-US" sz="4400" dirty="0"/>
              <a:t>!</a:t>
            </a:r>
          </a:p>
        </p:txBody>
      </p:sp>
      <p:sp>
        <p:nvSpPr>
          <p:cNvPr id="6" name="Text Placeholder 5"/>
          <p:cNvSpPr>
            <a:spLocks noGrp="1"/>
          </p:cNvSpPr>
          <p:nvPr>
            <p:ph type="body" idx="1"/>
          </p:nvPr>
        </p:nvSpPr>
        <p:spPr>
          <a:xfrm>
            <a:off x="1284700" y="3683828"/>
            <a:ext cx="6647625" cy="1180780"/>
          </a:xfrm>
        </p:spPr>
        <p:txBody>
          <a:bodyPr>
            <a:normAutofit fontScale="85000" lnSpcReduction="20000"/>
          </a:bodyPr>
          <a:lstStyle/>
          <a:p>
            <a:r>
              <a:rPr lang="en-US" sz="3500" dirty="0" smtClean="0"/>
              <a:t>Be sure to sign in. </a:t>
            </a:r>
            <a:r>
              <a:rPr lang="en-US" sz="3500" dirty="0" smtClean="0">
                <a:sym typeface="Wingdings" panose="05000000000000000000" pitchFamily="2" charset="2"/>
              </a:rPr>
              <a:t></a:t>
            </a:r>
            <a:endParaRPr lang="en-US" sz="3500" dirty="0" smtClean="0"/>
          </a:p>
          <a:p>
            <a:r>
              <a:rPr lang="en-US" dirty="0" smtClean="0"/>
              <a:t>Please choose a table for your collaboration team according to the table signs.  </a:t>
            </a:r>
            <a:endParaRPr lang="en-US" dirty="0"/>
          </a:p>
        </p:txBody>
      </p:sp>
    </p:spTree>
    <p:extLst>
      <p:ext uri="{BB962C8B-B14F-4D97-AF65-F5344CB8AC3E}">
        <p14:creationId xmlns:p14="http://schemas.microsoft.com/office/powerpoint/2010/main" val="114107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6" name="Picture 5"/>
          <p:cNvPicPr>
            <a:picLocks noChangeAspect="1"/>
          </p:cNvPicPr>
          <p:nvPr/>
        </p:nvPicPr>
        <p:blipFill>
          <a:blip r:embed="rId3"/>
          <a:stretch>
            <a:fillRect/>
          </a:stretch>
        </p:blipFill>
        <p:spPr>
          <a:xfrm>
            <a:off x="285749" y="1625155"/>
            <a:ext cx="5345897" cy="4080701"/>
          </a:xfrm>
          <a:prstGeom prst="rect">
            <a:avLst/>
          </a:prstGeom>
        </p:spPr>
      </p:pic>
      <p:sp>
        <p:nvSpPr>
          <p:cNvPr id="7" name="Rectangle 6"/>
          <p:cNvSpPr/>
          <p:nvPr/>
        </p:nvSpPr>
        <p:spPr>
          <a:xfrm>
            <a:off x="285749" y="4178808"/>
            <a:ext cx="4974336" cy="28346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31646" y="3043267"/>
            <a:ext cx="3291840" cy="2554545"/>
          </a:xfrm>
          <a:prstGeom prst="rect">
            <a:avLst/>
          </a:prstGeom>
          <a:noFill/>
        </p:spPr>
        <p:txBody>
          <a:bodyPr wrap="square" rtlCol="0">
            <a:spAutoFit/>
          </a:bodyPr>
          <a:lstStyle/>
          <a:p>
            <a:r>
              <a:rPr lang="en-US" sz="3200" dirty="0" smtClean="0"/>
              <a:t>*Today’s PowerPoint (follow along if you want!)</a:t>
            </a:r>
          </a:p>
          <a:p>
            <a:endParaRPr lang="en-US" sz="3200" dirty="0"/>
          </a:p>
        </p:txBody>
      </p:sp>
    </p:spTree>
    <p:extLst>
      <p:ext uri="{BB962C8B-B14F-4D97-AF65-F5344CB8AC3E}">
        <p14:creationId xmlns:p14="http://schemas.microsoft.com/office/powerpoint/2010/main" val="344345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a:t>
            </a:r>
            <a:endParaRPr lang="en-US" dirty="0"/>
          </a:p>
        </p:txBody>
      </p:sp>
      <p:sp>
        <p:nvSpPr>
          <p:cNvPr id="3" name="Content Placeholder 2"/>
          <p:cNvSpPr>
            <a:spLocks noGrp="1"/>
          </p:cNvSpPr>
          <p:nvPr>
            <p:ph idx="1"/>
          </p:nvPr>
        </p:nvSpPr>
        <p:spPr/>
        <p:txBody>
          <a:bodyPr/>
          <a:lstStyle/>
          <a:p>
            <a:r>
              <a:rPr lang="en-US" dirty="0" smtClean="0"/>
              <a:t>Share an idea or “aha! moment” your team discussed during Exploration time </a:t>
            </a:r>
            <a:r>
              <a:rPr lang="en-US" dirty="0" smtClean="0">
                <a:solidFill>
                  <a:srgbClr val="FF0000"/>
                </a:solidFill>
              </a:rPr>
              <a:t>using the </a:t>
            </a:r>
            <a:r>
              <a:rPr lang="en-US" dirty="0" err="1" smtClean="0">
                <a:solidFill>
                  <a:srgbClr val="FF0000"/>
                </a:solidFill>
              </a:rPr>
              <a:t>googledoc</a:t>
            </a:r>
            <a:r>
              <a:rPr lang="en-US" dirty="0" smtClean="0">
                <a:solidFill>
                  <a:srgbClr val="FF0000"/>
                </a:solidFill>
              </a:rPr>
              <a:t> on the website.</a:t>
            </a:r>
            <a:endParaRPr lang="en-US" dirty="0" smtClean="0"/>
          </a:p>
          <a:p>
            <a:r>
              <a:rPr lang="en-US" dirty="0" smtClean="0"/>
              <a:t>Check out the google doc posted on the website for cool ideas that YOU might want to use, too! </a:t>
            </a:r>
            <a:endParaRPr lang="en-US" dirty="0"/>
          </a:p>
        </p:txBody>
      </p:sp>
    </p:spTree>
    <p:extLst>
      <p:ext uri="{BB962C8B-B14F-4D97-AF65-F5344CB8AC3E}">
        <p14:creationId xmlns:p14="http://schemas.microsoft.com/office/powerpoint/2010/main" val="422348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Smart Exchange</a:t>
            </a:r>
            <a:endParaRPr lang="en-US" sz="5400"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6457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Purpose of Smart Exchange</a:t>
            </a:r>
            <a:endParaRPr lang="en-US" dirty="0"/>
          </a:p>
        </p:txBody>
      </p:sp>
      <p:sp>
        <p:nvSpPr>
          <p:cNvPr id="8" name="Content Placeholder 7"/>
          <p:cNvSpPr>
            <a:spLocks noGrp="1"/>
          </p:cNvSpPr>
          <p:nvPr>
            <p:ph idx="1"/>
          </p:nvPr>
        </p:nvSpPr>
        <p:spPr>
          <a:xfrm>
            <a:off x="266700" y="1417638"/>
            <a:ext cx="8686800" cy="4708525"/>
          </a:xfrm>
        </p:spPr>
        <p:txBody>
          <a:bodyPr>
            <a:normAutofit fontScale="92500" lnSpcReduction="20000"/>
          </a:bodyPr>
          <a:lstStyle/>
          <a:p>
            <a:r>
              <a:rPr lang="en-US" dirty="0" smtClean="0"/>
              <a:t>“Training, Content, and Community”</a:t>
            </a:r>
          </a:p>
          <a:p>
            <a:pPr marL="4572" indent="0">
              <a:buNone/>
            </a:pPr>
            <a:endParaRPr lang="en-US" dirty="0" smtClean="0"/>
          </a:p>
          <a:p>
            <a:r>
              <a:rPr lang="en-US" dirty="0" smtClean="0"/>
              <a:t>Teacher-created and shared SMART lessons, practice, &amp; activities</a:t>
            </a:r>
          </a:p>
          <a:p>
            <a:pPr lvl="1"/>
            <a:r>
              <a:rPr lang="en-US" dirty="0" smtClean="0"/>
              <a:t>ALREADY MADE AND READY TO USE!</a:t>
            </a:r>
          </a:p>
          <a:p>
            <a:pPr lvl="1">
              <a:buNone/>
            </a:pPr>
            <a:endParaRPr lang="en-US" dirty="0" smtClean="0"/>
          </a:p>
          <a:p>
            <a:r>
              <a:rPr lang="en-US" dirty="0" smtClean="0"/>
              <a:t>Search by standard, grade level, and/or subject</a:t>
            </a:r>
          </a:p>
          <a:p>
            <a:endParaRPr lang="en-US" dirty="0"/>
          </a:p>
          <a:p>
            <a:r>
              <a:rPr lang="en-US" dirty="0" smtClean="0"/>
              <a:t>Much, much more training on SMART software coming soon</a:t>
            </a:r>
            <a:endParaRPr lang="en-US" dirty="0"/>
          </a:p>
        </p:txBody>
      </p:sp>
    </p:spTree>
    <p:extLst>
      <p:ext uri="{BB962C8B-B14F-4D97-AF65-F5344CB8AC3E}">
        <p14:creationId xmlns:p14="http://schemas.microsoft.com/office/powerpoint/2010/main" val="1665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26"/>
            <a:ext cx="8229600" cy="1143000"/>
          </a:xfrm>
        </p:spPr>
        <p:txBody>
          <a:bodyPr/>
          <a:lstStyle/>
          <a:p>
            <a:r>
              <a:rPr lang="en-US" dirty="0" smtClean="0"/>
              <a:t>Smart Exchange</a:t>
            </a:r>
            <a:endParaRPr lang="en-US" dirty="0"/>
          </a:p>
        </p:txBody>
      </p:sp>
      <p:sp>
        <p:nvSpPr>
          <p:cNvPr id="4" name="TextBox 3"/>
          <p:cNvSpPr txBox="1"/>
          <p:nvPr/>
        </p:nvSpPr>
        <p:spPr>
          <a:xfrm>
            <a:off x="380999" y="2335005"/>
            <a:ext cx="8229600" cy="707886"/>
          </a:xfrm>
          <a:prstGeom prst="rect">
            <a:avLst/>
          </a:prstGeom>
          <a:noFill/>
          <a:ln w="25400">
            <a:solidFill>
              <a:schemeClr val="accent2"/>
            </a:solidFill>
          </a:ln>
        </p:spPr>
        <p:txBody>
          <a:bodyPr wrap="square" rtlCol="0">
            <a:spAutoFit/>
          </a:bodyPr>
          <a:lstStyle/>
          <a:p>
            <a:pPr algn="ctr"/>
            <a:r>
              <a:rPr lang="en-US" sz="4000" dirty="0" smtClean="0"/>
              <a:t>www.exchange.smarttech.com</a:t>
            </a:r>
            <a:endParaRPr lang="en-US" sz="4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212" b="46005"/>
          <a:stretch/>
        </p:blipFill>
        <p:spPr bwMode="auto">
          <a:xfrm>
            <a:off x="238126" y="3238500"/>
            <a:ext cx="8667747" cy="2476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199" y="1485624"/>
            <a:ext cx="65151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1:</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060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a:xfrm>
            <a:off x="457200" y="2362200"/>
            <a:ext cx="8229600" cy="3763963"/>
          </a:xfrm>
        </p:spPr>
        <p:txBody>
          <a:bodyPr/>
          <a:lstStyle/>
          <a:p>
            <a:pPr marL="4572" indent="0" algn="ctr">
              <a:buNone/>
            </a:pPr>
            <a:r>
              <a:rPr lang="en-US" dirty="0" smtClean="0"/>
              <a:t>To download SMART presentations, you will need to “join for free.”</a:t>
            </a:r>
            <a:endParaRPr lang="en-US" dirty="0"/>
          </a:p>
        </p:txBody>
      </p:sp>
      <p:grpSp>
        <p:nvGrpSpPr>
          <p:cNvPr id="6" name="Group 5"/>
          <p:cNvGrpSpPr/>
          <p:nvPr/>
        </p:nvGrpSpPr>
        <p:grpSpPr>
          <a:xfrm>
            <a:off x="187672" y="3200399"/>
            <a:ext cx="8499128" cy="2925764"/>
            <a:chOff x="187672" y="693736"/>
            <a:chExt cx="8499128" cy="292576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72" y="1733550"/>
              <a:ext cx="8499128" cy="1885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6457950" y="1490664"/>
              <a:ext cx="10287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6619875" y="693736"/>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457199" y="1485624"/>
            <a:ext cx="65151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2:</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08661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a:xfrm>
            <a:off x="333375" y="2305050"/>
            <a:ext cx="8229600" cy="2114549"/>
          </a:xfrm>
        </p:spPr>
        <p:txBody>
          <a:bodyPr>
            <a:normAutofit/>
          </a:bodyPr>
          <a:lstStyle/>
          <a:p>
            <a:pPr marL="4572" indent="0" algn="ctr">
              <a:buNone/>
            </a:pPr>
            <a:r>
              <a:rPr lang="en-US" dirty="0" smtClean="0"/>
              <a:t>Fill in your information.</a:t>
            </a:r>
          </a:p>
          <a:p>
            <a:pPr marL="4572" indent="0" algn="ctr">
              <a:buNone/>
            </a:pPr>
            <a:r>
              <a:rPr lang="en-US" dirty="0" smtClean="0"/>
              <a:t>Choose “SMART Board interactive white board” under SMART products.</a:t>
            </a:r>
            <a:endParaRPr lang="en-US" dirty="0"/>
          </a:p>
        </p:txBody>
      </p:sp>
      <p:grpSp>
        <p:nvGrpSpPr>
          <p:cNvPr id="5" name="Group 4"/>
          <p:cNvGrpSpPr/>
          <p:nvPr/>
        </p:nvGrpSpPr>
        <p:grpSpPr>
          <a:xfrm>
            <a:off x="259896" y="4048125"/>
            <a:ext cx="8884104" cy="2171700"/>
            <a:chOff x="69396" y="4686300"/>
            <a:chExt cx="9074604" cy="21717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6" y="4686300"/>
              <a:ext cx="9074604" cy="2171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Multiply 3"/>
            <p:cNvSpPr/>
            <p:nvPr/>
          </p:nvSpPr>
          <p:spPr>
            <a:xfrm>
              <a:off x="333375" y="4981575"/>
              <a:ext cx="247650" cy="43815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457199" y="1485624"/>
            <a:ext cx="65151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3:</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241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r>
              <a:rPr lang="en-US" dirty="0" smtClean="0"/>
              <a:t>	</a:t>
            </a:r>
            <a:endParaRPr lang="en-US" dirty="0"/>
          </a:p>
        </p:txBody>
      </p:sp>
      <p:sp>
        <p:nvSpPr>
          <p:cNvPr id="3" name="Content Placeholder 2"/>
          <p:cNvSpPr>
            <a:spLocks noGrp="1"/>
          </p:cNvSpPr>
          <p:nvPr>
            <p:ph idx="1"/>
          </p:nvPr>
        </p:nvSpPr>
        <p:spPr>
          <a:xfrm>
            <a:off x="457200" y="2193510"/>
            <a:ext cx="8229600" cy="3932653"/>
          </a:xfrm>
        </p:spPr>
        <p:txBody>
          <a:bodyPr/>
          <a:lstStyle/>
          <a:p>
            <a:pPr marL="4572" indent="0" algn="ctr">
              <a:buNone/>
            </a:pPr>
            <a:r>
              <a:rPr lang="en-US" dirty="0" smtClean="0"/>
              <a:t>Check your email to activate your account.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045712"/>
            <a:ext cx="5562600" cy="30804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199" y="1485624"/>
            <a:ext cx="65151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4:</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9693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43250"/>
            <a:ext cx="8674931" cy="2982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p:cNvSpPr txBox="1">
            <a:spLocks/>
          </p:cNvSpPr>
          <p:nvPr/>
        </p:nvSpPr>
        <p:spPr>
          <a:xfrm>
            <a:off x="457200" y="2308086"/>
            <a:ext cx="8229600" cy="3611563"/>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r>
              <a:rPr lang="en-US" dirty="0" smtClean="0"/>
              <a:t>Search for resources!</a:t>
            </a:r>
            <a:endParaRPr lang="en-US" dirty="0"/>
          </a:p>
        </p:txBody>
      </p:sp>
      <p:sp>
        <p:nvSpPr>
          <p:cNvPr id="7" name="TextBox 6"/>
          <p:cNvSpPr txBox="1"/>
          <p:nvPr/>
        </p:nvSpPr>
        <p:spPr>
          <a:xfrm>
            <a:off x="457199" y="1485624"/>
            <a:ext cx="65151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5:</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1579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a:xfrm>
            <a:off x="3676650" y="1417638"/>
            <a:ext cx="5010150" cy="4708525"/>
          </a:xfrm>
        </p:spPr>
        <p:txBody>
          <a:bodyPr>
            <a:normAutofit fontScale="85000" lnSpcReduction="10000"/>
          </a:bodyPr>
          <a:lstStyle/>
          <a:p>
            <a:pPr marL="4572" indent="0">
              <a:buNone/>
            </a:pPr>
            <a:r>
              <a:rPr lang="en-US" dirty="0" smtClean="0"/>
              <a:t>Topic/Grade level search</a:t>
            </a:r>
          </a:p>
          <a:p>
            <a:pPr marL="4572" indent="0">
              <a:buNone/>
            </a:pPr>
            <a:endParaRPr lang="en-US" dirty="0"/>
          </a:p>
          <a:p>
            <a:pPr marL="4572" indent="0">
              <a:buNone/>
            </a:pPr>
            <a:r>
              <a:rPr lang="en-US" dirty="0" smtClean="0"/>
              <a:t>*Consider your literacy, science, social studies, health, &amp; math curriculum when searching. </a:t>
            </a:r>
          </a:p>
          <a:p>
            <a:pPr marL="4572" indent="0">
              <a:buNone/>
            </a:pPr>
            <a:endParaRPr lang="en-US" dirty="0" smtClean="0"/>
          </a:p>
          <a:p>
            <a:pPr marL="4572" indent="0">
              <a:buNone/>
            </a:pPr>
            <a:r>
              <a:rPr lang="en-US" dirty="0" smtClean="0"/>
              <a:t>*Consider presentations that you could use whole group with students or that students could use independently in small groups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417637"/>
            <a:ext cx="2619375" cy="486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66750" y="3440908"/>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1366837" y="2688431"/>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66750" y="4564858"/>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85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p:txBody>
          <a:bodyPr/>
          <a:lstStyle/>
          <a:p>
            <a:pPr marL="4572" indent="0">
              <a:buNone/>
            </a:pPr>
            <a:r>
              <a:rPr lang="en-US" dirty="0" smtClean="0"/>
              <a:t>Standards-aligned presentation search: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3076574"/>
            <a:ext cx="8124825" cy="177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924300" y="3631408"/>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4624387" y="2878931"/>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70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6" name="Picture 5"/>
          <p:cNvPicPr>
            <a:picLocks noChangeAspect="1"/>
          </p:cNvPicPr>
          <p:nvPr/>
        </p:nvPicPr>
        <p:blipFill>
          <a:blip r:embed="rId3"/>
          <a:stretch>
            <a:fillRect/>
          </a:stretch>
        </p:blipFill>
        <p:spPr>
          <a:xfrm>
            <a:off x="285749" y="1625155"/>
            <a:ext cx="5345897" cy="4080701"/>
          </a:xfrm>
          <a:prstGeom prst="rect">
            <a:avLst/>
          </a:prstGeom>
        </p:spPr>
      </p:pic>
      <p:sp>
        <p:nvSpPr>
          <p:cNvPr id="7" name="Rectangle 6"/>
          <p:cNvSpPr/>
          <p:nvPr/>
        </p:nvSpPr>
        <p:spPr>
          <a:xfrm>
            <a:off x="285749" y="4425696"/>
            <a:ext cx="4974336" cy="28346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31646" y="1659567"/>
            <a:ext cx="3291840" cy="3046988"/>
          </a:xfrm>
          <a:prstGeom prst="rect">
            <a:avLst/>
          </a:prstGeom>
          <a:noFill/>
        </p:spPr>
        <p:txBody>
          <a:bodyPr wrap="square" rtlCol="0">
            <a:spAutoFit/>
          </a:bodyPr>
          <a:lstStyle/>
          <a:p>
            <a:r>
              <a:rPr lang="en-US" sz="3200" dirty="0" smtClean="0"/>
              <a:t>*During today’s collaborative </a:t>
            </a:r>
            <a:r>
              <a:rPr lang="en-US" sz="3200" dirty="0"/>
              <a:t>p</a:t>
            </a:r>
            <a:r>
              <a:rPr lang="en-US" sz="3200" dirty="0" smtClean="0"/>
              <a:t>lanning time, feel free to share ideas via the Google Docs</a:t>
            </a:r>
            <a:endParaRPr lang="en-US" sz="3200" dirty="0"/>
          </a:p>
        </p:txBody>
      </p:sp>
    </p:spTree>
    <p:extLst>
      <p:ext uri="{BB962C8B-B14F-4D97-AF65-F5344CB8AC3E}">
        <p14:creationId xmlns:p14="http://schemas.microsoft.com/office/powerpoint/2010/main" val="3387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p:txBody>
          <a:bodyPr/>
          <a:lstStyle/>
          <a:p>
            <a:pPr marL="4572" indent="0">
              <a:buNone/>
            </a:pPr>
            <a:r>
              <a:rPr lang="en-US" dirty="0" smtClean="0"/>
              <a:t>Choose “Common Core State Standards”</a:t>
            </a:r>
          </a:p>
          <a:p>
            <a:endParaRPr lang="en-US" dirty="0"/>
          </a:p>
        </p:txBody>
      </p:sp>
      <p:pic>
        <p:nvPicPr>
          <p:cNvPr id="4" name="Picture 3"/>
          <p:cNvPicPr>
            <a:picLocks noChangeAspect="1"/>
          </p:cNvPicPr>
          <p:nvPr/>
        </p:nvPicPr>
        <p:blipFill>
          <a:blip r:embed="rId2"/>
          <a:stretch>
            <a:fillRect/>
          </a:stretch>
        </p:blipFill>
        <p:spPr>
          <a:xfrm>
            <a:off x="457200" y="2853533"/>
            <a:ext cx="8229600" cy="3019425"/>
          </a:xfrm>
          <a:prstGeom prst="rect">
            <a:avLst/>
          </a:prstGeom>
        </p:spPr>
      </p:pic>
      <p:sp>
        <p:nvSpPr>
          <p:cNvPr id="5" name="Oval 4"/>
          <p:cNvSpPr/>
          <p:nvPr/>
        </p:nvSpPr>
        <p:spPr>
          <a:xfrm>
            <a:off x="307848" y="4337053"/>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1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Exchange</a:t>
            </a:r>
          </a:p>
        </p:txBody>
      </p:sp>
      <p:sp>
        <p:nvSpPr>
          <p:cNvPr id="3" name="Content Placeholder 2"/>
          <p:cNvSpPr>
            <a:spLocks noGrp="1"/>
          </p:cNvSpPr>
          <p:nvPr>
            <p:ph idx="1"/>
          </p:nvPr>
        </p:nvSpPr>
        <p:spPr>
          <a:xfrm>
            <a:off x="6438900" y="1600201"/>
            <a:ext cx="2400300" cy="1238250"/>
          </a:xfrm>
        </p:spPr>
        <p:txBody>
          <a:bodyPr/>
          <a:lstStyle/>
          <a:p>
            <a:pPr marL="4572" indent="0">
              <a:buNone/>
            </a:pPr>
            <a:r>
              <a:rPr lang="en-US" dirty="0" smtClean="0"/>
              <a:t>1- Click to preview</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17638"/>
            <a:ext cx="5715000" cy="2238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p:cNvSpPr txBox="1">
            <a:spLocks/>
          </p:cNvSpPr>
          <p:nvPr/>
        </p:nvSpPr>
        <p:spPr>
          <a:xfrm>
            <a:off x="6419850" y="3706813"/>
            <a:ext cx="2266950" cy="1238250"/>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buNone/>
            </a:pPr>
            <a:r>
              <a:rPr lang="en-US" dirty="0" smtClean="0"/>
              <a:t>2- Click to download</a:t>
            </a:r>
            <a:endParaRPr lang="en-US" dirty="0"/>
          </a:p>
        </p:txBody>
      </p:sp>
      <p:sp>
        <p:nvSpPr>
          <p:cNvPr id="7" name="Oval 6"/>
          <p:cNvSpPr/>
          <p:nvPr/>
        </p:nvSpPr>
        <p:spPr>
          <a:xfrm>
            <a:off x="266700" y="2736059"/>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885825" y="1964530"/>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808413"/>
            <a:ext cx="5715000" cy="2238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p:cNvSpPr/>
          <p:nvPr/>
        </p:nvSpPr>
        <p:spPr>
          <a:xfrm>
            <a:off x="1866900" y="5498309"/>
            <a:ext cx="20574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2514600" y="4583112"/>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31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ChangeAspect="1"/>
          </p:cNvPicPr>
          <p:nvPr/>
        </p:nvPicPr>
        <p:blipFill>
          <a:blip r:embed="rId3"/>
          <a:stretch>
            <a:fillRect/>
          </a:stretch>
        </p:blipFill>
        <p:spPr>
          <a:xfrm>
            <a:off x="2127996" y="1600200"/>
            <a:ext cx="2429314" cy="4286250"/>
          </a:xfrm>
          <a:prstGeom prst="rect">
            <a:avLst/>
          </a:prstGeom>
        </p:spPr>
      </p:pic>
      <p:sp>
        <p:nvSpPr>
          <p:cNvPr id="2" name="Title 1"/>
          <p:cNvSpPr>
            <a:spLocks noGrp="1"/>
          </p:cNvSpPr>
          <p:nvPr>
            <p:ph type="title"/>
          </p:nvPr>
        </p:nvSpPr>
        <p:spPr/>
        <p:txBody>
          <a:bodyPr/>
          <a:lstStyle/>
          <a:p>
            <a:r>
              <a:rPr lang="en-US" dirty="0" smtClean="0"/>
              <a:t>Where did it go?</a:t>
            </a:r>
            <a:endParaRPr lang="en-US" dirty="0"/>
          </a:p>
        </p:txBody>
      </p:sp>
      <p:sp>
        <p:nvSpPr>
          <p:cNvPr id="3" name="Content Placeholder 2"/>
          <p:cNvSpPr>
            <a:spLocks noGrp="1"/>
          </p:cNvSpPr>
          <p:nvPr>
            <p:ph idx="1"/>
          </p:nvPr>
        </p:nvSpPr>
        <p:spPr>
          <a:xfrm>
            <a:off x="1" y="1600200"/>
            <a:ext cx="2399932" cy="4525963"/>
          </a:xfrm>
        </p:spPr>
        <p:txBody>
          <a:bodyPr>
            <a:normAutofit/>
          </a:bodyPr>
          <a:lstStyle/>
          <a:p>
            <a:r>
              <a:rPr lang="en-US" dirty="0" smtClean="0"/>
              <a:t>Click to download: </a:t>
            </a:r>
          </a:p>
          <a:p>
            <a:endParaRPr lang="en-US" dirty="0"/>
          </a:p>
        </p:txBody>
      </p:sp>
      <p:sp>
        <p:nvSpPr>
          <p:cNvPr id="9" name="Rectangle 8"/>
          <p:cNvSpPr/>
          <p:nvPr/>
        </p:nvSpPr>
        <p:spPr>
          <a:xfrm>
            <a:off x="2037985" y="5192966"/>
            <a:ext cx="2259696" cy="8302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srcRect r="78111" b="-1303"/>
          <a:stretch/>
        </p:blipFill>
        <p:spPr>
          <a:xfrm>
            <a:off x="5867400" y="1417638"/>
            <a:ext cx="2657476" cy="4933950"/>
          </a:xfrm>
          <a:prstGeom prst="rect">
            <a:avLst/>
          </a:prstGeom>
        </p:spPr>
      </p:pic>
      <p:sp>
        <p:nvSpPr>
          <p:cNvPr id="11" name="Rectangle 10"/>
          <p:cNvSpPr/>
          <p:nvPr/>
        </p:nvSpPr>
        <p:spPr>
          <a:xfrm>
            <a:off x="5867400" y="18200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19800" y="55538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9733" y="3295947"/>
            <a:ext cx="1066800" cy="923330"/>
          </a:xfrm>
          <a:prstGeom prst="rect">
            <a:avLst/>
          </a:prstGeom>
          <a:noFill/>
        </p:spPr>
        <p:txBody>
          <a:bodyPr wrap="square" rtlCol="0">
            <a:spAutoFit/>
          </a:bodyPr>
          <a:lstStyle/>
          <a:p>
            <a:r>
              <a:rPr lang="en-US" sz="5400" dirty="0" smtClean="0"/>
              <a:t>OR</a:t>
            </a:r>
            <a:endParaRPr lang="en-US" dirty="0"/>
          </a:p>
        </p:txBody>
      </p:sp>
    </p:spTree>
    <p:extLst>
      <p:ext uri="{BB962C8B-B14F-4D97-AF65-F5344CB8AC3E}">
        <p14:creationId xmlns:p14="http://schemas.microsoft.com/office/powerpoint/2010/main" val="6582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it where you want it! </a:t>
            </a:r>
            <a:endParaRPr lang="en-US" dirty="0"/>
          </a:p>
        </p:txBody>
      </p:sp>
      <p:sp>
        <p:nvSpPr>
          <p:cNvPr id="3" name="Content Placeholder 2"/>
          <p:cNvSpPr>
            <a:spLocks noGrp="1"/>
          </p:cNvSpPr>
          <p:nvPr>
            <p:ph idx="1"/>
          </p:nvPr>
        </p:nvSpPr>
        <p:spPr/>
        <p:txBody>
          <a:bodyPr/>
          <a:lstStyle/>
          <a:p>
            <a:r>
              <a:rPr lang="en-US" dirty="0" smtClean="0"/>
              <a:t>Click “Save As” once in the presentation/document and choose a location where you want to save the resource</a:t>
            </a:r>
          </a:p>
          <a:p>
            <a:pPr lvl="1"/>
            <a:r>
              <a:rPr lang="en-US" dirty="0" smtClean="0"/>
              <a:t>Cloud accounts (</a:t>
            </a:r>
            <a:r>
              <a:rPr lang="en-US" dirty="0" err="1">
                <a:solidFill>
                  <a:schemeClr val="accent3"/>
                </a:solidFill>
              </a:rPr>
              <a:t>onedrive</a:t>
            </a:r>
            <a:r>
              <a:rPr lang="en-US" dirty="0">
                <a:solidFill>
                  <a:schemeClr val="accent3"/>
                </a:solidFill>
              </a:rPr>
              <a:t>, </a:t>
            </a:r>
            <a:r>
              <a:rPr lang="en-US" dirty="0" err="1">
                <a:solidFill>
                  <a:schemeClr val="accent3"/>
                </a:solidFill>
              </a:rPr>
              <a:t>googledrive</a:t>
            </a:r>
            <a:r>
              <a:rPr lang="en-US" dirty="0">
                <a:solidFill>
                  <a:schemeClr val="accent3"/>
                </a:solidFill>
              </a:rPr>
              <a:t>, </a:t>
            </a:r>
            <a:r>
              <a:rPr lang="en-US" dirty="0" err="1">
                <a:solidFill>
                  <a:schemeClr val="accent3"/>
                </a:solidFill>
              </a:rPr>
              <a:t>dropbox</a:t>
            </a:r>
            <a:r>
              <a:rPr lang="en-US" dirty="0" smtClean="0"/>
              <a:t>) will keep your computer running quicker by keeping huge files off your </a:t>
            </a:r>
            <a:r>
              <a:rPr lang="en-US" dirty="0" err="1" smtClean="0"/>
              <a:t>harddrive</a:t>
            </a:r>
            <a:endParaRPr lang="en-US" dirty="0"/>
          </a:p>
          <a:p>
            <a:pPr lvl="1"/>
            <a:r>
              <a:rPr lang="en-US" dirty="0" smtClean="0"/>
              <a:t>Save it to a spot that makes sense so you can </a:t>
            </a:r>
            <a:r>
              <a:rPr lang="en-US" dirty="0" smtClean="0">
                <a:solidFill>
                  <a:schemeClr val="accent3"/>
                </a:solidFill>
              </a:rPr>
              <a:t>find it later! </a:t>
            </a:r>
          </a:p>
        </p:txBody>
      </p:sp>
    </p:spTree>
    <p:extLst>
      <p:ext uri="{BB962C8B-B14F-4D97-AF65-F5344CB8AC3E}">
        <p14:creationId xmlns:p14="http://schemas.microsoft.com/office/powerpoint/2010/main" val="140767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Notebook Lesson</a:t>
            </a:r>
            <a:endParaRPr lang="en-US" dirty="0"/>
          </a:p>
        </p:txBody>
      </p:sp>
      <p:sp>
        <p:nvSpPr>
          <p:cNvPr id="3" name="Content Placeholder 2"/>
          <p:cNvSpPr>
            <a:spLocks noGrp="1"/>
          </p:cNvSpPr>
          <p:nvPr>
            <p:ph idx="1"/>
          </p:nvPr>
        </p:nvSpPr>
        <p:spPr/>
        <p:txBody>
          <a:bodyPr/>
          <a:lstStyle/>
          <a:p>
            <a:pPr marL="4572" indent="0">
              <a:buNone/>
            </a:pPr>
            <a:r>
              <a:rPr lang="en-US" dirty="0" smtClean="0"/>
              <a:t>Once the presentation is open, choose “full screen” to change the view so that students/teacher can manipulate using the interactive projector:</a:t>
            </a:r>
          </a:p>
          <a:p>
            <a:pPr marL="4572"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7" y="3786188"/>
            <a:ext cx="69056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200400" y="4397375"/>
            <a:ext cx="10287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3362325" y="3673474"/>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43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sp>
        <p:nvSpPr>
          <p:cNvPr id="3" name="Content Placeholder 2"/>
          <p:cNvSpPr>
            <a:spLocks noGrp="1"/>
          </p:cNvSpPr>
          <p:nvPr>
            <p:ph idx="1"/>
          </p:nvPr>
        </p:nvSpPr>
        <p:spPr/>
        <p:txBody>
          <a:bodyPr/>
          <a:lstStyle/>
          <a:p>
            <a:r>
              <a:rPr lang="en-US" dirty="0" smtClean="0"/>
              <a:t>Advance or Go Back a page</a:t>
            </a:r>
          </a:p>
          <a:p>
            <a:endParaRPr lang="en-US" dirty="0"/>
          </a:p>
          <a:p>
            <a:endParaRPr lang="en-US" dirty="0" smtClean="0"/>
          </a:p>
          <a:p>
            <a:r>
              <a:rPr lang="en-US" dirty="0" smtClean="0"/>
              <a:t>Add a page or delete a page</a:t>
            </a:r>
            <a:endParaRPr lang="en-US" dirty="0"/>
          </a:p>
        </p:txBody>
      </p:sp>
      <p:pic>
        <p:nvPicPr>
          <p:cNvPr id="5" name="Picture 4"/>
          <p:cNvPicPr>
            <a:picLocks noChangeAspect="1"/>
          </p:cNvPicPr>
          <p:nvPr/>
        </p:nvPicPr>
        <p:blipFill>
          <a:blip r:embed="rId2"/>
          <a:stretch>
            <a:fillRect/>
          </a:stretch>
        </p:blipFill>
        <p:spPr>
          <a:xfrm>
            <a:off x="1135752" y="2125524"/>
            <a:ext cx="1474926" cy="949210"/>
          </a:xfrm>
          <a:prstGeom prst="rect">
            <a:avLst/>
          </a:prstGeom>
        </p:spPr>
      </p:pic>
      <p:pic>
        <p:nvPicPr>
          <p:cNvPr id="6" name="Picture 5"/>
          <p:cNvPicPr>
            <a:picLocks noChangeAspect="1"/>
          </p:cNvPicPr>
          <p:nvPr/>
        </p:nvPicPr>
        <p:blipFill>
          <a:blip r:embed="rId3"/>
          <a:stretch>
            <a:fillRect/>
          </a:stretch>
        </p:blipFill>
        <p:spPr>
          <a:xfrm>
            <a:off x="1122499" y="4443286"/>
            <a:ext cx="2220235" cy="990105"/>
          </a:xfrm>
          <a:prstGeom prst="rect">
            <a:avLst/>
          </a:prstGeom>
        </p:spPr>
      </p:pic>
    </p:spTree>
    <p:extLst>
      <p:ext uri="{BB962C8B-B14F-4D97-AF65-F5344CB8AC3E}">
        <p14:creationId xmlns:p14="http://schemas.microsoft.com/office/powerpoint/2010/main" val="38836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sp>
        <p:nvSpPr>
          <p:cNvPr id="3" name="Content Placeholder 2"/>
          <p:cNvSpPr>
            <a:spLocks noGrp="1"/>
          </p:cNvSpPr>
          <p:nvPr>
            <p:ph idx="1"/>
          </p:nvPr>
        </p:nvSpPr>
        <p:spPr/>
        <p:txBody>
          <a:bodyPr/>
          <a:lstStyle/>
          <a:p>
            <a:r>
              <a:rPr lang="en-US" dirty="0" smtClean="0"/>
              <a:t>Undo last action or Redo last action</a:t>
            </a:r>
          </a:p>
          <a:p>
            <a:endParaRPr lang="en-US" dirty="0"/>
          </a:p>
          <a:p>
            <a:endParaRPr lang="en-US" dirty="0" smtClean="0"/>
          </a:p>
          <a:p>
            <a:r>
              <a:rPr lang="en-US" dirty="0" smtClean="0"/>
              <a:t>Open a file or Save a file</a:t>
            </a:r>
            <a:endParaRPr lang="en-US" dirty="0"/>
          </a:p>
        </p:txBody>
      </p:sp>
      <p:pic>
        <p:nvPicPr>
          <p:cNvPr id="4" name="Picture 3"/>
          <p:cNvPicPr>
            <a:picLocks noChangeAspect="1"/>
          </p:cNvPicPr>
          <p:nvPr/>
        </p:nvPicPr>
        <p:blipFill>
          <a:blip r:embed="rId2"/>
          <a:stretch>
            <a:fillRect/>
          </a:stretch>
        </p:blipFill>
        <p:spPr>
          <a:xfrm>
            <a:off x="1473683" y="2299667"/>
            <a:ext cx="1545572" cy="761586"/>
          </a:xfrm>
          <a:prstGeom prst="rect">
            <a:avLst/>
          </a:prstGeom>
        </p:spPr>
      </p:pic>
      <p:pic>
        <p:nvPicPr>
          <p:cNvPr id="5" name="Picture 4"/>
          <p:cNvPicPr>
            <a:picLocks noChangeAspect="1"/>
          </p:cNvPicPr>
          <p:nvPr/>
        </p:nvPicPr>
        <p:blipFill>
          <a:blip r:embed="rId3"/>
          <a:stretch>
            <a:fillRect/>
          </a:stretch>
        </p:blipFill>
        <p:spPr>
          <a:xfrm>
            <a:off x="1942789" y="4225787"/>
            <a:ext cx="938213" cy="1647594"/>
          </a:xfrm>
          <a:prstGeom prst="rect">
            <a:avLst/>
          </a:prstGeom>
        </p:spPr>
      </p:pic>
    </p:spTree>
    <p:extLst>
      <p:ext uri="{BB962C8B-B14F-4D97-AF65-F5344CB8AC3E}">
        <p14:creationId xmlns:p14="http://schemas.microsoft.com/office/powerpoint/2010/main" val="2171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sp>
        <p:nvSpPr>
          <p:cNvPr id="3" name="Content Placeholder 2"/>
          <p:cNvSpPr>
            <a:spLocks noGrp="1"/>
          </p:cNvSpPr>
          <p:nvPr>
            <p:ph idx="1"/>
          </p:nvPr>
        </p:nvSpPr>
        <p:spPr/>
        <p:txBody>
          <a:bodyPr/>
          <a:lstStyle/>
          <a:p>
            <a:r>
              <a:rPr lang="en-US" dirty="0" smtClean="0"/>
              <a:t>View Screens</a:t>
            </a:r>
          </a:p>
          <a:p>
            <a:pPr lvl="1"/>
            <a:r>
              <a:rPr lang="en-US" dirty="0" smtClean="0"/>
              <a:t>Zooming in and out or making your presentation full screen</a:t>
            </a:r>
          </a:p>
          <a:p>
            <a:pPr lvl="1"/>
            <a:r>
              <a:rPr lang="en-US" dirty="0" smtClean="0"/>
              <a:t>Click on the button to see options</a:t>
            </a:r>
            <a:endParaRPr lang="en-US" dirty="0"/>
          </a:p>
        </p:txBody>
      </p:sp>
      <p:pic>
        <p:nvPicPr>
          <p:cNvPr id="4" name="Picture 3"/>
          <p:cNvPicPr>
            <a:picLocks noChangeAspect="1"/>
          </p:cNvPicPr>
          <p:nvPr/>
        </p:nvPicPr>
        <p:blipFill>
          <a:blip r:embed="rId2"/>
          <a:stretch>
            <a:fillRect/>
          </a:stretch>
        </p:blipFill>
        <p:spPr>
          <a:xfrm>
            <a:off x="1382367" y="3908770"/>
            <a:ext cx="1413842" cy="1876060"/>
          </a:xfrm>
          <a:prstGeom prst="rect">
            <a:avLst/>
          </a:prstGeom>
        </p:spPr>
      </p:pic>
    </p:spTree>
    <p:extLst>
      <p:ext uri="{BB962C8B-B14F-4D97-AF65-F5344CB8AC3E}">
        <p14:creationId xmlns:p14="http://schemas.microsoft.com/office/powerpoint/2010/main" val="259871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pic>
        <p:nvPicPr>
          <p:cNvPr id="4" name="Picture 3"/>
          <p:cNvPicPr>
            <a:picLocks noChangeAspect="1"/>
          </p:cNvPicPr>
          <p:nvPr/>
        </p:nvPicPr>
        <p:blipFill>
          <a:blip r:embed="rId2"/>
          <a:stretch>
            <a:fillRect/>
          </a:stretch>
        </p:blipFill>
        <p:spPr>
          <a:xfrm>
            <a:off x="2134220" y="2788132"/>
            <a:ext cx="4756910" cy="2224455"/>
          </a:xfrm>
          <a:prstGeom prst="rect">
            <a:avLst/>
          </a:prstGeom>
        </p:spPr>
      </p:pic>
      <p:sp>
        <p:nvSpPr>
          <p:cNvPr id="6" name="Right Arrow 5"/>
          <p:cNvSpPr/>
          <p:nvPr/>
        </p:nvSpPr>
        <p:spPr>
          <a:xfrm>
            <a:off x="569843" y="3154017"/>
            <a:ext cx="1470992" cy="5963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Paste</a:t>
            </a:r>
            <a:endParaRPr lang="en-US" dirty="0"/>
          </a:p>
        </p:txBody>
      </p:sp>
      <p:sp>
        <p:nvSpPr>
          <p:cNvPr id="11" name="Right Arrow 10"/>
          <p:cNvSpPr/>
          <p:nvPr/>
        </p:nvSpPr>
        <p:spPr>
          <a:xfrm>
            <a:off x="569843" y="4207566"/>
            <a:ext cx="1470992" cy="5963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Delete</a:t>
            </a:r>
            <a:endParaRPr lang="en-US" dirty="0"/>
          </a:p>
        </p:txBody>
      </p:sp>
      <p:sp>
        <p:nvSpPr>
          <p:cNvPr id="14" name="Left Arrow 13"/>
          <p:cNvSpPr/>
          <p:nvPr/>
        </p:nvSpPr>
        <p:spPr>
          <a:xfrm>
            <a:off x="6891129" y="4207566"/>
            <a:ext cx="2054087" cy="7752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SMART Exchange</a:t>
            </a:r>
            <a:endParaRPr lang="en-US" dirty="0"/>
          </a:p>
        </p:txBody>
      </p:sp>
      <p:sp>
        <p:nvSpPr>
          <p:cNvPr id="15" name="Left Arrow 14"/>
          <p:cNvSpPr/>
          <p:nvPr/>
        </p:nvSpPr>
        <p:spPr>
          <a:xfrm>
            <a:off x="6891128" y="2895576"/>
            <a:ext cx="2054087" cy="111322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Measurement Tool</a:t>
            </a:r>
            <a:endParaRPr lang="en-US" dirty="0"/>
          </a:p>
        </p:txBody>
      </p:sp>
      <p:sp>
        <p:nvSpPr>
          <p:cNvPr id="16" name="Down Arrow 15"/>
          <p:cNvSpPr/>
          <p:nvPr/>
        </p:nvSpPr>
        <p:spPr>
          <a:xfrm>
            <a:off x="3239845" y="1417638"/>
            <a:ext cx="1332155" cy="1370494"/>
          </a:xfrm>
          <a:prstGeom prst="downArrow">
            <a:avLst>
              <a:gd name="adj1" fmla="val 74457"/>
              <a:gd name="adj2" fmla="val 25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Screen Capture</a:t>
            </a:r>
            <a:endParaRPr lang="en-US" dirty="0"/>
          </a:p>
        </p:txBody>
      </p:sp>
      <p:sp>
        <p:nvSpPr>
          <p:cNvPr id="17" name="Down Arrow 16"/>
          <p:cNvSpPr/>
          <p:nvPr/>
        </p:nvSpPr>
        <p:spPr>
          <a:xfrm>
            <a:off x="4431919" y="1410667"/>
            <a:ext cx="1558064" cy="1370494"/>
          </a:xfrm>
          <a:prstGeom prst="downArrow">
            <a:avLst>
              <a:gd name="adj1" fmla="val 74457"/>
              <a:gd name="adj2" fmla="val 25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SMART Document Camera</a:t>
            </a:r>
            <a:endParaRPr lang="en-US" dirty="0"/>
          </a:p>
        </p:txBody>
      </p:sp>
      <p:sp>
        <p:nvSpPr>
          <p:cNvPr id="18" name="Up Arrow 17"/>
          <p:cNvSpPr/>
          <p:nvPr/>
        </p:nvSpPr>
        <p:spPr>
          <a:xfrm>
            <a:off x="2627087" y="4982815"/>
            <a:ext cx="2080592" cy="1219201"/>
          </a:xfrm>
          <a:prstGeom prst="upArrow">
            <a:avLst>
              <a:gd name="adj1" fmla="val 7929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Show/Hide Screen Shade</a:t>
            </a:r>
            <a:endParaRPr lang="en-US" dirty="0"/>
          </a:p>
        </p:txBody>
      </p:sp>
      <p:sp>
        <p:nvSpPr>
          <p:cNvPr id="19" name="Up Arrow 18"/>
          <p:cNvSpPr/>
          <p:nvPr/>
        </p:nvSpPr>
        <p:spPr>
          <a:xfrm>
            <a:off x="4465982" y="5019558"/>
            <a:ext cx="1489937" cy="1182458"/>
          </a:xfrm>
          <a:prstGeom prst="upArrow">
            <a:avLst>
              <a:gd name="adj1" fmla="val 57838"/>
              <a:gd name="adj2" fmla="val 510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Table</a:t>
            </a:r>
            <a:endParaRPr lang="en-US" dirty="0"/>
          </a:p>
        </p:txBody>
      </p:sp>
    </p:spTree>
    <p:extLst>
      <p:ext uri="{BB962C8B-B14F-4D97-AF65-F5344CB8AC3E}">
        <p14:creationId xmlns:p14="http://schemas.microsoft.com/office/powerpoint/2010/main" val="6379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sp>
        <p:nvSpPr>
          <p:cNvPr id="6" name="Right Arrow 5"/>
          <p:cNvSpPr/>
          <p:nvPr/>
        </p:nvSpPr>
        <p:spPr>
          <a:xfrm>
            <a:off x="1056781" y="3278645"/>
            <a:ext cx="1470992" cy="5963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Select</a:t>
            </a:r>
            <a:endParaRPr lang="en-US" dirty="0"/>
          </a:p>
        </p:txBody>
      </p:sp>
      <p:sp>
        <p:nvSpPr>
          <p:cNvPr id="11" name="Right Arrow 10"/>
          <p:cNvSpPr/>
          <p:nvPr/>
        </p:nvSpPr>
        <p:spPr>
          <a:xfrm>
            <a:off x="1056781" y="4090637"/>
            <a:ext cx="1470992" cy="5963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Pens</a:t>
            </a:r>
            <a:endParaRPr lang="en-US" dirty="0"/>
          </a:p>
        </p:txBody>
      </p:sp>
      <p:sp>
        <p:nvSpPr>
          <p:cNvPr id="14" name="Left Arrow 13"/>
          <p:cNvSpPr/>
          <p:nvPr/>
        </p:nvSpPr>
        <p:spPr>
          <a:xfrm>
            <a:off x="5955918" y="3885229"/>
            <a:ext cx="2054087" cy="7752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Eraser</a:t>
            </a:r>
            <a:endParaRPr lang="en-US" dirty="0"/>
          </a:p>
        </p:txBody>
      </p:sp>
      <p:sp>
        <p:nvSpPr>
          <p:cNvPr id="15" name="Left Arrow 14"/>
          <p:cNvSpPr/>
          <p:nvPr/>
        </p:nvSpPr>
        <p:spPr>
          <a:xfrm>
            <a:off x="5955919" y="3169302"/>
            <a:ext cx="2054087" cy="8150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Fill</a:t>
            </a:r>
            <a:endParaRPr lang="en-US" dirty="0"/>
          </a:p>
        </p:txBody>
      </p:sp>
      <p:sp>
        <p:nvSpPr>
          <p:cNvPr id="16" name="Down Arrow 15"/>
          <p:cNvSpPr/>
          <p:nvPr/>
        </p:nvSpPr>
        <p:spPr>
          <a:xfrm>
            <a:off x="3097540" y="1748414"/>
            <a:ext cx="1139686" cy="1284973"/>
          </a:xfrm>
          <a:prstGeom prst="downArrow">
            <a:avLst>
              <a:gd name="adj1" fmla="val 74457"/>
              <a:gd name="adj2" fmla="val 25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Shapes</a:t>
            </a:r>
            <a:endParaRPr lang="en-US" dirty="0"/>
          </a:p>
        </p:txBody>
      </p:sp>
      <p:sp>
        <p:nvSpPr>
          <p:cNvPr id="17" name="Down Arrow 16"/>
          <p:cNvSpPr/>
          <p:nvPr/>
        </p:nvSpPr>
        <p:spPr>
          <a:xfrm>
            <a:off x="4085600" y="1748415"/>
            <a:ext cx="1378226" cy="1370494"/>
          </a:xfrm>
          <a:prstGeom prst="downArrow">
            <a:avLst>
              <a:gd name="adj1" fmla="val 74457"/>
              <a:gd name="adj2" fmla="val 25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Regular Polygons</a:t>
            </a:r>
            <a:endParaRPr lang="en-US" dirty="0"/>
          </a:p>
        </p:txBody>
      </p:sp>
      <p:sp>
        <p:nvSpPr>
          <p:cNvPr id="18" name="Up Arrow 17"/>
          <p:cNvSpPr/>
          <p:nvPr/>
        </p:nvSpPr>
        <p:spPr>
          <a:xfrm>
            <a:off x="3023074" y="4686985"/>
            <a:ext cx="1288618" cy="1182458"/>
          </a:xfrm>
          <a:prstGeom prst="upArrow">
            <a:avLst>
              <a:gd name="adj1" fmla="val 6401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Text</a:t>
            </a:r>
            <a:endParaRPr lang="en-US" dirty="0"/>
          </a:p>
        </p:txBody>
      </p:sp>
      <p:sp>
        <p:nvSpPr>
          <p:cNvPr id="19" name="Up Arrow 18"/>
          <p:cNvSpPr/>
          <p:nvPr/>
        </p:nvSpPr>
        <p:spPr>
          <a:xfrm>
            <a:off x="3967972" y="4686985"/>
            <a:ext cx="1489937" cy="1182458"/>
          </a:xfrm>
          <a:prstGeom prst="upArrow">
            <a:avLst>
              <a:gd name="adj1" fmla="val 57838"/>
              <a:gd name="adj2" fmla="val 510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Lines</a:t>
            </a:r>
            <a:endParaRPr lang="en-US" dirty="0"/>
          </a:p>
        </p:txBody>
      </p:sp>
      <p:pic>
        <p:nvPicPr>
          <p:cNvPr id="3" name="Picture 2"/>
          <p:cNvPicPr>
            <a:picLocks noChangeAspect="1"/>
          </p:cNvPicPr>
          <p:nvPr/>
        </p:nvPicPr>
        <p:blipFill>
          <a:blip r:embed="rId2"/>
          <a:stretch>
            <a:fillRect/>
          </a:stretch>
        </p:blipFill>
        <p:spPr>
          <a:xfrm>
            <a:off x="2527773" y="3147394"/>
            <a:ext cx="3271630" cy="1539591"/>
          </a:xfrm>
          <a:prstGeom prst="rect">
            <a:avLst/>
          </a:prstGeom>
        </p:spPr>
      </p:pic>
    </p:spTree>
    <p:extLst>
      <p:ext uri="{BB962C8B-B14F-4D97-AF65-F5344CB8AC3E}">
        <p14:creationId xmlns:p14="http://schemas.microsoft.com/office/powerpoint/2010/main" val="30163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a:t>
            </a:r>
            <a:endParaRPr lang="en-US" dirty="0"/>
          </a:p>
        </p:txBody>
      </p:sp>
      <p:sp>
        <p:nvSpPr>
          <p:cNvPr id="3" name="Content Placeholder 2"/>
          <p:cNvSpPr>
            <a:spLocks noGrp="1"/>
          </p:cNvSpPr>
          <p:nvPr>
            <p:ph idx="1"/>
          </p:nvPr>
        </p:nvSpPr>
        <p:spPr>
          <a:xfrm>
            <a:off x="256032" y="1417638"/>
            <a:ext cx="8741664" cy="4754562"/>
          </a:xfrm>
        </p:spPr>
        <p:txBody>
          <a:bodyPr>
            <a:normAutofit fontScale="70000" lnSpcReduction="20000"/>
          </a:bodyPr>
          <a:lstStyle/>
          <a:p>
            <a:r>
              <a:rPr lang="en-US" dirty="0" smtClean="0"/>
              <a:t>Active Listening:</a:t>
            </a:r>
          </a:p>
          <a:p>
            <a:pPr marL="854075" lvl="1" indent="-396875"/>
            <a:r>
              <a:rPr lang="en-US" dirty="0" smtClean="0">
                <a:solidFill>
                  <a:schemeClr val="accent3"/>
                </a:solidFill>
              </a:rPr>
              <a:t>Self-monitor</a:t>
            </a:r>
            <a:r>
              <a:rPr lang="en-US" dirty="0" smtClean="0"/>
              <a:t> use of electronics </a:t>
            </a:r>
          </a:p>
          <a:p>
            <a:pPr marL="854075" lvl="1" indent="-396875"/>
            <a:r>
              <a:rPr lang="en-US" dirty="0" smtClean="0"/>
              <a:t>Feel free </a:t>
            </a:r>
            <a:r>
              <a:rPr lang="en-US" dirty="0" smtClean="0">
                <a:solidFill>
                  <a:schemeClr val="accent3"/>
                </a:solidFill>
              </a:rPr>
              <a:t>to follow along </a:t>
            </a:r>
            <a:r>
              <a:rPr lang="en-US" dirty="0" smtClean="0"/>
              <a:t>on your computer during explanation and demonstration portions and take notes if desired </a:t>
            </a:r>
            <a:r>
              <a:rPr lang="en-US" b="1" dirty="0" smtClean="0"/>
              <a:t>(We have some WIFI devices that can be used if needed- Let us know!) </a:t>
            </a:r>
            <a:endParaRPr lang="en-US" dirty="0" smtClean="0"/>
          </a:p>
          <a:p>
            <a:pPr marL="854075" lvl="1" indent="-396875"/>
            <a:r>
              <a:rPr lang="en-US" dirty="0" smtClean="0"/>
              <a:t>Raise hand or flag me down for individual assistance</a:t>
            </a:r>
          </a:p>
          <a:p>
            <a:pPr marL="854075" lvl="1" indent="-396875"/>
            <a:r>
              <a:rPr lang="en-US" dirty="0" smtClean="0"/>
              <a:t>Stay focused on the topic at </a:t>
            </a:r>
            <a:r>
              <a:rPr lang="en-US" dirty="0"/>
              <a:t>hand- </a:t>
            </a:r>
            <a:r>
              <a:rPr lang="en-US" dirty="0" smtClean="0"/>
              <a:t>avoid </a:t>
            </a:r>
            <a:r>
              <a:rPr lang="en-US" dirty="0"/>
              <a:t>working on other </a:t>
            </a:r>
            <a:r>
              <a:rPr lang="en-US" dirty="0" smtClean="0"/>
              <a:t>tasks </a:t>
            </a:r>
          </a:p>
          <a:p>
            <a:pPr lvl="1">
              <a:buNone/>
            </a:pPr>
            <a:endParaRPr lang="en-US" dirty="0" smtClean="0"/>
          </a:p>
          <a:p>
            <a:r>
              <a:rPr lang="en-US" dirty="0"/>
              <a:t>Exploration: </a:t>
            </a:r>
            <a:r>
              <a:rPr lang="en-US" dirty="0" smtClean="0"/>
              <a:t>Scavenger </a:t>
            </a:r>
            <a:r>
              <a:rPr lang="en-US" dirty="0"/>
              <a:t>Hunt &amp; Collaborative </a:t>
            </a:r>
            <a:r>
              <a:rPr lang="en-US" dirty="0" smtClean="0"/>
              <a:t>Planning:</a:t>
            </a:r>
          </a:p>
          <a:p>
            <a:pPr lvl="1"/>
            <a:r>
              <a:rPr lang="en-US" dirty="0" smtClean="0">
                <a:solidFill>
                  <a:schemeClr val="accent3"/>
                </a:solidFill>
              </a:rPr>
              <a:t>Collaborate</a:t>
            </a:r>
            <a:r>
              <a:rPr lang="en-US" dirty="0" smtClean="0"/>
              <a:t> with your team</a:t>
            </a:r>
          </a:p>
          <a:p>
            <a:pPr lvl="1"/>
            <a:r>
              <a:rPr lang="en-US" dirty="0" smtClean="0">
                <a:solidFill>
                  <a:schemeClr val="accent3"/>
                </a:solidFill>
              </a:rPr>
              <a:t>Explore</a:t>
            </a:r>
            <a:r>
              <a:rPr lang="en-US" dirty="0" smtClean="0"/>
              <a:t> the resource by using the </a:t>
            </a:r>
            <a:r>
              <a:rPr lang="en-US" dirty="0" smtClean="0">
                <a:solidFill>
                  <a:schemeClr val="tx2"/>
                </a:solidFill>
              </a:rPr>
              <a:t>Scavenger Hunt </a:t>
            </a:r>
            <a:r>
              <a:rPr lang="en-US" dirty="0" smtClean="0"/>
              <a:t>to make sure you are finding all the important pieces and features</a:t>
            </a:r>
          </a:p>
          <a:p>
            <a:pPr lvl="1"/>
            <a:r>
              <a:rPr lang="en-US" dirty="0" smtClean="0">
                <a:solidFill>
                  <a:schemeClr val="accent3"/>
                </a:solidFill>
              </a:rPr>
              <a:t>Plan</a:t>
            </a:r>
            <a:r>
              <a:rPr lang="en-US" dirty="0" smtClean="0"/>
              <a:t> for instruction using structured </a:t>
            </a:r>
            <a:r>
              <a:rPr lang="en-US" dirty="0" smtClean="0">
                <a:solidFill>
                  <a:schemeClr val="tx2"/>
                </a:solidFill>
              </a:rPr>
              <a:t>Collaborative Planning </a:t>
            </a:r>
            <a:r>
              <a:rPr lang="en-US" dirty="0" smtClean="0"/>
              <a:t>document or your own document</a:t>
            </a:r>
          </a:p>
          <a:p>
            <a:pPr lvl="1"/>
            <a:r>
              <a:rPr lang="en-US" dirty="0" smtClean="0">
                <a:solidFill>
                  <a:schemeClr val="accent3"/>
                </a:solidFill>
              </a:rPr>
              <a:t>Share ideas</a:t>
            </a:r>
            <a:r>
              <a:rPr lang="en-US" dirty="0" smtClean="0"/>
              <a:t> with other teams using the Collaborative Planning </a:t>
            </a:r>
            <a:r>
              <a:rPr lang="en-US" dirty="0" err="1" smtClean="0">
                <a:solidFill>
                  <a:schemeClr val="tx2"/>
                </a:solidFill>
              </a:rPr>
              <a:t>googledocs</a:t>
            </a:r>
            <a:endParaRPr lang="en-US" dirty="0">
              <a:solidFill>
                <a:schemeClr val="tx2"/>
              </a:solidFill>
            </a:endParaRPr>
          </a:p>
        </p:txBody>
      </p:sp>
    </p:spTree>
    <p:extLst>
      <p:ext uri="{BB962C8B-B14F-4D97-AF65-F5344CB8AC3E}">
        <p14:creationId xmlns:p14="http://schemas.microsoft.com/office/powerpoint/2010/main" val="379384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Toolbar</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92311" y="2631798"/>
            <a:ext cx="2473601" cy="1697569"/>
          </a:xfrm>
          <a:prstGeom prst="rect">
            <a:avLst/>
          </a:prstGeom>
        </p:spPr>
      </p:pic>
      <p:sp>
        <p:nvSpPr>
          <p:cNvPr id="5" name="Right Arrow 4"/>
          <p:cNvSpPr/>
          <p:nvPr/>
        </p:nvSpPr>
        <p:spPr>
          <a:xfrm>
            <a:off x="457200" y="2994991"/>
            <a:ext cx="2635111" cy="11926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Show SMART Response Buttons</a:t>
            </a:r>
            <a:endParaRPr lang="en-US" dirty="0"/>
          </a:p>
        </p:txBody>
      </p:sp>
      <p:sp>
        <p:nvSpPr>
          <p:cNvPr id="6" name="Left Arrow 5"/>
          <p:cNvSpPr/>
          <p:nvPr/>
        </p:nvSpPr>
        <p:spPr>
          <a:xfrm>
            <a:off x="5764696" y="2994991"/>
            <a:ext cx="2266121" cy="119269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Add - </a:t>
            </a:r>
            <a:r>
              <a:rPr lang="en-US" dirty="0" err="1" smtClean="0"/>
              <a:t>Ons</a:t>
            </a:r>
            <a:endParaRPr lang="en-US" dirty="0"/>
          </a:p>
        </p:txBody>
      </p:sp>
    </p:spTree>
    <p:extLst>
      <p:ext uri="{BB962C8B-B14F-4D97-AF65-F5344CB8AC3E}">
        <p14:creationId xmlns:p14="http://schemas.microsoft.com/office/powerpoint/2010/main" val="32470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Notebook Lesson</a:t>
            </a:r>
          </a:p>
        </p:txBody>
      </p:sp>
      <p:sp>
        <p:nvSpPr>
          <p:cNvPr id="3" name="Content Placeholder 2"/>
          <p:cNvSpPr>
            <a:spLocks noGrp="1"/>
          </p:cNvSpPr>
          <p:nvPr>
            <p:ph idx="1"/>
          </p:nvPr>
        </p:nvSpPr>
        <p:spPr/>
        <p:txBody>
          <a:bodyPr/>
          <a:lstStyle/>
          <a:p>
            <a:pPr marL="4572" indent="0">
              <a:buNone/>
            </a:pPr>
            <a:r>
              <a:rPr lang="en-US" dirty="0" smtClean="0"/>
              <a:t>Click/TOUCH arrows on lower left side of screen (when projected, </a:t>
            </a:r>
            <a:r>
              <a:rPr lang="en-US" u="sng" dirty="0" smtClean="0"/>
              <a:t>touch</a:t>
            </a:r>
            <a:r>
              <a:rPr lang="en-US" dirty="0" smtClean="0"/>
              <a:t> arrows) to move between screens (slides) of the presentation.</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873" r="78624" b="6200"/>
          <a:stretch/>
        </p:blipFill>
        <p:spPr bwMode="auto">
          <a:xfrm>
            <a:off x="1752600" y="3262313"/>
            <a:ext cx="56959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686050" y="4594225"/>
            <a:ext cx="10287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2847975" y="3771898"/>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7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Notebook Lesson</a:t>
            </a:r>
          </a:p>
        </p:txBody>
      </p:sp>
      <p:sp>
        <p:nvSpPr>
          <p:cNvPr id="3" name="Content Placeholder 2"/>
          <p:cNvSpPr>
            <a:spLocks noGrp="1"/>
          </p:cNvSpPr>
          <p:nvPr>
            <p:ph idx="1"/>
          </p:nvPr>
        </p:nvSpPr>
        <p:spPr>
          <a:xfrm>
            <a:off x="5581650" y="1600200"/>
            <a:ext cx="3105150" cy="4525963"/>
          </a:xfrm>
        </p:spPr>
        <p:txBody>
          <a:bodyPr>
            <a:normAutofit/>
          </a:bodyPr>
          <a:lstStyle/>
          <a:p>
            <a:pPr marL="4572" indent="0">
              <a:buNone/>
            </a:pPr>
            <a:r>
              <a:rPr lang="en-US" dirty="0" smtClean="0"/>
              <a:t>REMEMBER: anything you do with your mouse (click, dragging, etc.), you will be able to do with </a:t>
            </a:r>
            <a:r>
              <a:rPr lang="en-US" u="sng" dirty="0" smtClean="0"/>
              <a:t>your finger</a:t>
            </a:r>
            <a:r>
              <a:rPr lang="en-US" dirty="0" smtClean="0"/>
              <a:t> using the interactive projector. </a:t>
            </a:r>
            <a:endParaRPr lang="en-US" dirty="0"/>
          </a:p>
        </p:txBody>
      </p:sp>
      <p:pic>
        <p:nvPicPr>
          <p:cNvPr id="6146" name="Picture 2" descr="https://smarttech.com/~/media/Images/Versioned/ppl/white%20BG/prd/Body/ppl_wht_wprd_body_sb885ix_teacherFourStudentsCookie.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466594"/>
            <a:ext cx="4419599" cy="45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1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Editing</a:t>
            </a:r>
            <a:endParaRPr lang="en-US" dirty="0"/>
          </a:p>
        </p:txBody>
      </p:sp>
      <p:pic>
        <p:nvPicPr>
          <p:cNvPr id="4" name="Content Placeholder 3"/>
          <p:cNvPicPr>
            <a:picLocks noGrp="1" noChangeAspect="1"/>
          </p:cNvPicPr>
          <p:nvPr>
            <p:ph idx="1"/>
          </p:nvPr>
        </p:nvPicPr>
        <p:blipFill>
          <a:blip r:embed="rId2"/>
          <a:stretch>
            <a:fillRect/>
          </a:stretch>
        </p:blipFill>
        <p:spPr>
          <a:xfrm>
            <a:off x="1216152" y="1460089"/>
            <a:ext cx="6711696" cy="3541296"/>
          </a:xfrm>
          <a:prstGeom prst="rect">
            <a:avLst/>
          </a:prstGeom>
        </p:spPr>
      </p:pic>
      <p:sp>
        <p:nvSpPr>
          <p:cNvPr id="5" name="Up Arrow 4"/>
          <p:cNvSpPr/>
          <p:nvPr/>
        </p:nvSpPr>
        <p:spPr>
          <a:xfrm>
            <a:off x="4407408" y="3775707"/>
            <a:ext cx="1243584" cy="1187955"/>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 y="4895847"/>
            <a:ext cx="8229600" cy="1709928"/>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Double click in area so that text box appears, and edit as you would in Microsoft Word</a:t>
            </a:r>
            <a:endParaRPr lang="en-US" dirty="0"/>
          </a:p>
        </p:txBody>
      </p:sp>
    </p:spTree>
    <p:extLst>
      <p:ext uri="{BB962C8B-B14F-4D97-AF65-F5344CB8AC3E}">
        <p14:creationId xmlns:p14="http://schemas.microsoft.com/office/powerpoint/2010/main" val="180053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Smart Notebook Lessons </a:t>
            </a:r>
            <a:endParaRPr lang="en-US" dirty="0"/>
          </a:p>
        </p:txBody>
      </p:sp>
      <p:sp>
        <p:nvSpPr>
          <p:cNvPr id="3" name="Content Placeholder 2"/>
          <p:cNvSpPr>
            <a:spLocks noGrp="1"/>
          </p:cNvSpPr>
          <p:nvPr>
            <p:ph idx="1"/>
          </p:nvPr>
        </p:nvSpPr>
        <p:spPr>
          <a:xfrm>
            <a:off x="228600" y="1408812"/>
            <a:ext cx="8686800" cy="4708525"/>
          </a:xfrm>
        </p:spPr>
        <p:txBody>
          <a:bodyPr>
            <a:normAutofit fontScale="77500" lnSpcReduction="20000"/>
          </a:bodyPr>
          <a:lstStyle/>
          <a:p>
            <a:pPr lvl="1">
              <a:buNone/>
            </a:pPr>
            <a:r>
              <a:rPr lang="en-US" dirty="0" smtClean="0"/>
              <a:t>*Much, much </a:t>
            </a:r>
            <a:r>
              <a:rPr lang="en-US" u="sng" dirty="0" smtClean="0">
                <a:solidFill>
                  <a:schemeClr val="accent2"/>
                </a:solidFill>
              </a:rPr>
              <a:t>more training </a:t>
            </a:r>
            <a:r>
              <a:rPr lang="en-US" dirty="0" smtClean="0"/>
              <a:t>on changing, adding, and creating presentations coming soon to your building!  </a:t>
            </a:r>
          </a:p>
          <a:p>
            <a:pPr lvl="1">
              <a:buNone/>
            </a:pPr>
            <a:endParaRPr lang="en-US" dirty="0"/>
          </a:p>
          <a:p>
            <a:pPr lvl="1">
              <a:buNone/>
            </a:pPr>
            <a:r>
              <a:rPr lang="en-US" dirty="0" smtClean="0"/>
              <a:t>SMART Training Resources:</a:t>
            </a:r>
          </a:p>
          <a:p>
            <a:pPr lvl="1">
              <a:buNone/>
            </a:pPr>
            <a:r>
              <a:rPr lang="en-US" dirty="0" smtClean="0">
                <a:hlinkClick r:id="rId3"/>
              </a:rPr>
              <a:t>https</a:t>
            </a:r>
            <a:r>
              <a:rPr lang="en-US" dirty="0">
                <a:hlinkClick r:id="rId3"/>
              </a:rPr>
              <a:t>://</a:t>
            </a:r>
            <a:r>
              <a:rPr lang="en-US" dirty="0" smtClean="0">
                <a:hlinkClick r:id="rId3"/>
              </a:rPr>
              <a:t>smarttech.com/Resources/Training/Training+Search?Products=SMART%20Notebook&amp;Audience=All%20audiences&amp;Budget=All%20budgets&amp;Training%20Type=Free%20Resources</a:t>
            </a:r>
            <a:endParaRPr lang="en-US" dirty="0" smtClean="0"/>
          </a:p>
          <a:p>
            <a:pPr lvl="1">
              <a:buNone/>
            </a:pPr>
            <a:endParaRPr lang="en-US" dirty="0" smtClean="0"/>
          </a:p>
          <a:p>
            <a:pPr lvl="1">
              <a:buNone/>
            </a:pPr>
            <a:r>
              <a:rPr lang="en-US" dirty="0" smtClean="0"/>
              <a:t>Introduction </a:t>
            </a:r>
            <a:r>
              <a:rPr lang="en-US" dirty="0"/>
              <a:t>to SMART Notebook Part I: Software </a:t>
            </a:r>
            <a:r>
              <a:rPr lang="en-US" dirty="0" smtClean="0"/>
              <a:t>Basics </a:t>
            </a:r>
            <a:r>
              <a:rPr lang="en-US" dirty="0" smtClean="0">
                <a:hlinkClick r:id="rId4"/>
              </a:rPr>
              <a:t>http</a:t>
            </a:r>
            <a:r>
              <a:rPr lang="en-US" dirty="0">
                <a:hlinkClick r:id="rId4"/>
              </a:rPr>
              <a:t>://</a:t>
            </a:r>
            <a:r>
              <a:rPr lang="en-US" dirty="0" smtClean="0">
                <a:hlinkClick r:id="rId4"/>
              </a:rPr>
              <a:t>downloads01.smarttech.com/media/trainingcenter/videos/webinar/nb_11_part_1.html</a:t>
            </a:r>
            <a:endParaRPr lang="en-US" dirty="0" smtClean="0"/>
          </a:p>
          <a:p>
            <a:pPr lvl="1">
              <a:buNone/>
            </a:pPr>
            <a:endParaRPr lang="en-US" dirty="0" smtClean="0"/>
          </a:p>
          <a:p>
            <a:pPr lvl="1">
              <a:buNone/>
            </a:pPr>
            <a:r>
              <a:rPr lang="en-US" dirty="0" smtClean="0"/>
              <a:t>Introduction </a:t>
            </a:r>
            <a:r>
              <a:rPr lang="en-US" dirty="0"/>
              <a:t>to SMART Notebook Part II: Enhanced </a:t>
            </a:r>
            <a:r>
              <a:rPr lang="en-US" dirty="0" smtClean="0"/>
              <a:t>Skills</a:t>
            </a:r>
            <a:endParaRPr lang="en-US" dirty="0"/>
          </a:p>
          <a:p>
            <a:pPr lvl="1">
              <a:buNone/>
            </a:pPr>
            <a:r>
              <a:rPr lang="en-US" dirty="0">
                <a:hlinkClick r:id="rId5"/>
              </a:rPr>
              <a:t>http://</a:t>
            </a:r>
            <a:r>
              <a:rPr lang="en-US" dirty="0" smtClean="0">
                <a:hlinkClick r:id="rId5"/>
              </a:rPr>
              <a:t>downloads01.smarttech.com/media/trainingcenter/videos/webinar/nb_11_part_2.html</a:t>
            </a:r>
            <a:endParaRPr lang="en-US" dirty="0" smtClean="0"/>
          </a:p>
          <a:p>
            <a:pPr lvl="1">
              <a:buNone/>
            </a:pPr>
            <a:endParaRPr lang="en-US" dirty="0" smtClean="0"/>
          </a:p>
        </p:txBody>
      </p:sp>
    </p:spTree>
    <p:extLst>
      <p:ext uri="{BB962C8B-B14F-4D97-AF65-F5344CB8AC3E}">
        <p14:creationId xmlns:p14="http://schemas.microsoft.com/office/powerpoint/2010/main" val="22318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Grade Classroom Example</a:t>
            </a:r>
            <a:endParaRPr lang="en-US" dirty="0"/>
          </a:p>
        </p:txBody>
      </p:sp>
      <p:sp>
        <p:nvSpPr>
          <p:cNvPr id="3" name="Content Placeholder 2"/>
          <p:cNvSpPr>
            <a:spLocks noGrp="1"/>
          </p:cNvSpPr>
          <p:nvPr>
            <p:ph idx="1"/>
          </p:nvPr>
        </p:nvSpPr>
        <p:spPr/>
        <p:txBody>
          <a:bodyPr/>
          <a:lstStyle/>
          <a:p>
            <a:r>
              <a:rPr lang="en-US" cap="all" dirty="0" smtClean="0"/>
              <a:t>Lit 1: </a:t>
            </a:r>
            <a:r>
              <a:rPr lang="en-US" cap="all" dirty="0">
                <a:hlinkClick r:id="rId2"/>
              </a:rPr>
              <a:t>CCSS.ELA-LITERACY.RL.4.1</a:t>
            </a:r>
            <a:r>
              <a:rPr lang="en-US" dirty="0"/>
              <a:t/>
            </a:r>
            <a:br>
              <a:rPr lang="en-US" dirty="0"/>
            </a:br>
            <a:r>
              <a:rPr lang="en-US" dirty="0"/>
              <a:t>Refer to details and examples in a text when explaining what the text says explicitly and when drawing inferences from the text.</a:t>
            </a:r>
          </a:p>
        </p:txBody>
      </p:sp>
      <p:pic>
        <p:nvPicPr>
          <p:cNvPr id="4" name="Picture 3">
            <a:hlinkClick r:id="rId3" action="ppaction://hlinkfile"/>
          </p:cNvPr>
          <p:cNvPicPr>
            <a:picLocks noChangeAspect="1"/>
          </p:cNvPicPr>
          <p:nvPr/>
        </p:nvPicPr>
        <p:blipFill>
          <a:blip r:embed="rId4"/>
          <a:stretch>
            <a:fillRect/>
          </a:stretch>
        </p:blipFill>
        <p:spPr>
          <a:xfrm>
            <a:off x="3035808" y="4246166"/>
            <a:ext cx="3364992" cy="1974207"/>
          </a:xfrm>
          <a:prstGeom prst="rect">
            <a:avLst/>
          </a:prstGeom>
        </p:spPr>
      </p:pic>
    </p:spTree>
    <p:extLst>
      <p:ext uri="{BB962C8B-B14F-4D97-AF65-F5344CB8AC3E}">
        <p14:creationId xmlns:p14="http://schemas.microsoft.com/office/powerpoint/2010/main" val="934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*1</a:t>
            </a:r>
            <a:r>
              <a:rPr lang="en-US" baseline="30000" dirty="0" smtClean="0">
                <a:solidFill>
                  <a:schemeClr val="accent2"/>
                </a:solidFill>
              </a:rPr>
              <a:t>st</a:t>
            </a:r>
            <a:r>
              <a:rPr lang="en-US" dirty="0" smtClean="0">
                <a:solidFill>
                  <a:schemeClr val="accent2"/>
                </a:solidFill>
              </a:rPr>
              <a:t> Grade Classroom </a:t>
            </a:r>
            <a:r>
              <a:rPr lang="en-US" dirty="0" smtClean="0">
                <a:solidFill>
                  <a:schemeClr val="accent2"/>
                </a:solidFill>
              </a:rPr>
              <a:t>Example*</a:t>
            </a:r>
            <a:endParaRPr lang="en-US" dirty="0">
              <a:solidFill>
                <a:schemeClr val="accent2"/>
              </a:solidFill>
            </a:endParaRPr>
          </a:p>
        </p:txBody>
      </p:sp>
      <p:sp>
        <p:nvSpPr>
          <p:cNvPr id="3" name="Content Placeholder 2"/>
          <p:cNvSpPr>
            <a:spLocks noGrp="1"/>
          </p:cNvSpPr>
          <p:nvPr>
            <p:ph idx="1"/>
          </p:nvPr>
        </p:nvSpPr>
        <p:spPr/>
        <p:txBody>
          <a:bodyPr>
            <a:normAutofit/>
          </a:bodyPr>
          <a:lstStyle/>
          <a:p>
            <a:r>
              <a:rPr lang="en-US" dirty="0" smtClean="0"/>
              <a:t>Plants Activity</a:t>
            </a:r>
          </a:p>
          <a:p>
            <a:pPr lvl="1"/>
            <a:r>
              <a:rPr lang="en-US" dirty="0" smtClean="0"/>
              <a:t>Whole Group </a:t>
            </a:r>
            <a:r>
              <a:rPr lang="en-US" dirty="0"/>
              <a:t>S</a:t>
            </a:r>
            <a:r>
              <a:rPr lang="en-US" dirty="0" smtClean="0"/>
              <a:t>cience</a:t>
            </a:r>
          </a:p>
          <a:p>
            <a:pPr lvl="1">
              <a:buNone/>
            </a:pPr>
            <a:endParaRPr lang="en-US" dirty="0"/>
          </a:p>
          <a:p>
            <a:r>
              <a:rPr lang="en-US" dirty="0" smtClean="0"/>
              <a:t> Vowel Sort</a:t>
            </a:r>
          </a:p>
          <a:p>
            <a:pPr lvl="1"/>
            <a:r>
              <a:rPr lang="en-US" dirty="0" smtClean="0"/>
              <a:t>Center Activity</a:t>
            </a:r>
            <a:endParaRPr lang="en-US" dirty="0"/>
          </a:p>
          <a:p>
            <a:pPr marL="914400" lvl="2" indent="0">
              <a:buNone/>
            </a:pPr>
            <a:endParaRPr lang="en-US" dirty="0" smtClean="0"/>
          </a:p>
          <a:p>
            <a:r>
              <a:rPr lang="en-US" dirty="0" err="1" smtClean="0"/>
              <a:t>Koosh</a:t>
            </a:r>
            <a:r>
              <a:rPr lang="en-US" dirty="0" smtClean="0"/>
              <a:t> Ball Sight words</a:t>
            </a:r>
          </a:p>
          <a:p>
            <a:pPr lvl="1"/>
            <a:r>
              <a:rPr lang="en-US" dirty="0" smtClean="0"/>
              <a:t>Transition Activity as students come to the carpet</a:t>
            </a:r>
          </a:p>
          <a:p>
            <a:pPr marL="4572" indent="0">
              <a:buNone/>
            </a:pPr>
            <a:endParaRPr lang="en-US" dirty="0"/>
          </a:p>
        </p:txBody>
      </p:sp>
    </p:spTree>
    <p:extLst>
      <p:ext uri="{BB962C8B-B14F-4D97-AF65-F5344CB8AC3E}">
        <p14:creationId xmlns:p14="http://schemas.microsoft.com/office/powerpoint/2010/main" val="42944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968" y="409576"/>
            <a:ext cx="7772400" cy="1362075"/>
          </a:xfrm>
        </p:spPr>
        <p:txBody>
          <a:bodyPr>
            <a:noAutofit/>
          </a:bodyPr>
          <a:lstStyle/>
          <a:p>
            <a:r>
              <a:rPr lang="en-US" sz="4400" dirty="0" smtClean="0"/>
              <a:t>Exploration: </a:t>
            </a:r>
            <a:br>
              <a:rPr lang="en-US" sz="4400" dirty="0" smtClean="0"/>
            </a:br>
            <a:r>
              <a:rPr lang="en-US" sz="4400" dirty="0" smtClean="0"/>
              <a:t>Scavenger Hunt &amp; Collaborative Planning</a:t>
            </a:r>
            <a:endParaRPr lang="en-US" sz="4400" dirty="0"/>
          </a:p>
        </p:txBody>
      </p:sp>
      <p:pic>
        <p:nvPicPr>
          <p:cNvPr id="4" name="Picture 3">
            <a:hlinkClick r:id="rId2"/>
          </p:cNvPr>
          <p:cNvPicPr>
            <a:picLocks noChangeAspect="1"/>
          </p:cNvPicPr>
          <p:nvPr/>
        </p:nvPicPr>
        <p:blipFill>
          <a:blip r:embed="rId3"/>
          <a:stretch>
            <a:fillRect/>
          </a:stretch>
        </p:blipFill>
        <p:spPr>
          <a:xfrm>
            <a:off x="3694558" y="3709797"/>
            <a:ext cx="1879220" cy="1410843"/>
          </a:xfrm>
          <a:prstGeom prst="rect">
            <a:avLst/>
          </a:prstGeom>
        </p:spPr>
      </p:pic>
    </p:spTree>
    <p:extLst>
      <p:ext uri="{BB962C8B-B14F-4D97-AF65-F5344CB8AC3E}">
        <p14:creationId xmlns:p14="http://schemas.microsoft.com/office/powerpoint/2010/main" val="27673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a:t>
            </a:r>
            <a:endParaRPr lang="en-US" dirty="0"/>
          </a:p>
        </p:txBody>
      </p:sp>
      <p:sp>
        <p:nvSpPr>
          <p:cNvPr id="3" name="Content Placeholder 2"/>
          <p:cNvSpPr>
            <a:spLocks noGrp="1"/>
          </p:cNvSpPr>
          <p:nvPr>
            <p:ph idx="1"/>
          </p:nvPr>
        </p:nvSpPr>
        <p:spPr/>
        <p:txBody>
          <a:bodyPr/>
          <a:lstStyle/>
          <a:p>
            <a:r>
              <a:rPr lang="en-US" dirty="0" smtClean="0"/>
              <a:t>Share an idea or “aha! moment” your team discussed during Exploration time </a:t>
            </a:r>
            <a:r>
              <a:rPr lang="en-US" dirty="0" smtClean="0">
                <a:solidFill>
                  <a:srgbClr val="FF0000"/>
                </a:solidFill>
              </a:rPr>
              <a:t>using the </a:t>
            </a:r>
            <a:r>
              <a:rPr lang="en-US" dirty="0" err="1" smtClean="0">
                <a:solidFill>
                  <a:srgbClr val="FF0000"/>
                </a:solidFill>
              </a:rPr>
              <a:t>googledoc</a:t>
            </a:r>
            <a:r>
              <a:rPr lang="en-US" dirty="0" smtClean="0">
                <a:solidFill>
                  <a:srgbClr val="FF0000"/>
                </a:solidFill>
              </a:rPr>
              <a:t> on the website.</a:t>
            </a:r>
            <a:endParaRPr lang="en-US" dirty="0" smtClean="0"/>
          </a:p>
          <a:p>
            <a:r>
              <a:rPr lang="en-US" dirty="0" smtClean="0"/>
              <a:t>Check out the google doc posted on the website for cool ideas that YOU might want to use, too! </a:t>
            </a:r>
            <a:endParaRPr lang="en-US" dirty="0"/>
          </a:p>
        </p:txBody>
      </p:sp>
    </p:spTree>
    <p:extLst>
      <p:ext uri="{BB962C8B-B14F-4D97-AF65-F5344CB8AC3E}">
        <p14:creationId xmlns:p14="http://schemas.microsoft.com/office/powerpoint/2010/main" val="272206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a:t>
            </a:r>
            <a:r>
              <a:rPr lang="en-US" dirty="0" smtClean="0"/>
              <a:t>Survey</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b="1" dirty="0"/>
              <a:t>Before you leave, please visit the following link to take a survey regarding your PD experiences this </a:t>
            </a:r>
            <a:r>
              <a:rPr lang="en-US" b="1" dirty="0" smtClean="0"/>
              <a:t>morning:</a:t>
            </a:r>
            <a:endParaRPr lang="en-US" b="1" dirty="0"/>
          </a:p>
          <a:p>
            <a:pPr marL="0" indent="0">
              <a:buNone/>
            </a:pPr>
            <a:endParaRPr lang="en-US" b="1" dirty="0"/>
          </a:p>
          <a:p>
            <a:pPr marL="0" indent="0" algn="ctr">
              <a:buNone/>
            </a:pPr>
            <a:r>
              <a:rPr lang="en-US" sz="2800" u="sng" dirty="0">
                <a:hlinkClick r:id="rId2"/>
              </a:rPr>
              <a:t>https://www.surveymonkey.com/s/elementarysummerpd</a:t>
            </a:r>
            <a:endParaRPr lang="en-US" sz="2800" dirty="0"/>
          </a:p>
          <a:p>
            <a:pPr marL="0" indent="0">
              <a:buNone/>
            </a:pPr>
            <a:endParaRPr lang="en-US" dirty="0"/>
          </a:p>
          <a:p>
            <a:pPr marL="0" indent="0" algn="ctr">
              <a:buNone/>
            </a:pPr>
            <a:r>
              <a:rPr lang="en-US" dirty="0"/>
              <a:t>From the dropdown menu at the top, choose:</a:t>
            </a:r>
          </a:p>
          <a:p>
            <a:pPr marL="0" indent="0" algn="ctr">
              <a:buNone/>
            </a:pPr>
            <a:r>
              <a:rPr lang="en-US" dirty="0" smtClean="0"/>
              <a:t>“Literacy and Technology”</a:t>
            </a:r>
            <a:endParaRPr lang="en-US" sz="4000" dirty="0"/>
          </a:p>
          <a:p>
            <a:endParaRPr lang="en-US" dirty="0"/>
          </a:p>
          <a:p>
            <a:endParaRPr lang="en-US" dirty="0"/>
          </a:p>
        </p:txBody>
      </p:sp>
    </p:spTree>
    <p:extLst>
      <p:ext uri="{BB962C8B-B14F-4D97-AF65-F5344CB8AC3E}">
        <p14:creationId xmlns:p14="http://schemas.microsoft.com/office/powerpoint/2010/main" val="391728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Tablets</a:t>
            </a:r>
            <a:endParaRPr lang="en-US" sz="5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80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30403"/>
            <a:ext cx="7772400" cy="1362075"/>
          </a:xfrm>
        </p:spPr>
        <p:txBody>
          <a:bodyPr/>
          <a:lstStyle/>
          <a:p>
            <a:r>
              <a:rPr lang="en-US" sz="7200" dirty="0" smtClean="0"/>
              <a:t>Lunch</a:t>
            </a:r>
            <a:endParaRPr lang="en-US" dirty="0"/>
          </a:p>
        </p:txBody>
      </p:sp>
      <p:sp>
        <p:nvSpPr>
          <p:cNvPr id="3" name="Text Placeholder 2"/>
          <p:cNvSpPr>
            <a:spLocks noGrp="1"/>
          </p:cNvSpPr>
          <p:nvPr>
            <p:ph type="body" idx="1"/>
          </p:nvPr>
        </p:nvSpPr>
        <p:spPr>
          <a:xfrm>
            <a:off x="722313" y="2740792"/>
            <a:ext cx="7772400" cy="2442652"/>
          </a:xfrm>
        </p:spPr>
        <p:txBody>
          <a:bodyPr>
            <a:normAutofit/>
          </a:bodyPr>
          <a:lstStyle/>
          <a:p>
            <a:r>
              <a:rPr lang="en-US" sz="3600" dirty="0" smtClean="0"/>
              <a:t>12:00-1:00*</a:t>
            </a:r>
          </a:p>
          <a:p>
            <a:endParaRPr lang="en-US" dirty="0" smtClean="0"/>
          </a:p>
          <a:p>
            <a:r>
              <a:rPr lang="en-US" dirty="0" smtClean="0"/>
              <a:t>*If you wish to earn AEA/Drake EDEX Credit for today as part of the 2 day course, please continue to engage in collaborative </a:t>
            </a:r>
            <a:r>
              <a:rPr lang="en-US" dirty="0"/>
              <a:t>p</a:t>
            </a:r>
            <a:r>
              <a:rPr lang="en-US" dirty="0" smtClean="0"/>
              <a:t>lanning.  </a:t>
            </a:r>
          </a:p>
        </p:txBody>
      </p:sp>
    </p:spTree>
    <p:extLst>
      <p:ext uri="{BB962C8B-B14F-4D97-AF65-F5344CB8AC3E}">
        <p14:creationId xmlns:p14="http://schemas.microsoft.com/office/powerpoint/2010/main" val="256484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Course Credit</a:t>
            </a:r>
            <a:br>
              <a:rPr lang="en-US" dirty="0" smtClean="0"/>
            </a:br>
            <a:r>
              <a:rPr lang="en-US" sz="2700" dirty="0">
                <a:solidFill>
                  <a:schemeClr val="accent2"/>
                </a:solidFill>
              </a:rPr>
              <a:t>i</a:t>
            </a:r>
            <a:r>
              <a:rPr lang="en-US" sz="2700" dirty="0" smtClean="0">
                <a:solidFill>
                  <a:schemeClr val="accent2"/>
                </a:solidFill>
              </a:rPr>
              <a:t>nformation and links on elementary.dmschools.org</a:t>
            </a:r>
            <a:endParaRPr lang="en-US" sz="2200" dirty="0">
              <a:solidFill>
                <a:schemeClr val="accent2"/>
              </a:solidFill>
            </a:endParaRPr>
          </a:p>
        </p:txBody>
      </p:sp>
      <p:sp>
        <p:nvSpPr>
          <p:cNvPr id="3" name="Content Placeholder 2"/>
          <p:cNvSpPr>
            <a:spLocks noGrp="1"/>
          </p:cNvSpPr>
          <p:nvPr>
            <p:ph idx="1"/>
          </p:nvPr>
        </p:nvSpPr>
        <p:spPr>
          <a:xfrm>
            <a:off x="152400" y="1408812"/>
            <a:ext cx="8839200" cy="5227320"/>
          </a:xfrm>
        </p:spPr>
        <p:txBody>
          <a:bodyPr>
            <a:normAutofit lnSpcReduction="10000"/>
          </a:bodyPr>
          <a:lstStyle/>
          <a:p>
            <a:pPr marL="4572" indent="0">
              <a:buNone/>
            </a:pPr>
            <a:r>
              <a:rPr lang="en-US" sz="2800" b="1" dirty="0" smtClean="0"/>
              <a:t>To receive credit:</a:t>
            </a:r>
          </a:p>
          <a:p>
            <a:r>
              <a:rPr lang="en-US" sz="2800" dirty="0" smtClean="0"/>
              <a:t>Attend a Math Session (Day 1) </a:t>
            </a:r>
            <a:r>
              <a:rPr lang="en-US" sz="2800" b="1" u="sng" dirty="0" smtClean="0"/>
              <a:t>and</a:t>
            </a:r>
            <a:r>
              <a:rPr lang="en-US" sz="2800" dirty="0" smtClean="0"/>
              <a:t> a Literacy Session (Day 2)</a:t>
            </a:r>
          </a:p>
          <a:p>
            <a:r>
              <a:rPr lang="en-US" sz="2800" dirty="0" smtClean="0"/>
              <a:t>Complete 30 minutes of onsite structured collaboration during our 1 hour lunch break during both sessions.</a:t>
            </a:r>
          </a:p>
          <a:p>
            <a:r>
              <a:rPr lang="en-US" sz="2800" dirty="0" smtClean="0"/>
              <a:t>Send Liz (</a:t>
            </a:r>
            <a:r>
              <a:rPr lang="en-US" sz="2800" dirty="0" smtClean="0">
                <a:solidFill>
                  <a:schemeClr val="accent3"/>
                </a:solidFill>
                <a:hlinkClick r:id="rId3"/>
              </a:rPr>
              <a:t>Elizabeth.Griesel@dmschools.org</a:t>
            </a:r>
            <a:r>
              <a:rPr lang="en-US" sz="2800" dirty="0" smtClean="0"/>
              <a:t>) your </a:t>
            </a:r>
            <a:r>
              <a:rPr lang="en-US" sz="2800" dirty="0" smtClean="0">
                <a:solidFill>
                  <a:schemeClr val="accent1"/>
                </a:solidFill>
              </a:rPr>
              <a:t>Collaborative Planning documents </a:t>
            </a:r>
            <a:r>
              <a:rPr lang="en-US" sz="2800" dirty="0" smtClean="0"/>
              <a:t>(Literacy, Science-Social Studies, Health) AND </a:t>
            </a:r>
            <a:r>
              <a:rPr lang="en-US" sz="2800" dirty="0" smtClean="0">
                <a:solidFill>
                  <a:schemeClr val="accent1"/>
                </a:solidFill>
              </a:rPr>
              <a:t>assignment </a:t>
            </a:r>
            <a:r>
              <a:rPr lang="en-US" sz="2800" dirty="0" smtClean="0"/>
              <a:t>from Day 1 training (with J &amp; Anna).</a:t>
            </a:r>
          </a:p>
          <a:p>
            <a:r>
              <a:rPr lang="en-US" sz="2800" dirty="0" smtClean="0"/>
              <a:t>Complete registration using the instruction on the Summer PD page of the website by </a:t>
            </a:r>
            <a:r>
              <a:rPr lang="en-US" sz="2800" b="1" u="sng" dirty="0" smtClean="0"/>
              <a:t>June 30</a:t>
            </a:r>
            <a:r>
              <a:rPr lang="en-US" sz="2800" b="1" u="sng" baseline="30000" dirty="0" smtClean="0"/>
              <a:t>th</a:t>
            </a:r>
            <a:r>
              <a:rPr lang="en-US" sz="2800" b="1" dirty="0" smtClean="0"/>
              <a:t>. </a:t>
            </a:r>
          </a:p>
        </p:txBody>
      </p:sp>
    </p:spTree>
    <p:extLst>
      <p:ext uri="{BB962C8B-B14F-4D97-AF65-F5344CB8AC3E}">
        <p14:creationId xmlns:p14="http://schemas.microsoft.com/office/powerpoint/2010/main" val="312513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lstStyle/>
          <a:p>
            <a:r>
              <a:rPr lang="en-US" dirty="0" smtClean="0">
                <a:latin typeface="Cambria" pitchFamily="18" charset="0"/>
              </a:rPr>
              <a:t>Content Areas &amp; Technology Summer Training </a:t>
            </a:r>
            <a:br>
              <a:rPr lang="en-US" dirty="0" smtClean="0">
                <a:latin typeface="Cambria" pitchFamily="18" charset="0"/>
              </a:rPr>
            </a:br>
            <a:endParaRPr lang="en-US" sz="4000" dirty="0">
              <a:solidFill>
                <a:srgbClr val="FFC000"/>
              </a:solidFill>
              <a:latin typeface="Cambria" pitchFamily="18" charset="0"/>
            </a:endParaRPr>
          </a:p>
        </p:txBody>
      </p:sp>
      <p:sp>
        <p:nvSpPr>
          <p:cNvPr id="3" name="Subtitle 2"/>
          <p:cNvSpPr>
            <a:spLocks noGrp="1"/>
          </p:cNvSpPr>
          <p:nvPr>
            <p:ph type="subTitle" idx="1"/>
          </p:nvPr>
        </p:nvSpPr>
        <p:spPr/>
        <p:txBody>
          <a:bodyPr/>
          <a:lstStyle/>
          <a:p>
            <a:r>
              <a:rPr lang="en-US" dirty="0" smtClean="0">
                <a:solidFill>
                  <a:schemeClr val="tx1"/>
                </a:solidFill>
                <a:latin typeface="Cambria" pitchFamily="18" charset="0"/>
              </a:rPr>
              <a:t>1:00-4:30</a:t>
            </a:r>
            <a:endParaRPr lang="en-US" dirty="0">
              <a:solidFill>
                <a:schemeClr val="tx1"/>
              </a:solidFill>
              <a:latin typeface="Cambria" pitchFamily="18" charset="0"/>
            </a:endParaRPr>
          </a:p>
        </p:txBody>
      </p:sp>
    </p:spTree>
    <p:extLst>
      <p:ext uri="{BB962C8B-B14F-4D97-AF65-F5344CB8AC3E}">
        <p14:creationId xmlns:p14="http://schemas.microsoft.com/office/powerpoint/2010/main" val="365657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Agenda</a:t>
            </a:r>
            <a:endParaRPr lang="en-US" dirty="0">
              <a:solidFill>
                <a:srgbClr val="C00000"/>
              </a:solidFill>
            </a:endParaRPr>
          </a:p>
        </p:txBody>
      </p:sp>
      <p:sp>
        <p:nvSpPr>
          <p:cNvPr id="3" name="Content Placeholder 2"/>
          <p:cNvSpPr>
            <a:spLocks noGrp="1"/>
          </p:cNvSpPr>
          <p:nvPr>
            <p:ph idx="1"/>
          </p:nvPr>
        </p:nvSpPr>
        <p:spPr>
          <a:xfrm>
            <a:off x="0" y="1445388"/>
            <a:ext cx="8833513" cy="4655616"/>
          </a:xfrm>
        </p:spPr>
        <p:txBody>
          <a:bodyPr>
            <a:noAutofit/>
          </a:bodyPr>
          <a:lstStyle/>
          <a:p>
            <a:pPr marL="4572" indent="0">
              <a:lnSpc>
                <a:spcPct val="150000"/>
              </a:lnSpc>
              <a:buNone/>
            </a:pPr>
            <a:r>
              <a:rPr lang="en-US" sz="2000" dirty="0"/>
              <a:t>	</a:t>
            </a:r>
            <a:r>
              <a:rPr lang="en-US" sz="2400" dirty="0" smtClean="0"/>
              <a:t>Social </a:t>
            </a:r>
            <a:r>
              <a:rPr lang="en-US" sz="2400" dirty="0"/>
              <a:t>Studies Curriculum Guides &amp; Resources (Amber </a:t>
            </a:r>
            <a:r>
              <a:rPr lang="en-US" sz="2400" dirty="0" err="1"/>
              <a:t>Graeber</a:t>
            </a:r>
            <a:r>
              <a:rPr lang="en-US" sz="2400" dirty="0"/>
              <a:t>)</a:t>
            </a:r>
          </a:p>
          <a:p>
            <a:pPr marL="4572" indent="0">
              <a:lnSpc>
                <a:spcPct val="150000"/>
              </a:lnSpc>
              <a:buNone/>
            </a:pPr>
            <a:r>
              <a:rPr lang="en-US" sz="2400" dirty="0" smtClean="0"/>
              <a:t>	Exploration: Collaborative Planning </a:t>
            </a:r>
          </a:p>
          <a:p>
            <a:pPr marL="4572" indent="0">
              <a:lnSpc>
                <a:spcPct val="150000"/>
              </a:lnSpc>
              <a:buNone/>
            </a:pPr>
            <a:r>
              <a:rPr lang="en-US" sz="2400" dirty="0" smtClean="0"/>
              <a:t>	Science Curriculum Guides &amp; Resources (Kim O’Donnell)</a:t>
            </a:r>
          </a:p>
          <a:p>
            <a:pPr marL="4572" indent="0">
              <a:lnSpc>
                <a:spcPct val="150000"/>
              </a:lnSpc>
              <a:buNone/>
            </a:pPr>
            <a:r>
              <a:rPr lang="en-US" sz="2400" dirty="0" smtClean="0"/>
              <a:t>	Exploration: Collaborative Planning</a:t>
            </a:r>
          </a:p>
          <a:p>
            <a:pPr marL="4572" indent="0">
              <a:lnSpc>
                <a:spcPct val="150000"/>
              </a:lnSpc>
              <a:buNone/>
            </a:pPr>
            <a:r>
              <a:rPr lang="en-US" sz="2400" dirty="0" smtClean="0"/>
              <a:t>	Health Curriculum Guides &amp; Resource (Connie </a:t>
            </a:r>
            <a:r>
              <a:rPr lang="en-US" sz="2400" dirty="0" err="1" smtClean="0"/>
              <a:t>Sievers</a:t>
            </a:r>
            <a:r>
              <a:rPr lang="en-US" sz="2400" dirty="0" smtClean="0"/>
              <a:t>)</a:t>
            </a:r>
          </a:p>
          <a:p>
            <a:pPr marL="4572" indent="0">
              <a:lnSpc>
                <a:spcPct val="150000"/>
              </a:lnSpc>
              <a:buNone/>
            </a:pPr>
            <a:r>
              <a:rPr lang="en-US" sz="2400" dirty="0" smtClean="0"/>
              <a:t>	Exploration: Collaborative Planning </a:t>
            </a:r>
          </a:p>
          <a:p>
            <a:pPr marL="4572" indent="0">
              <a:lnSpc>
                <a:spcPct val="150000"/>
              </a:lnSpc>
              <a:buNone/>
            </a:pPr>
            <a:r>
              <a:rPr lang="en-US" sz="2400" dirty="0" smtClean="0"/>
              <a:t>	Exit Survey &amp; Dismissal</a:t>
            </a:r>
          </a:p>
          <a:p>
            <a:pPr marL="4572" indent="0">
              <a:buNone/>
            </a:pPr>
            <a:endParaRPr lang="en-US" sz="2000" dirty="0" smtClean="0"/>
          </a:p>
          <a:p>
            <a:pPr marL="4572" indent="0">
              <a:buNone/>
            </a:pPr>
            <a:endParaRPr lang="en-US" sz="2000" dirty="0"/>
          </a:p>
          <a:p>
            <a:pPr marL="3175" indent="0">
              <a:buNone/>
            </a:pPr>
            <a:endParaRPr lang="en-US" sz="2400" b="1" i="1" dirty="0" smtClean="0">
              <a:solidFill>
                <a:srgbClr val="595959"/>
              </a:solidFill>
              <a:latin typeface="ArialRoundedMTBold"/>
            </a:endParaRPr>
          </a:p>
          <a:p>
            <a:pPr marL="171450" indent="-168275"/>
            <a:endParaRPr lang="en-US" sz="2400" dirty="0"/>
          </a:p>
        </p:txBody>
      </p:sp>
    </p:spTree>
    <p:extLst>
      <p:ext uri="{BB962C8B-B14F-4D97-AF65-F5344CB8AC3E}">
        <p14:creationId xmlns:p14="http://schemas.microsoft.com/office/powerpoint/2010/main" val="30114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smtClean="0"/>
              <a:t>Social Studies</a:t>
            </a:r>
            <a:endParaRPr lang="en-US" sz="54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1182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and Social Studies Unit Organization 14-15</a:t>
            </a:r>
            <a:endParaRPr lang="en-US" dirty="0"/>
          </a:p>
        </p:txBody>
      </p:sp>
      <p:graphicFrame>
        <p:nvGraphicFramePr>
          <p:cNvPr id="4" name="Content Placeholder 3"/>
          <p:cNvGraphicFramePr>
            <a:graphicFrameLocks noGrp="1"/>
          </p:cNvGraphicFramePr>
          <p:nvPr>
            <p:ph idx="1"/>
          </p:nvPr>
        </p:nvGraphicFramePr>
        <p:xfrm>
          <a:off x="1013441" y="1600201"/>
          <a:ext cx="7117117" cy="4525960"/>
        </p:xfrm>
        <a:graphic>
          <a:graphicData uri="http://schemas.openxmlformats.org/drawingml/2006/table">
            <a:tbl>
              <a:tblPr firstRow="1" firstCol="1" lastRow="1" lastCol="1" bandRow="1" bandCol="1"/>
              <a:tblGrid>
                <a:gridCol w="824458"/>
                <a:gridCol w="1209004"/>
                <a:gridCol w="1016731"/>
                <a:gridCol w="1016731"/>
                <a:gridCol w="1016731"/>
                <a:gridCol w="1016731"/>
                <a:gridCol w="1016731"/>
              </a:tblGrid>
              <a:tr h="539572">
                <a:tc>
                  <a:txBody>
                    <a:bodyPr/>
                    <a:lstStyle/>
                    <a:p>
                      <a:pPr marL="0" marR="0" algn="ctr">
                        <a:spcBef>
                          <a:spcPts val="100"/>
                        </a:spcBef>
                        <a:spcAft>
                          <a:spcPts val="100"/>
                        </a:spcAft>
                      </a:pPr>
                      <a:r>
                        <a:rPr lang="en-US" sz="1000" b="1" dirty="0">
                          <a:effectLst/>
                          <a:latin typeface="Calibri"/>
                          <a:ea typeface="Times New Roman"/>
                          <a:cs typeface="Arial"/>
                        </a:rPr>
                        <a:t> </a:t>
                      </a:r>
                      <a:endParaRPr lang="en-US" sz="1000" dirty="0">
                        <a:effectLst/>
                        <a:latin typeface="Times New Roman"/>
                        <a:ea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K</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1st</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2nd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3rd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4th</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5th</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398">
                <a:tc>
                  <a:txBody>
                    <a:bodyPr/>
                    <a:lstStyle/>
                    <a:p>
                      <a:pPr marL="228600" marR="0" indent="-228600" algn="ctr">
                        <a:spcBef>
                          <a:spcPts val="120"/>
                        </a:spcBef>
                        <a:spcAft>
                          <a:spcPts val="120"/>
                        </a:spcAft>
                      </a:pPr>
                      <a:r>
                        <a:rPr lang="en-US" sz="1300" b="1">
                          <a:effectLst/>
                          <a:latin typeface="Calibri"/>
                          <a:cs typeface="Arial"/>
                        </a:rPr>
                        <a:t>Unit 1</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Learning about Myself and My Classroom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Cultures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Regions of the United States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Our Solar System: Delta Solar System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64398">
                <a:tc>
                  <a:txBody>
                    <a:bodyPr/>
                    <a:lstStyle/>
                    <a:p>
                      <a:pPr marL="228600" marR="0" indent="-228600" algn="ctr">
                        <a:spcBef>
                          <a:spcPts val="120"/>
                        </a:spcBef>
                        <a:spcAft>
                          <a:spcPts val="120"/>
                        </a:spcAft>
                      </a:pPr>
                      <a:r>
                        <a:rPr lang="en-US" sz="1300" b="1">
                          <a:effectLst/>
                          <a:latin typeface="Calibri"/>
                          <a:cs typeface="Arial"/>
                        </a:rPr>
                        <a:t>Unit 2</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highlight>
                            <a:srgbClr val="FFFF00"/>
                          </a:highlight>
                          <a:latin typeface="Calibri"/>
                          <a:cs typeface="Arial"/>
                        </a:rPr>
                        <a:t>The 5 Senses:</a:t>
                      </a:r>
                      <a:endParaRPr lang="en-US" sz="800">
                        <a:effectLst/>
                        <a:latin typeface="Times New Roman"/>
                      </a:endParaRPr>
                    </a:p>
                    <a:p>
                      <a:pPr marL="0" marR="0" algn="ctr">
                        <a:spcBef>
                          <a:spcPts val="200"/>
                        </a:spcBef>
                        <a:spcAft>
                          <a:spcPts val="200"/>
                        </a:spcAft>
                      </a:pPr>
                      <a:r>
                        <a:rPr lang="en-US" sz="800">
                          <a:solidFill>
                            <a:srgbClr val="000000"/>
                          </a:solidFill>
                          <a:effectLst/>
                          <a:highlight>
                            <a:srgbClr val="FFFF00"/>
                          </a:highlight>
                          <a:latin typeface="Calibri"/>
                          <a:cs typeface="Arial"/>
                        </a:rPr>
                        <a:t>Delta 5 Senses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Other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Air and Weather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Structures of Life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The Human Body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The Story We Tell: Native Americans and Slavery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3</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Weather and Seasons:</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(Trees Kit, Observing Weather Section only)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Balance and Motion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Communities Needs and Wants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Scientific Experimentation: Water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Earth Materials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endParaRPr lang="en-US" sz="800">
                        <a:effectLst/>
                        <a:latin typeface="Times New Roman"/>
                      </a:endParaRPr>
                    </a:p>
                    <a:p>
                      <a:pPr marL="0" marR="0" algn="ctr">
                        <a:spcBef>
                          <a:spcPts val="200"/>
                        </a:spcBef>
                        <a:spcAft>
                          <a:spcPts val="200"/>
                        </a:spcAft>
                      </a:pPr>
                      <a:r>
                        <a:rPr lang="en-US" sz="800">
                          <a:effectLst/>
                          <a:latin typeface="Calibri"/>
                          <a:cs typeface="Arial"/>
                        </a:rPr>
                        <a:t>US Independence</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4</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Learning About Myself and Others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Exploring New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Participating in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Working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Regions, Geography and History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Food and Nutrition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64398">
                <a:tc>
                  <a:txBody>
                    <a:bodyPr/>
                    <a:lstStyle/>
                    <a:p>
                      <a:pPr marL="228600" marR="0" indent="-228600" algn="ctr">
                        <a:spcBef>
                          <a:spcPts val="120"/>
                        </a:spcBef>
                        <a:spcAft>
                          <a:spcPts val="120"/>
                        </a:spcAft>
                      </a:pPr>
                      <a:r>
                        <a:rPr lang="en-US" sz="1300" b="1">
                          <a:effectLst/>
                          <a:latin typeface="Calibri"/>
                          <a:cs typeface="Arial"/>
                        </a:rPr>
                        <a:t>Unit 5</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Responsibilities to Myself and Others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Pebbles, Sand and Silt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Solids and Liquids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Going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Regions, Economy and Government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From Sea to Shining Sea: The Movement West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0" marR="0" algn="ctr">
                        <a:spcBef>
                          <a:spcPts val="1200"/>
                        </a:spcBef>
                        <a:spcAft>
                          <a:spcPts val="120"/>
                        </a:spcAft>
                      </a:pPr>
                      <a:r>
                        <a:rPr lang="en-US" sz="1300" b="1">
                          <a:effectLst/>
                          <a:latin typeface="Calibri"/>
                          <a:cs typeface="Arial"/>
                        </a:rPr>
                        <a:t>Unit 6</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Plants and Trees:</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Trees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highlight>
                            <a:srgbClr val="FFFF00"/>
                          </a:highlight>
                          <a:latin typeface="Calibri"/>
                          <a:cs typeface="Arial"/>
                        </a:rPr>
                        <a:t>New Plants:</a:t>
                      </a:r>
                      <a:endParaRPr lang="en-US" sz="800">
                        <a:effectLst/>
                        <a:latin typeface="Times New Roman"/>
                      </a:endParaRPr>
                    </a:p>
                    <a:p>
                      <a:pPr marL="0" marR="0" algn="ctr">
                        <a:spcBef>
                          <a:spcPts val="200"/>
                        </a:spcBef>
                        <a:spcAft>
                          <a:spcPts val="200"/>
                        </a:spcAft>
                      </a:pPr>
                      <a:r>
                        <a:rPr lang="en-US" sz="800">
                          <a:effectLst/>
                          <a:highlight>
                            <a:srgbClr val="FFFF00"/>
                          </a:highlight>
                          <a:latin typeface="Calibri"/>
                          <a:cs typeface="Arial"/>
                        </a:rPr>
                        <a:t>New Plants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Insects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Great Discoveries: Magnetism and Electricity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r>
                        <a:rPr lang="en-US" sz="800">
                          <a:effectLst/>
                          <a:latin typeface="Calibri"/>
                          <a:cs typeface="Arial"/>
                        </a:rPr>
                        <a:t> Environments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in 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30024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Studies Guides Unit Calendar/Guides</a:t>
            </a:r>
            <a:endParaRPr lang="en-US" dirty="0"/>
          </a:p>
        </p:txBody>
      </p:sp>
      <p:pic>
        <p:nvPicPr>
          <p:cNvPr id="4" name="Content Placeholder 3"/>
          <p:cNvPicPr>
            <a:picLocks noGrp="1" noChangeAspect="1"/>
          </p:cNvPicPr>
          <p:nvPr>
            <p:ph idx="1"/>
          </p:nvPr>
        </p:nvPicPr>
        <p:blipFill>
          <a:blip r:embed="rId2"/>
          <a:stretch>
            <a:fillRect/>
          </a:stretch>
        </p:blipFill>
        <p:spPr>
          <a:xfrm>
            <a:off x="174812" y="2704982"/>
            <a:ext cx="7689954" cy="3421181"/>
          </a:xfrm>
          <a:prstGeom prst="rect">
            <a:avLst/>
          </a:prstGeom>
          <a:ln w="25400">
            <a:solidFill>
              <a:schemeClr val="accent1"/>
            </a:solidFill>
          </a:ln>
        </p:spPr>
      </p:pic>
      <p:sp>
        <p:nvSpPr>
          <p:cNvPr id="5" name="Content Placeholder 2"/>
          <p:cNvSpPr txBox="1">
            <a:spLocks/>
          </p:cNvSpPr>
          <p:nvPr/>
        </p:nvSpPr>
        <p:spPr>
          <a:xfrm>
            <a:off x="174812" y="1417638"/>
            <a:ext cx="8821270" cy="4708525"/>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None/>
            </a:pPr>
            <a:r>
              <a:rPr lang="en-US" dirty="0">
                <a:solidFill>
                  <a:schemeClr val="accent1"/>
                </a:solidFill>
              </a:rPr>
              <a:t>e</a:t>
            </a:r>
            <a:r>
              <a:rPr lang="en-US" dirty="0" smtClean="0">
                <a:solidFill>
                  <a:schemeClr val="accent1"/>
                </a:solidFill>
              </a:rPr>
              <a:t>lementary.dmschools.org </a:t>
            </a:r>
          </a:p>
          <a:p>
            <a:pPr marL="4572" indent="0" algn="ctr">
              <a:buNone/>
            </a:pPr>
            <a:r>
              <a:rPr lang="en-US" sz="2800" dirty="0" smtClean="0">
                <a:solidFill>
                  <a:schemeClr val="tx1"/>
                </a:solidFill>
              </a:rPr>
              <a:t>Grade level dropdown menu&gt; “Curriculum Guides” Page</a:t>
            </a:r>
            <a:endParaRPr lang="en-US" sz="2800" dirty="0">
              <a:solidFill>
                <a:schemeClr val="tx1"/>
              </a:solidFill>
            </a:endParaRPr>
          </a:p>
        </p:txBody>
      </p:sp>
      <p:sp>
        <p:nvSpPr>
          <p:cNvPr id="6" name="Rectangle 5"/>
          <p:cNvSpPr/>
          <p:nvPr/>
        </p:nvSpPr>
        <p:spPr>
          <a:xfrm>
            <a:off x="4961745" y="4327569"/>
            <a:ext cx="2128603" cy="2013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3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2014-2015:ADDITIONAL SUPPORT </a:t>
            </a:r>
            <a:br>
              <a:rPr lang="en-US" dirty="0" smtClean="0"/>
            </a:br>
            <a:r>
              <a:rPr lang="en-US" dirty="0" smtClean="0"/>
              <a:t>IN SOCIAL STUDIES</a:t>
            </a:r>
            <a:endParaRPr lang="en-US" dirty="0"/>
          </a:p>
        </p:txBody>
      </p:sp>
      <p:sp>
        <p:nvSpPr>
          <p:cNvPr id="3" name="Content Placeholder 2"/>
          <p:cNvSpPr>
            <a:spLocks noGrp="1"/>
          </p:cNvSpPr>
          <p:nvPr>
            <p:ph idx="1"/>
          </p:nvPr>
        </p:nvSpPr>
        <p:spPr>
          <a:xfrm>
            <a:off x="174812" y="1600200"/>
            <a:ext cx="8821270" cy="4525963"/>
          </a:xfrm>
        </p:spPr>
        <p:txBody>
          <a:bodyPr>
            <a:normAutofit fontScale="92500" lnSpcReduction="20000"/>
          </a:bodyPr>
          <a:lstStyle/>
          <a:p>
            <a:r>
              <a:rPr lang="en-US" dirty="0" smtClean="0">
                <a:solidFill>
                  <a:schemeClr val="tx1"/>
                </a:solidFill>
              </a:rPr>
              <a:t>Curriculum guide format is aligned to that of literacy</a:t>
            </a:r>
          </a:p>
          <a:p>
            <a:pPr marL="4572" indent="0">
              <a:buNone/>
            </a:pPr>
            <a:endParaRPr lang="en-US" dirty="0" smtClean="0">
              <a:solidFill>
                <a:schemeClr val="tx1"/>
              </a:solidFill>
            </a:endParaRPr>
          </a:p>
          <a:p>
            <a:r>
              <a:rPr lang="en-US" dirty="0" smtClean="0">
                <a:solidFill>
                  <a:schemeClr val="tx1"/>
                </a:solidFill>
              </a:rPr>
              <a:t>“I Can” Statements are detailed </a:t>
            </a:r>
            <a:r>
              <a:rPr lang="en-US" dirty="0" smtClean="0">
                <a:solidFill>
                  <a:srgbClr val="00B050"/>
                </a:solidFill>
              </a:rPr>
              <a:t>week by week </a:t>
            </a:r>
            <a:r>
              <a:rPr lang="en-US" dirty="0" smtClean="0">
                <a:solidFill>
                  <a:schemeClr val="tx1"/>
                </a:solidFill>
              </a:rPr>
              <a:t>for use by teacher teams</a:t>
            </a:r>
          </a:p>
          <a:p>
            <a:pPr marL="4572" indent="0">
              <a:buNone/>
            </a:pPr>
            <a:endParaRPr lang="en-US" dirty="0" smtClean="0">
              <a:solidFill>
                <a:schemeClr val="tx1"/>
              </a:solidFill>
            </a:endParaRPr>
          </a:p>
          <a:p>
            <a:r>
              <a:rPr lang="en-US" dirty="0" smtClean="0">
                <a:solidFill>
                  <a:schemeClr val="tx1"/>
                </a:solidFill>
              </a:rPr>
              <a:t>A </a:t>
            </a:r>
            <a:r>
              <a:rPr lang="en-US" u="sng" dirty="0" smtClean="0">
                <a:solidFill>
                  <a:schemeClr val="tx2">
                    <a:lumMod val="60000"/>
                    <a:lumOff val="40000"/>
                  </a:schemeClr>
                </a:solidFill>
              </a:rPr>
              <a:t>live link </a:t>
            </a:r>
            <a:r>
              <a:rPr lang="en-US" dirty="0" smtClean="0">
                <a:solidFill>
                  <a:schemeClr val="tx1"/>
                </a:solidFill>
              </a:rPr>
              <a:t>is embedded to a folder on SharePoint with resources to support instruction</a:t>
            </a:r>
          </a:p>
          <a:p>
            <a:pPr marL="4572" indent="0">
              <a:buNone/>
            </a:pPr>
            <a:endParaRPr lang="en-US" dirty="0" smtClean="0">
              <a:solidFill>
                <a:schemeClr val="tx1"/>
              </a:solidFill>
            </a:endParaRPr>
          </a:p>
          <a:p>
            <a:r>
              <a:rPr lang="en-US" dirty="0" smtClean="0">
                <a:solidFill>
                  <a:schemeClr val="accent3"/>
                </a:solidFill>
              </a:rPr>
              <a:t>Writing integration </a:t>
            </a:r>
            <a:r>
              <a:rPr lang="en-US" dirty="0" smtClean="0">
                <a:solidFill>
                  <a:schemeClr val="tx1"/>
                </a:solidFill>
              </a:rPr>
              <a:t>options in each unit</a:t>
            </a:r>
            <a:endParaRPr lang="en-US" dirty="0">
              <a:solidFill>
                <a:schemeClr val="tx1"/>
              </a:solidFill>
            </a:endParaRPr>
          </a:p>
        </p:txBody>
      </p:sp>
    </p:spTree>
    <p:extLst>
      <p:ext uri="{BB962C8B-B14F-4D97-AF65-F5344CB8AC3E}">
        <p14:creationId xmlns:p14="http://schemas.microsoft.com/office/powerpoint/2010/main" val="208060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8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Studies Guides Unit Calendar/Guides</a:t>
            </a:r>
            <a:endParaRPr lang="en-US" dirty="0"/>
          </a:p>
        </p:txBody>
      </p:sp>
      <p:pic>
        <p:nvPicPr>
          <p:cNvPr id="4" name="Content Placeholder 3"/>
          <p:cNvPicPr>
            <a:picLocks noGrp="1" noChangeAspect="1"/>
          </p:cNvPicPr>
          <p:nvPr>
            <p:ph idx="1"/>
          </p:nvPr>
        </p:nvPicPr>
        <p:blipFill>
          <a:blip r:embed="rId2"/>
          <a:stretch>
            <a:fillRect/>
          </a:stretch>
        </p:blipFill>
        <p:spPr>
          <a:xfrm>
            <a:off x="174812" y="2704982"/>
            <a:ext cx="7689954" cy="3421181"/>
          </a:xfrm>
          <a:prstGeom prst="rect">
            <a:avLst/>
          </a:prstGeom>
          <a:ln w="25400">
            <a:solidFill>
              <a:schemeClr val="accent1"/>
            </a:solidFill>
          </a:ln>
        </p:spPr>
      </p:pic>
      <p:sp>
        <p:nvSpPr>
          <p:cNvPr id="5" name="Content Placeholder 2"/>
          <p:cNvSpPr txBox="1">
            <a:spLocks/>
          </p:cNvSpPr>
          <p:nvPr/>
        </p:nvSpPr>
        <p:spPr>
          <a:xfrm>
            <a:off x="174812" y="1417638"/>
            <a:ext cx="8821270" cy="4708525"/>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None/>
            </a:pPr>
            <a:r>
              <a:rPr lang="en-US" dirty="0">
                <a:solidFill>
                  <a:schemeClr val="accent1"/>
                </a:solidFill>
              </a:rPr>
              <a:t>e</a:t>
            </a:r>
            <a:r>
              <a:rPr lang="en-US" dirty="0" smtClean="0">
                <a:solidFill>
                  <a:schemeClr val="accent1"/>
                </a:solidFill>
              </a:rPr>
              <a:t>lementary.dmschools.org </a:t>
            </a:r>
          </a:p>
          <a:p>
            <a:pPr marL="4572" indent="0" algn="ctr">
              <a:buNone/>
            </a:pPr>
            <a:r>
              <a:rPr lang="en-US" sz="2800" dirty="0" smtClean="0">
                <a:solidFill>
                  <a:schemeClr val="tx1"/>
                </a:solidFill>
              </a:rPr>
              <a:t>Grade level dropdown menu&gt; “Curriculum Guides” Page</a:t>
            </a:r>
            <a:endParaRPr lang="en-US" sz="2800" dirty="0">
              <a:solidFill>
                <a:schemeClr val="tx1"/>
              </a:solidFill>
            </a:endParaRPr>
          </a:p>
        </p:txBody>
      </p:sp>
      <p:sp>
        <p:nvSpPr>
          <p:cNvPr id="6" name="Rectangle 5"/>
          <p:cNvSpPr/>
          <p:nvPr/>
        </p:nvSpPr>
        <p:spPr>
          <a:xfrm>
            <a:off x="4961745" y="4528967"/>
            <a:ext cx="2128603" cy="2013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56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 Introduction</a:t>
            </a:r>
            <a:endParaRPr lang="en-US" dirty="0"/>
          </a:p>
        </p:txBody>
      </p:sp>
      <p:sp>
        <p:nvSpPr>
          <p:cNvPr id="3" name="Content Placeholder 2"/>
          <p:cNvSpPr>
            <a:spLocks noGrp="1"/>
          </p:cNvSpPr>
          <p:nvPr>
            <p:ph idx="1"/>
          </p:nvPr>
        </p:nvSpPr>
        <p:spPr/>
        <p:txBody>
          <a:bodyPr/>
          <a:lstStyle/>
          <a:p>
            <a:pPr marL="4572" indent="0">
              <a:buNone/>
            </a:pPr>
            <a:r>
              <a:rPr lang="en-US" b="1" dirty="0"/>
              <a:t>Notebook, tablet, and </a:t>
            </a:r>
            <a:r>
              <a:rPr lang="en-US" b="1" dirty="0" smtClean="0"/>
              <a:t>everything </a:t>
            </a:r>
            <a:r>
              <a:rPr lang="en-US" b="1" dirty="0"/>
              <a:t>in between</a:t>
            </a:r>
          </a:p>
          <a:p>
            <a:r>
              <a:rPr lang="en-US" dirty="0"/>
              <a:t>Not only can you twist and fold the notebook’s display into a tablet and back again, the software was made for touch. </a:t>
            </a:r>
          </a:p>
        </p:txBody>
      </p:sp>
    </p:spTree>
    <p:extLst>
      <p:ext uri="{BB962C8B-B14F-4D97-AF65-F5344CB8AC3E}">
        <p14:creationId xmlns:p14="http://schemas.microsoft.com/office/powerpoint/2010/main" val="207760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55494" y="524434"/>
            <a:ext cx="4219786" cy="1815353"/>
          </a:xfrm>
          <a:prstGeom prst="ellipse">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69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5082" y="1667435"/>
            <a:ext cx="8888657" cy="2420471"/>
          </a:xfrm>
          <a:prstGeom prst="rect">
            <a:avLst/>
          </a:prstGeom>
          <a:noFill/>
          <a:ln w="508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6831106" y="1196787"/>
            <a:ext cx="914400" cy="941295"/>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1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6804212" y="3841752"/>
            <a:ext cx="1815353" cy="1035423"/>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03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25082" y="4437529"/>
            <a:ext cx="4030059" cy="981636"/>
          </a:xfrm>
          <a:prstGeom prst="ellipse">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92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RESOURCES: </a:t>
            </a:r>
            <a:br>
              <a:rPr lang="en-US" dirty="0" smtClean="0"/>
            </a:br>
            <a:r>
              <a:rPr lang="en-US" dirty="0" smtClean="0"/>
              <a:t>SOCIAL STUDIES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94" r="2694" b="57033"/>
          <a:stretch/>
        </p:blipFill>
        <p:spPr bwMode="auto">
          <a:xfrm>
            <a:off x="-381000" y="1676400"/>
            <a:ext cx="995938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47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RESOURCES: </a:t>
            </a:r>
            <a:br>
              <a:rPr lang="en-US" dirty="0" smtClean="0"/>
            </a:br>
            <a:r>
              <a:rPr lang="en-US" dirty="0" smtClean="0"/>
              <a:t>SOCIAL STUDIES</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94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058" y="0"/>
            <a:ext cx="7772400" cy="1362075"/>
          </a:xfrm>
        </p:spPr>
        <p:txBody>
          <a:bodyPr>
            <a:normAutofit/>
          </a:bodyPr>
          <a:lstStyle/>
          <a:p>
            <a:r>
              <a:rPr lang="en-US" dirty="0" smtClean="0"/>
              <a:t>Online Resources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27" t="20274" r="27831" b="8559"/>
          <a:stretch/>
        </p:blipFill>
        <p:spPr bwMode="auto">
          <a:xfrm>
            <a:off x="2275448" y="739586"/>
            <a:ext cx="4918729" cy="608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31" t="20414" r="11156" b="5815"/>
          <a:stretch/>
        </p:blipFill>
        <p:spPr bwMode="auto">
          <a:xfrm>
            <a:off x="125082" y="152400"/>
            <a:ext cx="888865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5-Point Star 1"/>
          <p:cNvSpPr/>
          <p:nvPr/>
        </p:nvSpPr>
        <p:spPr>
          <a:xfrm rot="673639">
            <a:off x="7388437" y="5026105"/>
            <a:ext cx="1469840" cy="1397376"/>
          </a:xfrm>
          <a:prstGeom prst="star5">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78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*1</a:t>
            </a:r>
            <a:r>
              <a:rPr lang="en-US" baseline="30000" dirty="0" smtClean="0">
                <a:solidFill>
                  <a:schemeClr val="accent2"/>
                </a:solidFill>
              </a:rPr>
              <a:t>st</a:t>
            </a:r>
            <a:r>
              <a:rPr lang="en-US" dirty="0" smtClean="0">
                <a:solidFill>
                  <a:schemeClr val="accent2"/>
                </a:solidFill>
              </a:rPr>
              <a:t> Grade Classroom </a:t>
            </a:r>
            <a:r>
              <a:rPr lang="en-US" dirty="0" smtClean="0">
                <a:solidFill>
                  <a:schemeClr val="accent2"/>
                </a:solidFill>
              </a:rPr>
              <a:t>Example*</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Community Example from SMART Exchange</a:t>
            </a:r>
          </a:p>
          <a:p>
            <a:pPr lvl="1"/>
            <a:r>
              <a:rPr lang="en-US" dirty="0" smtClean="0"/>
              <a:t>Adjusted example to make it more interactive and aligned with I can statements.</a:t>
            </a:r>
            <a:endParaRPr lang="en-US" dirty="0"/>
          </a:p>
        </p:txBody>
      </p:sp>
    </p:spTree>
    <p:extLst>
      <p:ext uri="{BB962C8B-B14F-4D97-AF65-F5344CB8AC3E}">
        <p14:creationId xmlns:p14="http://schemas.microsoft.com/office/powerpoint/2010/main" val="388357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00051"/>
            <a:ext cx="7772400" cy="1362075"/>
          </a:xfrm>
        </p:spPr>
        <p:txBody>
          <a:bodyPr>
            <a:noAutofit/>
          </a:bodyPr>
          <a:lstStyle/>
          <a:p>
            <a:r>
              <a:rPr lang="en-US" sz="4400" dirty="0" smtClean="0"/>
              <a:t>Exploration: </a:t>
            </a:r>
            <a:br>
              <a:rPr lang="en-US" sz="4400" dirty="0" smtClean="0"/>
            </a:br>
            <a:r>
              <a:rPr lang="en-US" sz="4400" dirty="0" smtClean="0"/>
              <a:t>Collaborative Planning</a:t>
            </a:r>
            <a:endParaRPr lang="en-US" sz="4400" dirty="0"/>
          </a:p>
        </p:txBody>
      </p:sp>
      <p:sp>
        <p:nvSpPr>
          <p:cNvPr id="3" name="Text Placeholder 2"/>
          <p:cNvSpPr>
            <a:spLocks noGrp="1"/>
          </p:cNvSpPr>
          <p:nvPr>
            <p:ph type="body" idx="1"/>
          </p:nvPr>
        </p:nvSpPr>
        <p:spPr>
          <a:xfrm>
            <a:off x="182880" y="2142512"/>
            <a:ext cx="8650224" cy="1345372"/>
          </a:xfrm>
        </p:spPr>
        <p:txBody>
          <a:bodyPr>
            <a:normAutofit/>
          </a:bodyPr>
          <a:lstStyle/>
          <a:p>
            <a:r>
              <a:rPr lang="en-US" dirty="0" smtClean="0"/>
              <a:t>(Use Social Studies &amp; Science Collaborative Planning document or other structured document for planning in your teams.) </a:t>
            </a:r>
            <a:endParaRPr lang="en-US" dirty="0"/>
          </a:p>
        </p:txBody>
      </p:sp>
      <p:pic>
        <p:nvPicPr>
          <p:cNvPr id="4" name="Picture 3">
            <a:hlinkClick r:id="rId2"/>
          </p:cNvPr>
          <p:cNvPicPr>
            <a:picLocks noChangeAspect="1"/>
          </p:cNvPicPr>
          <p:nvPr/>
        </p:nvPicPr>
        <p:blipFill>
          <a:blip r:embed="rId3"/>
          <a:stretch>
            <a:fillRect/>
          </a:stretch>
        </p:blipFill>
        <p:spPr>
          <a:xfrm>
            <a:off x="3489325" y="3643282"/>
            <a:ext cx="2238375" cy="1514475"/>
          </a:xfrm>
          <a:prstGeom prst="rect">
            <a:avLst/>
          </a:prstGeom>
        </p:spPr>
      </p:pic>
    </p:spTree>
    <p:extLst>
      <p:ext uri="{BB962C8B-B14F-4D97-AF65-F5344CB8AC3E}">
        <p14:creationId xmlns:p14="http://schemas.microsoft.com/office/powerpoint/2010/main" val="223700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Tablet Introduction</a:t>
            </a:r>
          </a:p>
        </p:txBody>
      </p:sp>
      <p:sp>
        <p:nvSpPr>
          <p:cNvPr id="3" name="Content Placeholder 2"/>
          <p:cNvSpPr>
            <a:spLocks noGrp="1"/>
          </p:cNvSpPr>
          <p:nvPr>
            <p:ph idx="1"/>
          </p:nvPr>
        </p:nvSpPr>
        <p:spPr/>
        <p:txBody>
          <a:bodyPr>
            <a:normAutofit lnSpcReduction="10000"/>
          </a:bodyPr>
          <a:lstStyle/>
          <a:p>
            <a:pPr marL="4572" indent="0" algn="ctr">
              <a:buNone/>
            </a:pPr>
            <a:r>
              <a:rPr lang="en-US" b="1" dirty="0"/>
              <a:t>Designed for durability</a:t>
            </a:r>
          </a:p>
          <a:p>
            <a:r>
              <a:rPr lang="en-US" dirty="0" smtClean="0"/>
              <a:t>The </a:t>
            </a:r>
            <a:r>
              <a:rPr lang="en-US" dirty="0"/>
              <a:t>HP </a:t>
            </a:r>
            <a:r>
              <a:rPr lang="en-US" dirty="0" err="1"/>
              <a:t>EliteBook</a:t>
            </a:r>
            <a:r>
              <a:rPr lang="en-US" dirty="0"/>
              <a:t> Revolve meets military standards 810G testing</a:t>
            </a:r>
            <a:r>
              <a:rPr lang="en-US" baseline="30000" dirty="0"/>
              <a:t>31</a:t>
            </a:r>
            <a:r>
              <a:rPr lang="en-US" dirty="0"/>
              <a:t> for drop, vibration, functional shock, dust, altitude, and high and low temperature. </a:t>
            </a:r>
            <a:endParaRPr lang="en-US" dirty="0" smtClean="0"/>
          </a:p>
          <a:p>
            <a:r>
              <a:rPr lang="en-US" dirty="0" smtClean="0"/>
              <a:t>Premium </a:t>
            </a:r>
            <a:r>
              <a:rPr lang="en-US" dirty="0"/>
              <a:t>materials like scratch-resistant Corning® Gorilla® Glass 3 and an all-magnesium chassis are designed to excel in the field.</a:t>
            </a:r>
          </a:p>
          <a:p>
            <a:endParaRPr lang="en-US" dirty="0"/>
          </a:p>
        </p:txBody>
      </p:sp>
    </p:spTree>
    <p:extLst>
      <p:ext uri="{BB962C8B-B14F-4D97-AF65-F5344CB8AC3E}">
        <p14:creationId xmlns:p14="http://schemas.microsoft.com/office/powerpoint/2010/main" val="170109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smtClean="0"/>
              <a:t>Science</a:t>
            </a:r>
            <a:endParaRPr lang="en-US" sz="60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4704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and Social Studies Unit Organization 14-15</a:t>
            </a:r>
            <a:endParaRPr lang="en-US" dirty="0"/>
          </a:p>
        </p:txBody>
      </p:sp>
      <p:graphicFrame>
        <p:nvGraphicFramePr>
          <p:cNvPr id="4" name="Content Placeholder 3"/>
          <p:cNvGraphicFramePr>
            <a:graphicFrameLocks noGrp="1"/>
          </p:cNvGraphicFramePr>
          <p:nvPr>
            <p:ph idx="1"/>
          </p:nvPr>
        </p:nvGraphicFramePr>
        <p:xfrm>
          <a:off x="1013441" y="1600201"/>
          <a:ext cx="7117117" cy="4525960"/>
        </p:xfrm>
        <a:graphic>
          <a:graphicData uri="http://schemas.openxmlformats.org/drawingml/2006/table">
            <a:tbl>
              <a:tblPr firstRow="1" firstCol="1" lastRow="1" lastCol="1" bandRow="1" bandCol="1"/>
              <a:tblGrid>
                <a:gridCol w="824458"/>
                <a:gridCol w="1209004"/>
                <a:gridCol w="1016731"/>
                <a:gridCol w="1016731"/>
                <a:gridCol w="1016731"/>
                <a:gridCol w="1016731"/>
                <a:gridCol w="1016731"/>
              </a:tblGrid>
              <a:tr h="539572">
                <a:tc>
                  <a:txBody>
                    <a:bodyPr/>
                    <a:lstStyle/>
                    <a:p>
                      <a:pPr marL="0" marR="0" algn="ctr">
                        <a:spcBef>
                          <a:spcPts val="100"/>
                        </a:spcBef>
                        <a:spcAft>
                          <a:spcPts val="100"/>
                        </a:spcAft>
                      </a:pPr>
                      <a:r>
                        <a:rPr lang="en-US" sz="1000" b="1" dirty="0">
                          <a:effectLst/>
                          <a:latin typeface="Calibri"/>
                          <a:ea typeface="Times New Roman"/>
                          <a:cs typeface="Arial"/>
                        </a:rPr>
                        <a:t> </a:t>
                      </a:r>
                      <a:endParaRPr lang="en-US" sz="1000" dirty="0">
                        <a:effectLst/>
                        <a:latin typeface="Times New Roman"/>
                        <a:ea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K</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1st</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2nd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3rd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4th</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5th</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398">
                <a:tc>
                  <a:txBody>
                    <a:bodyPr/>
                    <a:lstStyle/>
                    <a:p>
                      <a:pPr marL="228600" marR="0" indent="-228600" algn="ctr">
                        <a:spcBef>
                          <a:spcPts val="120"/>
                        </a:spcBef>
                        <a:spcAft>
                          <a:spcPts val="120"/>
                        </a:spcAft>
                      </a:pPr>
                      <a:r>
                        <a:rPr lang="en-US" sz="1300" b="1">
                          <a:effectLst/>
                          <a:latin typeface="Calibri"/>
                          <a:cs typeface="Arial"/>
                        </a:rPr>
                        <a:t>Unit 1</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Learning about Myself and My Classroom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Cultures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Regions of the United States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Our Solar System: Delta Solar System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64398">
                <a:tc>
                  <a:txBody>
                    <a:bodyPr/>
                    <a:lstStyle/>
                    <a:p>
                      <a:pPr marL="228600" marR="0" indent="-228600" algn="ctr">
                        <a:spcBef>
                          <a:spcPts val="120"/>
                        </a:spcBef>
                        <a:spcAft>
                          <a:spcPts val="120"/>
                        </a:spcAft>
                      </a:pPr>
                      <a:r>
                        <a:rPr lang="en-US" sz="1300" b="1">
                          <a:effectLst/>
                          <a:latin typeface="Calibri"/>
                          <a:cs typeface="Arial"/>
                        </a:rPr>
                        <a:t>Unit 2</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highlight>
                            <a:srgbClr val="FFFF00"/>
                          </a:highlight>
                          <a:latin typeface="Calibri"/>
                          <a:cs typeface="Arial"/>
                        </a:rPr>
                        <a:t>The 5 Senses:</a:t>
                      </a:r>
                      <a:endParaRPr lang="en-US" sz="800">
                        <a:effectLst/>
                        <a:latin typeface="Times New Roman"/>
                      </a:endParaRPr>
                    </a:p>
                    <a:p>
                      <a:pPr marL="0" marR="0" algn="ctr">
                        <a:spcBef>
                          <a:spcPts val="200"/>
                        </a:spcBef>
                        <a:spcAft>
                          <a:spcPts val="200"/>
                        </a:spcAft>
                      </a:pPr>
                      <a:r>
                        <a:rPr lang="en-US" sz="800">
                          <a:solidFill>
                            <a:srgbClr val="000000"/>
                          </a:solidFill>
                          <a:effectLst/>
                          <a:highlight>
                            <a:srgbClr val="FFFF00"/>
                          </a:highlight>
                          <a:latin typeface="Calibri"/>
                          <a:cs typeface="Arial"/>
                        </a:rPr>
                        <a:t>Delta 5 Senses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Other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Air and Weather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Structures of Life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The Human Body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The Story We Tell: Native Americans and Slavery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3</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Weather and Seasons:</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(Trees Kit, Observing Weather Section only)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Balance and Motion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Communities Needs and Wants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Scientific Experimentation: Water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Earth Materials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endParaRPr lang="en-US" sz="800">
                        <a:effectLst/>
                        <a:latin typeface="Times New Roman"/>
                      </a:endParaRPr>
                    </a:p>
                    <a:p>
                      <a:pPr marL="0" marR="0" algn="ctr">
                        <a:spcBef>
                          <a:spcPts val="200"/>
                        </a:spcBef>
                        <a:spcAft>
                          <a:spcPts val="200"/>
                        </a:spcAft>
                      </a:pPr>
                      <a:r>
                        <a:rPr lang="en-US" sz="800">
                          <a:effectLst/>
                          <a:latin typeface="Calibri"/>
                          <a:cs typeface="Arial"/>
                        </a:rPr>
                        <a:t>US Independence</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4</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Learning About Myself and Others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Exploring New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Participating in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Working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Regions, Geography and History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Food and Nutrition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64398">
                <a:tc>
                  <a:txBody>
                    <a:bodyPr/>
                    <a:lstStyle/>
                    <a:p>
                      <a:pPr marL="228600" marR="0" indent="-228600" algn="ctr">
                        <a:spcBef>
                          <a:spcPts val="120"/>
                        </a:spcBef>
                        <a:spcAft>
                          <a:spcPts val="120"/>
                        </a:spcAft>
                      </a:pPr>
                      <a:r>
                        <a:rPr lang="en-US" sz="1300" b="1">
                          <a:effectLst/>
                          <a:latin typeface="Calibri"/>
                          <a:cs typeface="Arial"/>
                        </a:rPr>
                        <a:t>Unit 5</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Responsibilities to Myself and Others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Pebbles, Sand and Silt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Solids and Liquids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Going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Regions, Economy and Government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From Sea to Shining Sea: The Movement West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0" marR="0" algn="ctr">
                        <a:spcBef>
                          <a:spcPts val="1200"/>
                        </a:spcBef>
                        <a:spcAft>
                          <a:spcPts val="120"/>
                        </a:spcAft>
                      </a:pPr>
                      <a:r>
                        <a:rPr lang="en-US" sz="1300" b="1">
                          <a:effectLst/>
                          <a:latin typeface="Calibri"/>
                          <a:cs typeface="Arial"/>
                        </a:rPr>
                        <a:t>Unit 6</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Plants and Trees:</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Trees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highlight>
                            <a:srgbClr val="FFFF00"/>
                          </a:highlight>
                          <a:latin typeface="Calibri"/>
                          <a:cs typeface="Arial"/>
                        </a:rPr>
                        <a:t>New Plants:</a:t>
                      </a:r>
                      <a:endParaRPr lang="en-US" sz="800">
                        <a:effectLst/>
                        <a:latin typeface="Times New Roman"/>
                      </a:endParaRPr>
                    </a:p>
                    <a:p>
                      <a:pPr marL="0" marR="0" algn="ctr">
                        <a:spcBef>
                          <a:spcPts val="200"/>
                        </a:spcBef>
                        <a:spcAft>
                          <a:spcPts val="200"/>
                        </a:spcAft>
                      </a:pPr>
                      <a:r>
                        <a:rPr lang="en-US" sz="800">
                          <a:effectLst/>
                          <a:highlight>
                            <a:srgbClr val="FFFF00"/>
                          </a:highlight>
                          <a:latin typeface="Calibri"/>
                          <a:cs typeface="Arial"/>
                        </a:rPr>
                        <a:t>New Plants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Insects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Great Discoveries: Magnetism and Electricity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effectLst/>
                          <a:latin typeface="Calibri"/>
                          <a:cs typeface="Arial"/>
                        </a:rPr>
                        <a:t>Science:</a:t>
                      </a:r>
                      <a:r>
                        <a:rPr lang="en-US" sz="800">
                          <a:effectLst/>
                          <a:latin typeface="Calibri"/>
                          <a:cs typeface="Arial"/>
                        </a:rPr>
                        <a:t> Environments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in 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25472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Unit Changes for 14-15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7565478"/>
              </p:ext>
            </p:extLst>
          </p:nvPr>
        </p:nvGraphicFramePr>
        <p:xfrm>
          <a:off x="1066800" y="1394620"/>
          <a:ext cx="7117117" cy="4525960"/>
        </p:xfrm>
        <a:graphic>
          <a:graphicData uri="http://schemas.openxmlformats.org/drawingml/2006/table">
            <a:tbl>
              <a:tblPr firstRow="1" firstCol="1" lastRow="1" lastCol="1" bandRow="1" bandCol="1"/>
              <a:tblGrid>
                <a:gridCol w="824458"/>
                <a:gridCol w="1209004"/>
                <a:gridCol w="1016731"/>
                <a:gridCol w="1016731"/>
                <a:gridCol w="1016731"/>
                <a:gridCol w="1016731"/>
                <a:gridCol w="1016731"/>
              </a:tblGrid>
              <a:tr h="539572">
                <a:tc>
                  <a:txBody>
                    <a:bodyPr/>
                    <a:lstStyle/>
                    <a:p>
                      <a:pPr marL="0" marR="0" algn="ctr">
                        <a:spcBef>
                          <a:spcPts val="100"/>
                        </a:spcBef>
                        <a:spcAft>
                          <a:spcPts val="100"/>
                        </a:spcAft>
                      </a:pPr>
                      <a:r>
                        <a:rPr lang="en-US" sz="1000" b="1" dirty="0">
                          <a:effectLst/>
                          <a:latin typeface="Calibri"/>
                          <a:ea typeface="Times New Roman"/>
                          <a:cs typeface="Arial"/>
                        </a:rPr>
                        <a:t> </a:t>
                      </a:r>
                      <a:endParaRPr lang="en-US" sz="1000" dirty="0">
                        <a:effectLst/>
                        <a:latin typeface="Times New Roman"/>
                        <a:ea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dirty="0" smtClean="0">
                          <a:effectLst/>
                          <a:latin typeface="Calibri"/>
                        </a:rPr>
                        <a:t>K</a:t>
                      </a:r>
                      <a:endParaRPr lang="en-US" sz="800" b="1" kern="16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dirty="0" smtClean="0">
                          <a:effectLst/>
                          <a:latin typeface="Calibri"/>
                        </a:rPr>
                        <a:t>1</a:t>
                      </a:r>
                      <a:r>
                        <a:rPr lang="en-US" sz="800" b="1" i="1" kern="1600" baseline="30000" dirty="0" smtClean="0">
                          <a:effectLst/>
                          <a:latin typeface="Calibri"/>
                        </a:rPr>
                        <a:t>st</a:t>
                      </a:r>
                      <a:endParaRPr lang="en-US" sz="800" b="1" i="1" kern="1600" dirty="0" smtClean="0">
                        <a:effectLst/>
                        <a:latin typeface="Calibri"/>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2nd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3rd</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a:effectLst/>
                          <a:latin typeface="Calibri"/>
                        </a:rPr>
                        <a:t>4th</a:t>
                      </a:r>
                      <a:endParaRPr lang="en-US" sz="800" b="1" kern="16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300"/>
                        </a:spcAft>
                      </a:pPr>
                      <a:r>
                        <a:rPr lang="en-US" sz="800" b="1" i="1" kern="1600" dirty="0">
                          <a:effectLst/>
                          <a:latin typeface="Calibri"/>
                        </a:rPr>
                        <a:t>5th</a:t>
                      </a:r>
                      <a:endParaRPr lang="en-US" sz="800" b="1" kern="16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398">
                <a:tc>
                  <a:txBody>
                    <a:bodyPr/>
                    <a:lstStyle/>
                    <a:p>
                      <a:pPr marL="228600" marR="0" indent="-228600" algn="ctr">
                        <a:spcBef>
                          <a:spcPts val="120"/>
                        </a:spcBef>
                        <a:spcAft>
                          <a:spcPts val="120"/>
                        </a:spcAft>
                      </a:pPr>
                      <a:r>
                        <a:rPr lang="en-US" sz="1300" b="1">
                          <a:effectLst/>
                          <a:latin typeface="Calibri"/>
                          <a:cs typeface="Arial"/>
                        </a:rPr>
                        <a:t>Unit 1</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Learning about Myself and My Classroom Community</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Cultures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Regions of the United States</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Our Solar System: Delta Solar System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r h="664398">
                <a:tc>
                  <a:txBody>
                    <a:bodyPr/>
                    <a:lstStyle/>
                    <a:p>
                      <a:pPr marL="228600" marR="0" indent="-228600" algn="ctr">
                        <a:spcBef>
                          <a:spcPts val="120"/>
                        </a:spcBef>
                        <a:spcAft>
                          <a:spcPts val="120"/>
                        </a:spcAft>
                      </a:pPr>
                      <a:r>
                        <a:rPr lang="en-US" sz="1300" b="1">
                          <a:effectLst/>
                          <a:latin typeface="Calibri"/>
                          <a:cs typeface="Arial"/>
                        </a:rPr>
                        <a:t>Unit 2</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solidFill>
                            <a:srgbClr val="000000"/>
                          </a:solidFill>
                          <a:effectLst/>
                          <a:highlight>
                            <a:srgbClr val="FFFF00"/>
                          </a:highlight>
                          <a:latin typeface="Calibri"/>
                          <a:cs typeface="Arial"/>
                        </a:rPr>
                        <a:t>The 5 Senses:</a:t>
                      </a:r>
                      <a:endParaRPr lang="en-US" sz="800" dirty="0">
                        <a:effectLst/>
                        <a:latin typeface="Times New Roman"/>
                      </a:endParaRPr>
                    </a:p>
                    <a:p>
                      <a:pPr marL="0" marR="0" algn="ctr">
                        <a:spcBef>
                          <a:spcPts val="200"/>
                        </a:spcBef>
                        <a:spcAft>
                          <a:spcPts val="200"/>
                        </a:spcAft>
                      </a:pPr>
                      <a:r>
                        <a:rPr lang="en-US" sz="800" dirty="0">
                          <a:solidFill>
                            <a:srgbClr val="000000"/>
                          </a:solidFill>
                          <a:effectLst/>
                          <a:highlight>
                            <a:srgbClr val="FFFF00"/>
                          </a:highlight>
                          <a:latin typeface="Calibri"/>
                          <a:cs typeface="Arial"/>
                        </a:rPr>
                        <a:t>Delta 5 Senses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Families in Other Places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Air and Weather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Structures of Life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The Human Body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The Story We Tell: Native Americans and Slavery</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3</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solidFill>
                            <a:srgbClr val="000000"/>
                          </a:solidFill>
                          <a:effectLst/>
                          <a:latin typeface="Calibri"/>
                          <a:cs typeface="Arial"/>
                        </a:rPr>
                        <a:t>Weather and Seasons:</a:t>
                      </a:r>
                      <a:endParaRPr lang="en-US" sz="800" dirty="0">
                        <a:effectLst/>
                        <a:latin typeface="Times New Roman"/>
                      </a:endParaRPr>
                    </a:p>
                    <a:p>
                      <a:pPr marL="0" marR="0" algn="ctr">
                        <a:spcBef>
                          <a:spcPts val="200"/>
                        </a:spcBef>
                        <a:spcAft>
                          <a:spcPts val="200"/>
                        </a:spcAft>
                      </a:pPr>
                      <a:r>
                        <a:rPr lang="en-US" sz="800" dirty="0">
                          <a:solidFill>
                            <a:srgbClr val="000000"/>
                          </a:solidFill>
                          <a:effectLst/>
                          <a:latin typeface="Calibri"/>
                          <a:cs typeface="Arial"/>
                        </a:rPr>
                        <a:t>(Trees Kit, Observing Weather Section only)</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Balance and Motion Foss </a:t>
                      </a:r>
                      <a:r>
                        <a:rPr lang="en-US" sz="800" dirty="0" smtClean="0">
                          <a:effectLst/>
                          <a:latin typeface="Calibri"/>
                          <a:cs typeface="Arial"/>
                        </a:rPr>
                        <a:t>Kit</a:t>
                      </a:r>
                    </a:p>
                    <a:p>
                      <a:pPr marL="0" marR="0" algn="ctr">
                        <a:spcBef>
                          <a:spcPts val="200"/>
                        </a:spcBef>
                        <a:spcAft>
                          <a:spcPts val="200"/>
                        </a:spcAft>
                      </a:pPr>
                      <a:r>
                        <a:rPr lang="en-US" sz="800" dirty="0" smtClean="0">
                          <a:effectLst/>
                          <a:latin typeface="Calibri"/>
                          <a:cs typeface="Arial"/>
                        </a:rPr>
                        <a:t>(NEW)</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Communities Needs and Wants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Scientific Experimentation: Water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Earth Materials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endParaRPr lang="en-US" sz="800">
                        <a:effectLst/>
                        <a:latin typeface="Times New Roman"/>
                      </a:endParaRPr>
                    </a:p>
                    <a:p>
                      <a:pPr marL="0" marR="0" algn="ctr">
                        <a:spcBef>
                          <a:spcPts val="200"/>
                        </a:spcBef>
                        <a:spcAft>
                          <a:spcPts val="200"/>
                        </a:spcAft>
                      </a:pPr>
                      <a:r>
                        <a:rPr lang="en-US" sz="800">
                          <a:effectLst/>
                          <a:latin typeface="Calibri"/>
                          <a:cs typeface="Arial"/>
                        </a:rPr>
                        <a:t>US Independence</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228600" marR="0" indent="-228600" algn="ctr">
                        <a:spcBef>
                          <a:spcPts val="120"/>
                        </a:spcBef>
                        <a:spcAft>
                          <a:spcPts val="120"/>
                        </a:spcAft>
                      </a:pPr>
                      <a:r>
                        <a:rPr lang="en-US" sz="1300" b="1">
                          <a:effectLst/>
                          <a:latin typeface="Calibri"/>
                          <a:cs typeface="Arial"/>
                        </a:rPr>
                        <a:t>Unit 4</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Learning About Myself and Others</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Exploring New Places</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Participating in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Working in Our Community</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Our Regions, Geography and History</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Food and Nutrition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r h="664398">
                <a:tc>
                  <a:txBody>
                    <a:bodyPr/>
                    <a:lstStyle/>
                    <a:p>
                      <a:pPr marL="228600" marR="0" indent="-228600" algn="ctr">
                        <a:spcBef>
                          <a:spcPts val="120"/>
                        </a:spcBef>
                        <a:spcAft>
                          <a:spcPts val="120"/>
                        </a:spcAft>
                      </a:pPr>
                      <a:r>
                        <a:rPr lang="en-US" sz="1300" b="1">
                          <a:effectLst/>
                          <a:latin typeface="Calibri"/>
                          <a:cs typeface="Arial"/>
                        </a:rPr>
                        <a:t>Unit 5</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Responsibilities to Myself and Others</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Pebbles, Sand and Silt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Solids and Liquids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Going Places</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dirty="0">
                          <a:solidFill>
                            <a:srgbClr val="000000"/>
                          </a:solidFill>
                          <a:effectLst/>
                          <a:latin typeface="Calibri"/>
                          <a:cs typeface="Arial"/>
                        </a:rPr>
                        <a:t>Social Studies:</a:t>
                      </a:r>
                      <a:r>
                        <a:rPr lang="en-US" sz="800" dirty="0">
                          <a:solidFill>
                            <a:srgbClr val="000000"/>
                          </a:solidFill>
                          <a:effectLst/>
                          <a:latin typeface="Calibri"/>
                          <a:cs typeface="Arial"/>
                        </a:rPr>
                        <a:t> </a:t>
                      </a:r>
                      <a:r>
                        <a:rPr lang="en-US" sz="800" dirty="0">
                          <a:effectLst/>
                          <a:latin typeface="Calibri"/>
                          <a:cs typeface="Arial"/>
                        </a:rPr>
                        <a:t>Our Regions, Economy and Government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200"/>
                        </a:spcBef>
                        <a:spcAft>
                          <a:spcPts val="200"/>
                        </a:spcAft>
                      </a:pPr>
                      <a:r>
                        <a:rPr lang="en-US" sz="800" u="sng">
                          <a:solidFill>
                            <a:srgbClr val="000000"/>
                          </a:solidFill>
                          <a:effectLst/>
                          <a:latin typeface="Calibri"/>
                          <a:cs typeface="Arial"/>
                        </a:rPr>
                        <a:t>Social Studies:</a:t>
                      </a:r>
                      <a:r>
                        <a:rPr lang="en-US" sz="800">
                          <a:solidFill>
                            <a:srgbClr val="000000"/>
                          </a:solidFill>
                          <a:effectLst/>
                          <a:latin typeface="Calibri"/>
                          <a:cs typeface="Arial"/>
                        </a:rPr>
                        <a:t> </a:t>
                      </a:r>
                      <a:r>
                        <a:rPr lang="en-US" sz="800">
                          <a:effectLst/>
                          <a:latin typeface="Calibri"/>
                          <a:cs typeface="Arial"/>
                        </a:rPr>
                        <a:t>From Sea to Shining Sea: The Movement West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664398">
                <a:tc>
                  <a:txBody>
                    <a:bodyPr/>
                    <a:lstStyle/>
                    <a:p>
                      <a:pPr marL="0" marR="0" algn="ctr">
                        <a:spcBef>
                          <a:spcPts val="1200"/>
                        </a:spcBef>
                        <a:spcAft>
                          <a:spcPts val="120"/>
                        </a:spcAft>
                      </a:pPr>
                      <a:r>
                        <a:rPr lang="en-US" sz="1300" b="1">
                          <a:effectLst/>
                          <a:latin typeface="Calibri"/>
                          <a:cs typeface="Arial"/>
                        </a:rPr>
                        <a:t>Unit 6</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Plants and Trees:</a:t>
                      </a:r>
                      <a:endParaRPr lang="en-US" sz="800">
                        <a:effectLst/>
                        <a:latin typeface="Times New Roman"/>
                      </a:endParaRPr>
                    </a:p>
                    <a:p>
                      <a:pPr marL="0" marR="0" algn="ctr">
                        <a:spcBef>
                          <a:spcPts val="200"/>
                        </a:spcBef>
                        <a:spcAft>
                          <a:spcPts val="200"/>
                        </a:spcAft>
                      </a:pPr>
                      <a:r>
                        <a:rPr lang="en-US" sz="800">
                          <a:solidFill>
                            <a:srgbClr val="000000"/>
                          </a:solidFill>
                          <a:effectLst/>
                          <a:latin typeface="Calibri"/>
                          <a:cs typeface="Arial"/>
                        </a:rPr>
                        <a:t>Trees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r>
                        <a:rPr lang="en-US" sz="800" u="sng" dirty="0" smtClean="0">
                          <a:effectLst/>
                          <a:latin typeface="Calibri"/>
                          <a:cs typeface="Arial"/>
                        </a:rPr>
                        <a:t>:</a:t>
                      </a:r>
                    </a:p>
                    <a:p>
                      <a:pPr marL="0" marR="0" algn="ctr">
                        <a:spcBef>
                          <a:spcPts val="200"/>
                        </a:spcBef>
                        <a:spcAft>
                          <a:spcPts val="200"/>
                        </a:spcAft>
                      </a:pPr>
                      <a:r>
                        <a:rPr lang="en-US" sz="800" u="none" dirty="0" smtClean="0">
                          <a:effectLst/>
                          <a:latin typeface="Calibri"/>
                          <a:cs typeface="Arial"/>
                        </a:rPr>
                        <a:t>New</a:t>
                      </a:r>
                      <a:r>
                        <a:rPr lang="en-US" sz="800" u="none" baseline="0" dirty="0" smtClean="0">
                          <a:effectLst/>
                          <a:latin typeface="Calibri"/>
                          <a:cs typeface="Arial"/>
                        </a:rPr>
                        <a:t> Plants: New Plants Foss Kit</a:t>
                      </a:r>
                      <a:endParaRPr lang="en-US" sz="800" u="none"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Insects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a:effectLst/>
                          <a:latin typeface="Calibri"/>
                          <a:cs typeface="Arial"/>
                        </a:rPr>
                        <a:t>Science:</a:t>
                      </a:r>
                      <a:endParaRPr lang="en-US" sz="800">
                        <a:effectLst/>
                        <a:latin typeface="Times New Roman"/>
                      </a:endParaRPr>
                    </a:p>
                    <a:p>
                      <a:pPr marL="0" marR="0" algn="ctr">
                        <a:spcBef>
                          <a:spcPts val="200"/>
                        </a:spcBef>
                        <a:spcAft>
                          <a:spcPts val="200"/>
                        </a:spcAft>
                      </a:pPr>
                      <a:r>
                        <a:rPr lang="en-US" sz="800">
                          <a:effectLst/>
                          <a:latin typeface="Calibri"/>
                          <a:cs typeface="Arial"/>
                        </a:rPr>
                        <a:t>Great Discoveries: Magnetism and Electricity Foss Kit</a:t>
                      </a:r>
                      <a:endParaRPr lang="en-US" sz="80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200"/>
                        </a:spcBef>
                        <a:spcAft>
                          <a:spcPts val="200"/>
                        </a:spcAft>
                      </a:pPr>
                      <a:r>
                        <a:rPr lang="en-US" sz="800" u="sng" dirty="0">
                          <a:effectLst/>
                          <a:latin typeface="Calibri"/>
                          <a:cs typeface="Arial"/>
                        </a:rPr>
                        <a:t>Science:</a:t>
                      </a:r>
                      <a:r>
                        <a:rPr lang="en-US" sz="800" dirty="0">
                          <a:effectLst/>
                          <a:latin typeface="Calibri"/>
                          <a:cs typeface="Arial"/>
                        </a:rPr>
                        <a:t> Environments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spcBef>
                          <a:spcPts val="200"/>
                        </a:spcBef>
                        <a:spcAft>
                          <a:spcPts val="200"/>
                        </a:spcAft>
                      </a:pPr>
                      <a:r>
                        <a:rPr lang="en-US" sz="800" u="sng" dirty="0">
                          <a:effectLst/>
                          <a:latin typeface="Calibri"/>
                          <a:cs typeface="Arial"/>
                        </a:rPr>
                        <a:t>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in Science:</a:t>
                      </a:r>
                      <a:endParaRPr lang="en-US" sz="800" dirty="0">
                        <a:effectLst/>
                        <a:latin typeface="Times New Roman"/>
                      </a:endParaRPr>
                    </a:p>
                    <a:p>
                      <a:pPr marL="0" marR="0" algn="ctr">
                        <a:spcBef>
                          <a:spcPts val="200"/>
                        </a:spcBef>
                        <a:spcAft>
                          <a:spcPts val="200"/>
                        </a:spcAft>
                      </a:pPr>
                      <a:r>
                        <a:rPr lang="en-US" sz="800" dirty="0">
                          <a:effectLst/>
                          <a:latin typeface="Calibri"/>
                          <a:cs typeface="Arial"/>
                        </a:rPr>
                        <a:t>Variables Foss Kit</a:t>
                      </a:r>
                      <a:endParaRPr lang="en-US" sz="800" dirty="0">
                        <a:effectLst/>
                        <a:latin typeface="Times New Roman"/>
                      </a:endParaRPr>
                    </a:p>
                  </a:txBody>
                  <a:tcPr marL="54360" marR="54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bl>
          </a:graphicData>
        </a:graphic>
      </p:graphicFrame>
      <p:cxnSp>
        <p:nvCxnSpPr>
          <p:cNvPr id="6" name="Straight Arrow Connector 5"/>
          <p:cNvCxnSpPr/>
          <p:nvPr/>
        </p:nvCxnSpPr>
        <p:spPr>
          <a:xfrm>
            <a:off x="2765351" y="5130210"/>
            <a:ext cx="53340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 name="Straight Arrow Connector 6"/>
          <p:cNvCxnSpPr/>
          <p:nvPr/>
        </p:nvCxnSpPr>
        <p:spPr>
          <a:xfrm>
            <a:off x="3962400" y="5117805"/>
            <a:ext cx="0" cy="457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9" name="Curved Right Arrow 8"/>
          <p:cNvSpPr/>
          <p:nvPr/>
        </p:nvSpPr>
        <p:spPr>
          <a:xfrm>
            <a:off x="4245935" y="5117805"/>
            <a:ext cx="152400" cy="45720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404040"/>
              </a:solidFill>
            </a:endParaRPr>
          </a:p>
        </p:txBody>
      </p:sp>
      <p:sp>
        <p:nvSpPr>
          <p:cNvPr id="16" name="Curved Right Arrow 15"/>
          <p:cNvSpPr/>
          <p:nvPr/>
        </p:nvSpPr>
        <p:spPr>
          <a:xfrm flipH="1" flipV="1">
            <a:off x="4896293" y="5105400"/>
            <a:ext cx="152400" cy="45720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404040"/>
              </a:solidFill>
            </a:endParaRPr>
          </a:p>
        </p:txBody>
      </p:sp>
      <p:sp>
        <p:nvSpPr>
          <p:cNvPr id="17" name="Curved Right Arrow 16"/>
          <p:cNvSpPr/>
          <p:nvPr/>
        </p:nvSpPr>
        <p:spPr>
          <a:xfrm flipV="1">
            <a:off x="5181600" y="3124200"/>
            <a:ext cx="152400" cy="38100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404040"/>
              </a:solidFill>
            </a:endParaRPr>
          </a:p>
        </p:txBody>
      </p:sp>
      <p:sp>
        <p:nvSpPr>
          <p:cNvPr id="19" name="Curved Right Arrow 18"/>
          <p:cNvSpPr/>
          <p:nvPr/>
        </p:nvSpPr>
        <p:spPr>
          <a:xfrm flipH="1">
            <a:off x="5895855" y="3149360"/>
            <a:ext cx="152400" cy="38100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404040"/>
              </a:solidFill>
            </a:endParaRPr>
          </a:p>
        </p:txBody>
      </p:sp>
      <p:cxnSp>
        <p:nvCxnSpPr>
          <p:cNvPr id="24" name="Straight Arrow Connector 23"/>
          <p:cNvCxnSpPr/>
          <p:nvPr/>
        </p:nvCxnSpPr>
        <p:spPr>
          <a:xfrm flipH="1">
            <a:off x="6858000" y="2438400"/>
            <a:ext cx="457200" cy="533400"/>
          </a:xfrm>
          <a:prstGeom prst="straightConnector1">
            <a:avLst/>
          </a:prstGeom>
          <a:ln w="28575">
            <a:headEnd type="arrow"/>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p:nvPr/>
        </p:nvCxnSpPr>
        <p:spPr>
          <a:xfrm>
            <a:off x="8077200" y="3048000"/>
            <a:ext cx="0" cy="11430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p:nvPr/>
        </p:nvCxnSpPr>
        <p:spPr>
          <a:xfrm>
            <a:off x="6324600" y="3771900"/>
            <a:ext cx="0" cy="17145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1" name="TextBox 30"/>
          <p:cNvSpPr txBox="1"/>
          <p:nvPr/>
        </p:nvSpPr>
        <p:spPr>
          <a:xfrm>
            <a:off x="1066800" y="6019800"/>
            <a:ext cx="7620000" cy="369332"/>
          </a:xfrm>
          <a:prstGeom prst="rect">
            <a:avLst/>
          </a:prstGeom>
          <a:noFill/>
        </p:spPr>
        <p:txBody>
          <a:bodyPr wrap="square" rtlCol="0">
            <a:spAutoFit/>
          </a:bodyPr>
          <a:lstStyle/>
          <a:p>
            <a:pPr defTabSz="914400"/>
            <a:r>
              <a:rPr lang="en-US" dirty="0" smtClean="0">
                <a:solidFill>
                  <a:srgbClr val="404040"/>
                </a:solidFill>
              </a:rPr>
              <a:t>*All changes were made based on </a:t>
            </a:r>
            <a:r>
              <a:rPr lang="en-US" smtClean="0">
                <a:solidFill>
                  <a:srgbClr val="404040"/>
                </a:solidFill>
              </a:rPr>
              <a:t>teacher feedback.</a:t>
            </a:r>
            <a:endParaRPr lang="en-US" dirty="0">
              <a:solidFill>
                <a:srgbClr val="404040"/>
              </a:solidFill>
            </a:endParaRPr>
          </a:p>
        </p:txBody>
      </p:sp>
      <p:cxnSp>
        <p:nvCxnSpPr>
          <p:cNvPr id="33" name="Straight Arrow Connector 32"/>
          <p:cNvCxnSpPr/>
          <p:nvPr/>
        </p:nvCxnSpPr>
        <p:spPr>
          <a:xfrm flipH="1" flipV="1">
            <a:off x="6858000" y="3771900"/>
            <a:ext cx="457200" cy="171450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29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Resources 2014-15</a:t>
            </a:r>
            <a:endParaRPr lang="en-US" dirty="0"/>
          </a:p>
        </p:txBody>
      </p:sp>
      <p:sp>
        <p:nvSpPr>
          <p:cNvPr id="3" name="Content Placeholder 2"/>
          <p:cNvSpPr>
            <a:spLocks noGrp="1"/>
          </p:cNvSpPr>
          <p:nvPr>
            <p:ph idx="1"/>
          </p:nvPr>
        </p:nvSpPr>
        <p:spPr>
          <a:xfrm>
            <a:off x="457200" y="1524000"/>
            <a:ext cx="8229600" cy="4754563"/>
          </a:xfrm>
        </p:spPr>
        <p:txBody>
          <a:bodyPr>
            <a:normAutofit fontScale="85000" lnSpcReduction="10000"/>
          </a:bodyPr>
          <a:lstStyle/>
          <a:p>
            <a:r>
              <a:rPr lang="en-US" dirty="0"/>
              <a:t>Curriculum guide format is aligned to that of literacy</a:t>
            </a:r>
          </a:p>
          <a:p>
            <a:r>
              <a:rPr lang="en-US" dirty="0" smtClean="0"/>
              <a:t>I can statements are directly aligned to Iowa Core</a:t>
            </a:r>
          </a:p>
          <a:p>
            <a:r>
              <a:rPr lang="en-US" dirty="0" smtClean="0"/>
              <a:t>Budget will be provided for refill of </a:t>
            </a:r>
            <a:r>
              <a:rPr lang="en-US" u="sng" dirty="0" smtClean="0"/>
              <a:t>consumables</a:t>
            </a:r>
            <a:r>
              <a:rPr lang="en-US" dirty="0" smtClean="0"/>
              <a:t>.  Live materials will come from a separate account at Trans-Mississippi.  Allow at least 2 weeks for delivery of any live materials.</a:t>
            </a:r>
          </a:p>
          <a:p>
            <a:r>
              <a:rPr lang="en-US" dirty="0" smtClean="0"/>
              <a:t>Writing integration options for each unit</a:t>
            </a:r>
          </a:p>
          <a:p>
            <a:r>
              <a:rPr lang="en-US" dirty="0" smtClean="0"/>
              <a:t>All guides and materials can be found on the science website at </a:t>
            </a:r>
            <a:r>
              <a:rPr lang="en-US" dirty="0" smtClean="0">
                <a:hlinkClick r:id="rId3"/>
              </a:rPr>
              <a:t>http://science.dmschools.org</a:t>
            </a:r>
            <a:r>
              <a:rPr lang="en-US" dirty="0" smtClean="0"/>
              <a:t> as well as </a:t>
            </a:r>
            <a:r>
              <a:rPr lang="en-US" dirty="0" smtClean="0">
                <a:hlinkClick r:id="rId4"/>
              </a:rPr>
              <a:t>http://elementary.dmschools.org</a:t>
            </a:r>
            <a:r>
              <a:rPr lang="en-US" dirty="0" smtClean="0"/>
              <a:t> </a:t>
            </a:r>
          </a:p>
          <a:p>
            <a:endParaRPr lang="en-US" dirty="0"/>
          </a:p>
        </p:txBody>
      </p:sp>
    </p:spTree>
    <p:extLst>
      <p:ext uri="{BB962C8B-B14F-4D97-AF65-F5344CB8AC3E}">
        <p14:creationId xmlns:p14="http://schemas.microsoft.com/office/powerpoint/2010/main" val="7957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Studies Guides Unit Calendar/Guides</a:t>
            </a:r>
            <a:endParaRPr lang="en-US" dirty="0"/>
          </a:p>
        </p:txBody>
      </p:sp>
      <p:pic>
        <p:nvPicPr>
          <p:cNvPr id="4" name="Content Placeholder 3"/>
          <p:cNvPicPr>
            <a:picLocks noGrp="1" noChangeAspect="1"/>
          </p:cNvPicPr>
          <p:nvPr>
            <p:ph idx="1"/>
          </p:nvPr>
        </p:nvPicPr>
        <p:blipFill>
          <a:blip r:embed="rId2"/>
          <a:stretch>
            <a:fillRect/>
          </a:stretch>
        </p:blipFill>
        <p:spPr>
          <a:xfrm>
            <a:off x="174812" y="2704982"/>
            <a:ext cx="7689954" cy="3421181"/>
          </a:xfrm>
          <a:prstGeom prst="rect">
            <a:avLst/>
          </a:prstGeom>
          <a:ln w="25400">
            <a:solidFill>
              <a:schemeClr val="accent1"/>
            </a:solidFill>
          </a:ln>
        </p:spPr>
      </p:pic>
      <p:sp>
        <p:nvSpPr>
          <p:cNvPr id="5" name="Content Placeholder 2"/>
          <p:cNvSpPr txBox="1">
            <a:spLocks/>
          </p:cNvSpPr>
          <p:nvPr/>
        </p:nvSpPr>
        <p:spPr>
          <a:xfrm>
            <a:off x="174812" y="1417638"/>
            <a:ext cx="8821270" cy="4708525"/>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None/>
            </a:pPr>
            <a:r>
              <a:rPr lang="en-US" dirty="0">
                <a:solidFill>
                  <a:schemeClr val="accent1"/>
                </a:solidFill>
              </a:rPr>
              <a:t>e</a:t>
            </a:r>
            <a:r>
              <a:rPr lang="en-US" dirty="0" smtClean="0">
                <a:solidFill>
                  <a:schemeClr val="accent1"/>
                </a:solidFill>
              </a:rPr>
              <a:t>lementary.dmschools.org </a:t>
            </a:r>
          </a:p>
          <a:p>
            <a:pPr marL="4572" indent="0" algn="ctr">
              <a:buNone/>
            </a:pPr>
            <a:r>
              <a:rPr lang="en-US" sz="2800" dirty="0" smtClean="0">
                <a:solidFill>
                  <a:schemeClr val="tx1"/>
                </a:solidFill>
              </a:rPr>
              <a:t>Grade level dropdown menu&gt; “Curriculum Guides” Page</a:t>
            </a:r>
            <a:endParaRPr lang="en-US" sz="2800" dirty="0">
              <a:solidFill>
                <a:schemeClr val="tx1"/>
              </a:solidFill>
            </a:endParaRPr>
          </a:p>
        </p:txBody>
      </p:sp>
      <p:sp>
        <p:nvSpPr>
          <p:cNvPr id="6" name="Rectangle 5"/>
          <p:cNvSpPr/>
          <p:nvPr/>
        </p:nvSpPr>
        <p:spPr>
          <a:xfrm>
            <a:off x="4961745" y="4528967"/>
            <a:ext cx="2128603" cy="2013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97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Science Guide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6928151"/>
              </p:ext>
            </p:extLst>
          </p:nvPr>
        </p:nvGraphicFramePr>
        <p:xfrm>
          <a:off x="457199" y="1371602"/>
          <a:ext cx="8077200" cy="5257798"/>
        </p:xfrm>
        <a:graphic>
          <a:graphicData uri="http://schemas.openxmlformats.org/drawingml/2006/table">
            <a:tbl>
              <a:tblPr firstRow="1" firstCol="1" bandRow="1"/>
              <a:tblGrid>
                <a:gridCol w="1056726"/>
                <a:gridCol w="1376846"/>
                <a:gridCol w="1490937"/>
                <a:gridCol w="1400661"/>
                <a:gridCol w="1413953"/>
                <a:gridCol w="1338077"/>
              </a:tblGrid>
              <a:tr h="283700">
                <a:tc>
                  <a:txBody>
                    <a:bodyPr/>
                    <a:lstStyle/>
                    <a:p>
                      <a:pPr marL="0" marR="0" algn="ctr">
                        <a:lnSpc>
                          <a:spcPct val="115000"/>
                        </a:lnSpc>
                        <a:spcBef>
                          <a:spcPts val="0"/>
                        </a:spcBef>
                        <a:spcAft>
                          <a:spcPts val="0"/>
                        </a:spcAft>
                      </a:pPr>
                      <a:r>
                        <a:rPr lang="en-US" sz="800" b="1" u="none" strike="noStrike" dirty="0">
                          <a:effectLst/>
                          <a:latin typeface="Cambria"/>
                          <a:ea typeface="Calibri"/>
                          <a:cs typeface="Times New Roman"/>
                        </a:rPr>
                        <a:t> </a:t>
                      </a:r>
                      <a:endParaRPr lang="en-US" sz="800" dirty="0">
                        <a:effectLst/>
                        <a:latin typeface="Calibri"/>
                        <a:ea typeface="Calibri"/>
                        <a:cs typeface="Times New Roman"/>
                      </a:endParaRPr>
                    </a:p>
                  </a:txBody>
                  <a:tcPr marL="49504" marR="49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b="1" u="sng">
                          <a:effectLst/>
                          <a:latin typeface="Cambria"/>
                          <a:ea typeface="Calibri"/>
                          <a:cs typeface="Times New Roman"/>
                        </a:rPr>
                        <a:t>Week 1</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b="1" u="sng">
                          <a:effectLst/>
                          <a:latin typeface="Cambria"/>
                          <a:ea typeface="Calibri"/>
                          <a:cs typeface="Times New Roman"/>
                        </a:rPr>
                        <a:t>Week 2</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b="1" u="sng">
                          <a:effectLst/>
                          <a:latin typeface="Cambria"/>
                          <a:ea typeface="Calibri"/>
                          <a:cs typeface="Times New Roman"/>
                        </a:rPr>
                        <a:t>Week 3</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b="1" u="sng">
                          <a:effectLst/>
                          <a:latin typeface="Cambria"/>
                          <a:ea typeface="Calibri"/>
                          <a:cs typeface="Times New Roman"/>
                        </a:rPr>
                        <a:t>Week 4</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b="1" u="sng">
                          <a:effectLst/>
                          <a:latin typeface="Cambria"/>
                          <a:ea typeface="Calibri"/>
                          <a:cs typeface="Times New Roman"/>
                        </a:rPr>
                        <a:t>Week 5</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76231">
                <a:tc>
                  <a:txBody>
                    <a:bodyPr/>
                    <a:lstStyle/>
                    <a:p>
                      <a:pPr marL="0" marR="0" algn="ctr">
                        <a:lnSpc>
                          <a:spcPct val="115000"/>
                        </a:lnSpc>
                        <a:spcBef>
                          <a:spcPts val="0"/>
                        </a:spcBef>
                        <a:spcAft>
                          <a:spcPts val="0"/>
                        </a:spcAft>
                      </a:pPr>
                      <a:r>
                        <a:rPr lang="en-US" sz="800" b="1">
                          <a:effectLst/>
                          <a:latin typeface="Cambria"/>
                          <a:ea typeface="Calibri"/>
                          <a:cs typeface="Times New Roman"/>
                        </a:rPr>
                        <a:t>Science Standards</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15000"/>
                        </a:lnSpc>
                        <a:spcBef>
                          <a:spcPts val="0"/>
                        </a:spcBef>
                        <a:spcAft>
                          <a:spcPts val="0"/>
                        </a:spcAft>
                      </a:pPr>
                      <a:r>
                        <a:rPr lang="en-US" sz="700">
                          <a:effectLst/>
                          <a:latin typeface="Calibri"/>
                          <a:ea typeface="Calibri"/>
                          <a:cs typeface="Times New Roman"/>
                        </a:rPr>
                        <a:t>Understand and apply knowledge of basic human body systems and how they work together</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44991">
                <a:tc>
                  <a:txBody>
                    <a:bodyPr/>
                    <a:lstStyle/>
                    <a:p>
                      <a:pPr marL="0" marR="0" algn="ctr">
                        <a:lnSpc>
                          <a:spcPct val="115000"/>
                        </a:lnSpc>
                        <a:spcBef>
                          <a:spcPts val="0"/>
                        </a:spcBef>
                        <a:spcAft>
                          <a:spcPts val="0"/>
                        </a:spcAft>
                      </a:pPr>
                      <a:r>
                        <a:rPr lang="en-US" sz="800" b="1">
                          <a:effectLst/>
                          <a:latin typeface="Cambria"/>
                          <a:ea typeface="Calibri"/>
                          <a:cs typeface="Times New Roman"/>
                        </a:rPr>
                        <a:t>I Can</a:t>
                      </a:r>
                      <a:endParaRPr lang="en-US" sz="800">
                        <a:effectLst/>
                        <a:latin typeface="Calibri"/>
                        <a:ea typeface="Calibri"/>
                        <a:cs typeface="Times New Roman"/>
                      </a:endParaRPr>
                    </a:p>
                    <a:p>
                      <a:pPr marL="0" marR="0" algn="ctr">
                        <a:lnSpc>
                          <a:spcPct val="115000"/>
                        </a:lnSpc>
                        <a:spcBef>
                          <a:spcPts val="0"/>
                        </a:spcBef>
                        <a:spcAft>
                          <a:spcPts val="0"/>
                        </a:spcAft>
                      </a:pPr>
                      <a:r>
                        <a:rPr lang="en-US" sz="800" b="1">
                          <a:effectLst/>
                          <a:latin typeface="Cambria"/>
                          <a:ea typeface="Calibri"/>
                          <a:cs typeface="Times New Roman"/>
                        </a:rPr>
                        <a:t>Statements</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342900" marR="0" lvl="0" indent="-342900">
                        <a:lnSpc>
                          <a:spcPct val="115000"/>
                        </a:lnSpc>
                        <a:spcBef>
                          <a:spcPts val="0"/>
                        </a:spcBef>
                        <a:spcAft>
                          <a:spcPts val="0"/>
                        </a:spcAft>
                        <a:buFont typeface="Symbol"/>
                        <a:buChar char=""/>
                      </a:pPr>
                      <a:r>
                        <a:rPr lang="en-US" sz="600" dirty="0">
                          <a:effectLst/>
                          <a:latin typeface="Calibri"/>
                          <a:ea typeface="Times New Roman"/>
                          <a:cs typeface="Times New Roman"/>
                        </a:rPr>
                        <a:t>Locate some of the major bones in the human body</a:t>
                      </a:r>
                      <a:endParaRPr lang="en-US" sz="800" dirty="0">
                        <a:effectLst/>
                        <a:latin typeface="Calibri"/>
                        <a:ea typeface="Times New Roman"/>
                        <a:cs typeface="Times New Roman"/>
                      </a:endParaRPr>
                    </a:p>
                    <a:p>
                      <a:pPr marL="342900" marR="0" lvl="0" indent="-342900">
                        <a:lnSpc>
                          <a:spcPct val="115000"/>
                        </a:lnSpc>
                        <a:spcBef>
                          <a:spcPts val="0"/>
                        </a:spcBef>
                        <a:spcAft>
                          <a:spcPts val="0"/>
                        </a:spcAft>
                        <a:buFont typeface="Symbol"/>
                        <a:buChar char=""/>
                      </a:pPr>
                      <a:r>
                        <a:rPr lang="en-US" sz="600" dirty="0">
                          <a:effectLst/>
                          <a:latin typeface="Calibri"/>
                          <a:ea typeface="Times New Roman"/>
                          <a:cs typeface="Times New Roman"/>
                        </a:rPr>
                        <a:t>Explain why we need joints in order to move</a:t>
                      </a:r>
                      <a:endParaRPr lang="en-US" sz="800" dirty="0">
                        <a:effectLst/>
                        <a:latin typeface="Calibri"/>
                        <a:ea typeface="Times New Roman"/>
                        <a:cs typeface="Times New Roman"/>
                      </a:endParaRPr>
                    </a:p>
                    <a:p>
                      <a:pPr marL="342900" marR="0" lvl="0" indent="-342900">
                        <a:lnSpc>
                          <a:spcPct val="115000"/>
                        </a:lnSpc>
                        <a:spcBef>
                          <a:spcPts val="0"/>
                        </a:spcBef>
                        <a:spcAft>
                          <a:spcPts val="0"/>
                        </a:spcAft>
                        <a:buFont typeface="Symbol"/>
                        <a:buChar char=""/>
                      </a:pPr>
                      <a:r>
                        <a:rPr lang="en-US" sz="600" dirty="0">
                          <a:effectLst/>
                          <a:latin typeface="Calibri"/>
                          <a:ea typeface="Times New Roman"/>
                          <a:cs typeface="Times New Roman"/>
                        </a:rPr>
                        <a:t>Build a model to show how bones and muscles work together to create movement</a:t>
                      </a:r>
                      <a:endParaRPr lang="en-US" sz="800" dirty="0">
                        <a:effectLst/>
                        <a:latin typeface="Calibri"/>
                        <a:ea typeface="Times New Roman"/>
                        <a:cs typeface="Times New Roman"/>
                      </a:endParaRPr>
                    </a:p>
                    <a:p>
                      <a:pPr marL="342900" marR="0" lvl="0" indent="-342900">
                        <a:lnSpc>
                          <a:spcPct val="115000"/>
                        </a:lnSpc>
                        <a:spcBef>
                          <a:spcPts val="0"/>
                        </a:spcBef>
                        <a:spcAft>
                          <a:spcPts val="0"/>
                        </a:spcAft>
                        <a:buFont typeface="Symbol"/>
                        <a:buChar char=""/>
                      </a:pPr>
                      <a:r>
                        <a:rPr lang="en-US" sz="600" dirty="0">
                          <a:effectLst/>
                          <a:latin typeface="Calibri"/>
                          <a:ea typeface="Times New Roman"/>
                          <a:cs typeface="Times New Roman"/>
                        </a:rPr>
                        <a:t>Determine my level of coordination through investigation</a:t>
                      </a:r>
                      <a:endParaRPr lang="en-US" sz="800" dirty="0">
                        <a:effectLst/>
                        <a:latin typeface="Calibri"/>
                        <a:ea typeface="Times New Roman"/>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798">
                <a:tc>
                  <a:txBody>
                    <a:bodyPr/>
                    <a:lstStyle/>
                    <a:p>
                      <a:pPr marL="0" marR="0" algn="ctr">
                        <a:lnSpc>
                          <a:spcPct val="115000"/>
                        </a:lnSpc>
                        <a:spcBef>
                          <a:spcPts val="0"/>
                        </a:spcBef>
                        <a:spcAft>
                          <a:spcPts val="0"/>
                        </a:spcAft>
                      </a:pPr>
                      <a:r>
                        <a:rPr lang="en-US" sz="800" b="1">
                          <a:effectLst/>
                          <a:latin typeface="Cambria"/>
                          <a:ea typeface="Calibri"/>
                          <a:cs typeface="Times New Roman"/>
                        </a:rPr>
                        <a:t>Vocabulary</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15000"/>
                        </a:lnSpc>
                        <a:spcBef>
                          <a:spcPts val="0"/>
                        </a:spcBef>
                        <a:spcAft>
                          <a:spcPts val="0"/>
                        </a:spcAft>
                      </a:pPr>
                      <a:r>
                        <a:rPr lang="en-US" sz="700">
                          <a:effectLst/>
                          <a:latin typeface="Calibri"/>
                          <a:ea typeface="Calibri"/>
                          <a:cs typeface="Times New Roman"/>
                        </a:rPr>
                        <a:t>bone, muscle, skeleton, joint, cartilage, tendon, ligament, mobile, immobile, opposable, contract, stimuli, coordination</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4142">
                <a:tc>
                  <a:txBody>
                    <a:bodyPr/>
                    <a:lstStyle/>
                    <a:p>
                      <a:pPr marL="0" marR="0" algn="ctr">
                        <a:lnSpc>
                          <a:spcPct val="115000"/>
                        </a:lnSpc>
                        <a:spcBef>
                          <a:spcPts val="0"/>
                        </a:spcBef>
                        <a:spcAft>
                          <a:spcPts val="0"/>
                        </a:spcAft>
                      </a:pPr>
                      <a:r>
                        <a:rPr lang="en-US" sz="800" b="1">
                          <a:effectLst/>
                          <a:latin typeface="Cambria"/>
                          <a:ea typeface="Calibri"/>
                          <a:cs typeface="Times New Roman"/>
                        </a:rPr>
                        <a:t>Foss Kit Resource</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15000"/>
                        </a:lnSpc>
                        <a:spcBef>
                          <a:spcPts val="0"/>
                        </a:spcBef>
                        <a:spcAft>
                          <a:spcPts val="0"/>
                        </a:spcAft>
                      </a:pPr>
                      <a:r>
                        <a:rPr lang="en-US" sz="700" dirty="0">
                          <a:effectLst/>
                          <a:latin typeface="Calibri"/>
                          <a:ea typeface="Calibri"/>
                          <a:cs typeface="Times New Roman"/>
                        </a:rPr>
                        <a:t>Foss Human Body Kit: Investigations 1-4</a:t>
                      </a:r>
                      <a:endParaRPr lang="en-US" sz="800" dirty="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86925">
                <a:tc>
                  <a:txBody>
                    <a:bodyPr/>
                    <a:lstStyle/>
                    <a:p>
                      <a:pPr marL="0" marR="0" algn="ctr">
                        <a:lnSpc>
                          <a:spcPct val="115000"/>
                        </a:lnSpc>
                        <a:spcBef>
                          <a:spcPts val="0"/>
                        </a:spcBef>
                        <a:spcAft>
                          <a:spcPts val="0"/>
                        </a:spcAft>
                      </a:pPr>
                      <a:r>
                        <a:rPr lang="en-US" sz="800" b="1">
                          <a:effectLst/>
                          <a:latin typeface="Cambria"/>
                          <a:ea typeface="Calibri"/>
                          <a:cs typeface="Times New Roman"/>
                        </a:rPr>
                        <a:t>Additional</a:t>
                      </a:r>
                      <a:endParaRPr lang="en-US" sz="800">
                        <a:effectLst/>
                        <a:latin typeface="Calibri"/>
                        <a:ea typeface="Calibri"/>
                        <a:cs typeface="Times New Roman"/>
                      </a:endParaRPr>
                    </a:p>
                    <a:p>
                      <a:pPr marL="0" marR="0" algn="ctr">
                        <a:lnSpc>
                          <a:spcPct val="115000"/>
                        </a:lnSpc>
                        <a:spcBef>
                          <a:spcPts val="0"/>
                        </a:spcBef>
                        <a:spcAft>
                          <a:spcPts val="0"/>
                        </a:spcAft>
                      </a:pPr>
                      <a:r>
                        <a:rPr lang="en-US" sz="800" b="1">
                          <a:effectLst/>
                          <a:latin typeface="Cambria"/>
                          <a:ea typeface="Calibri"/>
                          <a:cs typeface="Times New Roman"/>
                        </a:rPr>
                        <a:t>Resources</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15000"/>
                        </a:lnSpc>
                        <a:spcBef>
                          <a:spcPts val="0"/>
                        </a:spcBef>
                        <a:spcAft>
                          <a:spcPts val="0"/>
                        </a:spcAft>
                      </a:pPr>
                      <a:r>
                        <a:rPr lang="en-US" sz="700" b="1" dirty="0">
                          <a:effectLst/>
                          <a:latin typeface="Calibri"/>
                          <a:ea typeface="Calibri"/>
                          <a:cs typeface="Times New Roman"/>
                        </a:rPr>
                        <a:t>Heartland Books:</a:t>
                      </a:r>
                      <a:r>
                        <a:rPr lang="en-US" sz="700" b="1" i="1" dirty="0">
                          <a:effectLst/>
                          <a:latin typeface="Calibri"/>
                          <a:ea typeface="Calibri"/>
                          <a:cs typeface="Times New Roman"/>
                        </a:rPr>
                        <a:t> </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3"/>
                        </a:rPr>
                        <a:t>http://media1.aea11.k12.ia.us/display/041/wwk770?kw=bones+and+muscles&amp;au=I&amp;submit=1</a:t>
                      </a:r>
                      <a:endParaRPr lang="en-US" sz="800" dirty="0">
                        <a:effectLst/>
                        <a:latin typeface="Calibri"/>
                        <a:ea typeface="Calibri"/>
                        <a:cs typeface="Times New Roman"/>
                      </a:endParaRPr>
                    </a:p>
                    <a:p>
                      <a:pPr marL="0" marR="0">
                        <a:lnSpc>
                          <a:spcPct val="115000"/>
                        </a:lnSpc>
                        <a:spcBef>
                          <a:spcPts val="0"/>
                        </a:spcBef>
                        <a:spcAft>
                          <a:spcPts val="0"/>
                        </a:spcAft>
                      </a:pPr>
                      <a:r>
                        <a:rPr lang="en-US" sz="700" dirty="0">
                          <a:effectLst/>
                          <a:latin typeface="Calibri"/>
                          <a:ea typeface="Calibri"/>
                          <a:cs typeface="Times New Roman"/>
                        </a:rPr>
                        <a:t> </a:t>
                      </a:r>
                      <a:endParaRPr lang="en-US" sz="800" dirty="0">
                        <a:effectLst/>
                        <a:latin typeface="Calibri"/>
                        <a:ea typeface="Calibri"/>
                        <a:cs typeface="Times New Roman"/>
                      </a:endParaRPr>
                    </a:p>
                    <a:p>
                      <a:pPr marL="0" marR="0">
                        <a:lnSpc>
                          <a:spcPct val="115000"/>
                        </a:lnSpc>
                        <a:spcBef>
                          <a:spcPts val="0"/>
                        </a:spcBef>
                        <a:spcAft>
                          <a:spcPts val="0"/>
                        </a:spcAft>
                      </a:pPr>
                      <a:r>
                        <a:rPr lang="en-US" sz="700" b="1" dirty="0">
                          <a:effectLst/>
                          <a:latin typeface="Calibri"/>
                          <a:ea typeface="Calibri"/>
                          <a:cs typeface="Times New Roman"/>
                        </a:rPr>
                        <a:t>Online Resources: </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4"/>
                        </a:rPr>
                        <a:t>http://www.sciencekids.co.nz/gamesactivities/movinggrowing.html</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5"/>
                        </a:rPr>
                        <a:t>http://kidshealth.org/kid/htbw/</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6"/>
                        </a:rPr>
                        <a:t>http://www.pbs.org/teachers/sid/activities/humanbody/</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7"/>
                        </a:rPr>
                        <a:t>http://www.makemegenius.com/cool_facts.php?mId=28</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8"/>
                        </a:rPr>
                        <a:t>http://www.kidsbiology.com/human_biology/</a:t>
                      </a:r>
                      <a:endParaRPr lang="en-US" sz="800" dirty="0">
                        <a:effectLst/>
                        <a:latin typeface="Calibri"/>
                        <a:ea typeface="Calibri"/>
                        <a:cs typeface="Times New Roman"/>
                      </a:endParaRPr>
                    </a:p>
                    <a:p>
                      <a:pPr marL="0" marR="0">
                        <a:lnSpc>
                          <a:spcPct val="115000"/>
                        </a:lnSpc>
                        <a:spcBef>
                          <a:spcPts val="0"/>
                        </a:spcBef>
                        <a:spcAft>
                          <a:spcPts val="0"/>
                        </a:spcAft>
                      </a:pPr>
                      <a:r>
                        <a:rPr lang="en-US" sz="700" dirty="0">
                          <a:effectLst/>
                          <a:latin typeface="Calibri"/>
                          <a:ea typeface="Calibri"/>
                          <a:cs typeface="Times New Roman"/>
                        </a:rPr>
                        <a:t> </a:t>
                      </a:r>
                      <a:endParaRPr lang="en-US" sz="800" dirty="0">
                        <a:effectLst/>
                        <a:latin typeface="Calibri"/>
                        <a:ea typeface="Calibri"/>
                        <a:cs typeface="Times New Roman"/>
                      </a:endParaRPr>
                    </a:p>
                    <a:p>
                      <a:pPr marL="0" marR="0">
                        <a:lnSpc>
                          <a:spcPct val="115000"/>
                        </a:lnSpc>
                        <a:spcBef>
                          <a:spcPts val="0"/>
                        </a:spcBef>
                        <a:spcAft>
                          <a:spcPts val="0"/>
                        </a:spcAft>
                      </a:pPr>
                      <a:r>
                        <a:rPr lang="en-US" sz="700" b="1" u="sng" dirty="0">
                          <a:effectLst/>
                          <a:latin typeface="Calibri"/>
                          <a:ea typeface="Calibri"/>
                          <a:cs typeface="Times New Roman"/>
                        </a:rPr>
                        <a:t>Scholastic Human Body PBL Unit:</a:t>
                      </a:r>
                      <a:endParaRPr lang="en-US" sz="800" dirty="0">
                        <a:effectLst/>
                        <a:latin typeface="Calibri"/>
                        <a:ea typeface="Calibri"/>
                        <a:cs typeface="Times New Roman"/>
                      </a:endParaRPr>
                    </a:p>
                    <a:p>
                      <a:pPr marL="0" marR="0">
                        <a:lnSpc>
                          <a:spcPct val="115000"/>
                        </a:lnSpc>
                        <a:spcBef>
                          <a:spcPts val="0"/>
                        </a:spcBef>
                        <a:spcAft>
                          <a:spcPts val="0"/>
                        </a:spcAft>
                      </a:pPr>
                      <a:r>
                        <a:rPr lang="en-US" sz="700" u="sng" dirty="0">
                          <a:solidFill>
                            <a:srgbClr val="0000FF"/>
                          </a:solidFill>
                          <a:effectLst/>
                          <a:latin typeface="Calibri"/>
                          <a:ea typeface="Calibri"/>
                          <a:cs typeface="Times New Roman"/>
                          <a:hlinkClick r:id="rId9"/>
                        </a:rPr>
                        <a:t>http://www.scholastic.com/teachers/unit/human-body-everything-you-need</a:t>
                      </a:r>
                      <a:endParaRPr lang="en-US" sz="800" dirty="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1011">
                <a:tc>
                  <a:txBody>
                    <a:bodyPr/>
                    <a:lstStyle/>
                    <a:p>
                      <a:pPr marL="0" marR="0" algn="ctr">
                        <a:lnSpc>
                          <a:spcPct val="115000"/>
                        </a:lnSpc>
                        <a:spcBef>
                          <a:spcPts val="0"/>
                        </a:spcBef>
                        <a:spcAft>
                          <a:spcPts val="0"/>
                        </a:spcAft>
                      </a:pPr>
                      <a:r>
                        <a:rPr lang="en-US" sz="800" b="1">
                          <a:effectLst/>
                          <a:latin typeface="Cambria"/>
                          <a:ea typeface="Calibri"/>
                          <a:cs typeface="Times New Roman"/>
                        </a:rPr>
                        <a:t>Writing</a:t>
                      </a:r>
                      <a:endParaRPr lang="en-US" sz="800">
                        <a:effectLst/>
                        <a:latin typeface="Calibri"/>
                        <a:ea typeface="Calibri"/>
                        <a:cs typeface="Times New Roman"/>
                      </a:endParaRPr>
                    </a:p>
                    <a:p>
                      <a:pPr marL="0" marR="0" algn="ctr">
                        <a:lnSpc>
                          <a:spcPct val="115000"/>
                        </a:lnSpc>
                        <a:spcBef>
                          <a:spcPts val="0"/>
                        </a:spcBef>
                        <a:spcAft>
                          <a:spcPts val="0"/>
                        </a:spcAft>
                      </a:pPr>
                      <a:r>
                        <a:rPr lang="en-US" sz="800" b="1">
                          <a:effectLst/>
                          <a:latin typeface="Cambria"/>
                          <a:ea typeface="Calibri"/>
                          <a:cs typeface="Times New Roman"/>
                        </a:rPr>
                        <a:t>Integration</a:t>
                      </a:r>
                      <a:endParaRPr lang="en-US" sz="800">
                        <a:effectLst/>
                        <a:latin typeface="Calibri"/>
                        <a:ea typeface="Calibri"/>
                        <a:cs typeface="Times New Roman"/>
                      </a:endParaRPr>
                    </a:p>
                    <a:p>
                      <a:pPr marL="0" marR="0" algn="ctr">
                        <a:lnSpc>
                          <a:spcPct val="115000"/>
                        </a:lnSpc>
                        <a:spcBef>
                          <a:spcPts val="0"/>
                        </a:spcBef>
                        <a:spcAft>
                          <a:spcPts val="0"/>
                        </a:spcAft>
                      </a:pPr>
                      <a:r>
                        <a:rPr lang="en-US" sz="800" b="1">
                          <a:effectLst/>
                          <a:latin typeface="Cambria"/>
                          <a:ea typeface="Calibri"/>
                          <a:cs typeface="Times New Roman"/>
                        </a:rPr>
                        <a:t>Option(s)</a:t>
                      </a:r>
                      <a:endParaRPr lang="en-US" sz="800">
                        <a:effectLst/>
                        <a:latin typeface="Calibri"/>
                        <a:ea typeface="Calibri"/>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spcBef>
                          <a:spcPts val="0"/>
                        </a:spcBef>
                        <a:spcAft>
                          <a:spcPts val="0"/>
                        </a:spcAft>
                      </a:pPr>
                      <a:r>
                        <a:rPr lang="en-US" sz="700" b="1" dirty="0">
                          <a:effectLst/>
                          <a:latin typeface="Calibri"/>
                          <a:ea typeface="Times New Roman"/>
                          <a:cs typeface="Times New Roman"/>
                        </a:rPr>
                        <a:t> </a:t>
                      </a:r>
                      <a:endParaRPr lang="en-US" sz="800" dirty="0">
                        <a:effectLst/>
                        <a:latin typeface="Calibri"/>
                        <a:ea typeface="Times New Roman"/>
                        <a:cs typeface="Times New Roman"/>
                      </a:endParaRPr>
                    </a:p>
                    <a:p>
                      <a:pPr marL="0" marR="0">
                        <a:spcBef>
                          <a:spcPts val="0"/>
                        </a:spcBef>
                        <a:spcAft>
                          <a:spcPts val="0"/>
                        </a:spcAft>
                      </a:pPr>
                      <a:r>
                        <a:rPr lang="en-US" sz="700" b="1" dirty="0">
                          <a:effectLst/>
                          <a:latin typeface="Calibri"/>
                          <a:ea typeface="Times New Roman"/>
                          <a:cs typeface="Times New Roman"/>
                        </a:rPr>
                        <a:t>Writing 1: Opinion/Persuasive Writing</a:t>
                      </a:r>
                      <a:endParaRPr lang="en-US" sz="800" dirty="0">
                        <a:effectLst/>
                        <a:latin typeface="Calibri"/>
                        <a:ea typeface="Times New Roman"/>
                        <a:cs typeface="Times New Roman"/>
                      </a:endParaRPr>
                    </a:p>
                    <a:p>
                      <a:pPr marL="0" marR="0">
                        <a:spcBef>
                          <a:spcPts val="0"/>
                        </a:spcBef>
                        <a:spcAft>
                          <a:spcPts val="0"/>
                        </a:spcAft>
                      </a:pPr>
                      <a:r>
                        <a:rPr lang="en-US" sz="700" dirty="0">
                          <a:effectLst/>
                          <a:latin typeface="Calibri"/>
                          <a:ea typeface="Times New Roman"/>
                          <a:cs typeface="Times New Roman"/>
                        </a:rPr>
                        <a:t>Imagine yourself at 100 years old.  Write a letter to 4</a:t>
                      </a:r>
                      <a:r>
                        <a:rPr lang="en-US" sz="700" baseline="30000" dirty="0">
                          <a:effectLst/>
                          <a:latin typeface="Calibri"/>
                          <a:ea typeface="Times New Roman"/>
                          <a:cs typeface="Times New Roman"/>
                        </a:rPr>
                        <a:t>th</a:t>
                      </a:r>
                      <a:r>
                        <a:rPr lang="en-US" sz="700" dirty="0">
                          <a:effectLst/>
                          <a:latin typeface="Calibri"/>
                          <a:ea typeface="Times New Roman"/>
                          <a:cs typeface="Times New Roman"/>
                        </a:rPr>
                        <a:t> grade-self describing the things you should be doing now to take care of your body.  Provide reasons to support your opinion.  </a:t>
                      </a:r>
                      <a:endParaRPr lang="en-US" sz="800" dirty="0">
                        <a:effectLst/>
                        <a:latin typeface="Calibri"/>
                        <a:ea typeface="Times New Roman"/>
                        <a:cs typeface="Times New Roman"/>
                      </a:endParaRPr>
                    </a:p>
                    <a:p>
                      <a:pPr marL="0" marR="0">
                        <a:spcBef>
                          <a:spcPts val="0"/>
                        </a:spcBef>
                        <a:spcAft>
                          <a:spcPts val="0"/>
                        </a:spcAft>
                      </a:pPr>
                      <a:r>
                        <a:rPr lang="en-US" sz="700" b="1" dirty="0">
                          <a:effectLst/>
                          <a:latin typeface="Calibri"/>
                          <a:ea typeface="Times New Roman"/>
                          <a:cs typeface="Times New Roman"/>
                        </a:rPr>
                        <a:t>Writing 2: Informative/Explanatory Writing</a:t>
                      </a:r>
                      <a:endParaRPr lang="en-US" sz="800" dirty="0">
                        <a:effectLst/>
                        <a:latin typeface="Calibri"/>
                        <a:ea typeface="Times New Roman"/>
                        <a:cs typeface="Times New Roman"/>
                      </a:endParaRPr>
                    </a:p>
                    <a:p>
                      <a:pPr marL="0" marR="0">
                        <a:spcBef>
                          <a:spcPts val="0"/>
                        </a:spcBef>
                        <a:spcAft>
                          <a:spcPts val="0"/>
                        </a:spcAft>
                      </a:pPr>
                      <a:r>
                        <a:rPr lang="en-US" sz="700" dirty="0">
                          <a:effectLst/>
                          <a:latin typeface="Calibri"/>
                          <a:ea typeface="Times New Roman"/>
                          <a:cs typeface="Times New Roman"/>
                        </a:rPr>
                        <a:t>Create an article for our new classroom magazine called </a:t>
                      </a:r>
                      <a:r>
                        <a:rPr lang="en-US" sz="700" u="sng" dirty="0">
                          <a:effectLst/>
                          <a:latin typeface="Calibri"/>
                          <a:ea typeface="Times New Roman"/>
                          <a:cs typeface="Times New Roman"/>
                        </a:rPr>
                        <a:t>Joints Weekly</a:t>
                      </a:r>
                      <a:r>
                        <a:rPr lang="en-US" sz="700" dirty="0">
                          <a:effectLst/>
                          <a:latin typeface="Calibri"/>
                          <a:ea typeface="Times New Roman"/>
                          <a:cs typeface="Times New Roman"/>
                        </a:rPr>
                        <a:t>.  Write an article about one of the body’s joints and how it works.  Include a diagram and definitions to unknown words.  </a:t>
                      </a:r>
                      <a:endParaRPr lang="en-US" sz="800" dirty="0">
                        <a:effectLst/>
                        <a:latin typeface="Calibri"/>
                        <a:ea typeface="Times New Roman"/>
                        <a:cs typeface="Times New Roman"/>
                      </a:endParaRPr>
                    </a:p>
                    <a:p>
                      <a:pPr marL="0" marR="0">
                        <a:spcBef>
                          <a:spcPts val="0"/>
                        </a:spcBef>
                        <a:spcAft>
                          <a:spcPts val="0"/>
                        </a:spcAft>
                      </a:pPr>
                      <a:r>
                        <a:rPr lang="en-US" sz="700" b="1" dirty="0">
                          <a:effectLst/>
                          <a:latin typeface="Calibri"/>
                          <a:ea typeface="Times New Roman"/>
                          <a:cs typeface="Times New Roman"/>
                        </a:rPr>
                        <a:t>Writing 3: Narrative Writing</a:t>
                      </a:r>
                      <a:endParaRPr lang="en-US" sz="800" dirty="0">
                        <a:effectLst/>
                        <a:latin typeface="Calibri"/>
                        <a:ea typeface="Times New Roman"/>
                        <a:cs typeface="Times New Roman"/>
                      </a:endParaRPr>
                    </a:p>
                    <a:p>
                      <a:pPr marL="0" marR="0">
                        <a:spcBef>
                          <a:spcPts val="0"/>
                        </a:spcBef>
                        <a:spcAft>
                          <a:spcPts val="0"/>
                        </a:spcAft>
                      </a:pPr>
                      <a:r>
                        <a:rPr lang="en-US" sz="700" dirty="0">
                          <a:effectLst/>
                          <a:latin typeface="Calibri"/>
                          <a:ea typeface="Times New Roman"/>
                          <a:cs typeface="Times New Roman"/>
                        </a:rPr>
                        <a:t>Write a myth how the bones work together. Include dialogue.  </a:t>
                      </a:r>
                      <a:endParaRPr lang="en-US" sz="800" dirty="0">
                        <a:effectLst/>
                        <a:latin typeface="Calibri"/>
                        <a:ea typeface="Times New Roman"/>
                        <a:cs typeface="Times New Roman"/>
                      </a:endParaRPr>
                    </a:p>
                    <a:p>
                      <a:pPr marL="0" marR="0">
                        <a:spcBef>
                          <a:spcPts val="0"/>
                        </a:spcBef>
                        <a:spcAft>
                          <a:spcPts val="0"/>
                        </a:spcAft>
                      </a:pPr>
                      <a:r>
                        <a:rPr lang="en-US" sz="700" dirty="0">
                          <a:effectLst/>
                          <a:latin typeface="Calibri"/>
                          <a:ea typeface="Times New Roman"/>
                          <a:cs typeface="Times New Roman"/>
                        </a:rPr>
                        <a:t> </a:t>
                      </a:r>
                      <a:endParaRPr lang="en-US" sz="800" dirty="0">
                        <a:effectLst/>
                        <a:latin typeface="Calibri"/>
                        <a:ea typeface="Times New Roman"/>
                        <a:cs typeface="Times New Roman"/>
                      </a:endParaRPr>
                    </a:p>
                  </a:txBody>
                  <a:tcPr marL="49504" marR="4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Oval 2"/>
          <p:cNvSpPr/>
          <p:nvPr/>
        </p:nvSpPr>
        <p:spPr>
          <a:xfrm>
            <a:off x="457198" y="2008094"/>
            <a:ext cx="4150659" cy="6992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6046694" y="2671482"/>
            <a:ext cx="1344706" cy="394447"/>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a:off x="4912658" y="3334870"/>
            <a:ext cx="2178424" cy="1846729"/>
          </a:xfrm>
          <a:prstGeom prst="irregularSeal2">
            <a:avLst/>
          </a:prstGeom>
          <a:solidFill>
            <a:srgbClr val="F810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Callout 8"/>
          <p:cNvSpPr/>
          <p:nvPr/>
        </p:nvSpPr>
        <p:spPr>
          <a:xfrm rot="1400132">
            <a:off x="6719047" y="4839596"/>
            <a:ext cx="1967753" cy="1138517"/>
          </a:xfrm>
          <a:prstGeom prst="wedgeEllipseCallout">
            <a:avLst/>
          </a:prstGeom>
          <a:solidFill>
            <a:srgbClr val="00B050"/>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9548286">
            <a:off x="5318942" y="4118372"/>
            <a:ext cx="1365855" cy="369332"/>
          </a:xfrm>
          <a:prstGeom prst="rect">
            <a:avLst/>
          </a:prstGeom>
          <a:noFill/>
        </p:spPr>
        <p:txBody>
          <a:bodyPr wrap="square" rtlCol="0">
            <a:spAutoFit/>
          </a:bodyPr>
          <a:lstStyle/>
          <a:p>
            <a:r>
              <a:rPr lang="en-US" dirty="0" smtClean="0">
                <a:solidFill>
                  <a:schemeClr val="bg1"/>
                </a:solidFill>
              </a:rPr>
              <a:t>Hot Links!</a:t>
            </a:r>
            <a:endParaRPr lang="en-US" dirty="0">
              <a:solidFill>
                <a:schemeClr val="bg1"/>
              </a:solidFill>
            </a:endParaRPr>
          </a:p>
        </p:txBody>
      </p:sp>
      <p:sp>
        <p:nvSpPr>
          <p:cNvPr id="11" name="TextBox 10"/>
          <p:cNvSpPr txBox="1"/>
          <p:nvPr/>
        </p:nvSpPr>
        <p:spPr>
          <a:xfrm rot="1809037">
            <a:off x="6840069" y="5181599"/>
            <a:ext cx="1725707" cy="369332"/>
          </a:xfrm>
          <a:prstGeom prst="rect">
            <a:avLst/>
          </a:prstGeom>
          <a:noFill/>
        </p:spPr>
        <p:txBody>
          <a:bodyPr wrap="square" rtlCol="0">
            <a:spAutoFit/>
          </a:bodyPr>
          <a:lstStyle/>
          <a:p>
            <a:r>
              <a:rPr lang="en-US" dirty="0" smtClean="0"/>
              <a:t>Writing Ideas !</a:t>
            </a:r>
            <a:endParaRPr lang="en-US" dirty="0"/>
          </a:p>
        </p:txBody>
      </p:sp>
    </p:spTree>
    <p:extLst>
      <p:ext uri="{BB962C8B-B14F-4D97-AF65-F5344CB8AC3E}">
        <p14:creationId xmlns:p14="http://schemas.microsoft.com/office/powerpoint/2010/main" val="207866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Science Resources</a:t>
            </a:r>
            <a:endParaRPr lang="en-US" dirty="0"/>
          </a:p>
        </p:txBody>
      </p:sp>
      <p:sp>
        <p:nvSpPr>
          <p:cNvPr id="3" name="Content Placeholder 2"/>
          <p:cNvSpPr>
            <a:spLocks noGrp="1"/>
          </p:cNvSpPr>
          <p:nvPr>
            <p:ph idx="1"/>
          </p:nvPr>
        </p:nvSpPr>
        <p:spPr>
          <a:xfrm>
            <a:off x="457200" y="1457979"/>
            <a:ext cx="8229600" cy="4800600"/>
          </a:xfrm>
        </p:spPr>
        <p:txBody>
          <a:bodyPr>
            <a:normAutofit lnSpcReduction="10000"/>
          </a:bodyPr>
          <a:lstStyle/>
          <a:p>
            <a:r>
              <a:rPr lang="en-US" dirty="0" smtClean="0"/>
              <a:t>Science website at: </a:t>
            </a:r>
            <a:r>
              <a:rPr lang="en-US" dirty="0" smtClean="0">
                <a:hlinkClick r:id="rId3"/>
              </a:rPr>
              <a:t>http://science.dmschools.org</a:t>
            </a:r>
            <a:r>
              <a:rPr lang="en-US" dirty="0" smtClean="0"/>
              <a:t> </a:t>
            </a:r>
          </a:p>
          <a:p>
            <a:r>
              <a:rPr lang="en-US" dirty="0" smtClean="0"/>
              <a:t>Links there include Heartland AEA learning resources, Defined STEM and science Wiki page.</a:t>
            </a:r>
          </a:p>
          <a:p>
            <a:pPr marL="4572" indent="0">
              <a:buNone/>
            </a:pPr>
            <a:endParaRPr lang="en-US" dirty="0" smtClean="0"/>
          </a:p>
          <a:p>
            <a:pPr marL="4572" indent="0">
              <a:lnSpc>
                <a:spcPct val="110000"/>
              </a:lnSpc>
              <a:spcBef>
                <a:spcPts val="0"/>
              </a:spcBef>
              <a:spcAft>
                <a:spcPts val="0"/>
              </a:spcAft>
              <a:buNone/>
            </a:pPr>
            <a:r>
              <a:rPr lang="en-US" dirty="0" smtClean="0"/>
              <a:t>Kim O’Donnell</a:t>
            </a:r>
          </a:p>
          <a:p>
            <a:pPr marL="4572" indent="0">
              <a:lnSpc>
                <a:spcPct val="110000"/>
              </a:lnSpc>
              <a:spcBef>
                <a:spcPts val="0"/>
              </a:spcBef>
              <a:spcAft>
                <a:spcPts val="0"/>
              </a:spcAft>
              <a:buNone/>
            </a:pPr>
            <a:r>
              <a:rPr lang="en-US" dirty="0">
                <a:hlinkClick r:id="rId4"/>
              </a:rPr>
              <a:t>k</a:t>
            </a:r>
            <a:r>
              <a:rPr lang="en-US" dirty="0" smtClean="0">
                <a:hlinkClick r:id="rId4"/>
              </a:rPr>
              <a:t>imberly.odonnell@dmschools.org</a:t>
            </a:r>
            <a:r>
              <a:rPr lang="en-US" dirty="0" smtClean="0"/>
              <a:t> </a:t>
            </a:r>
          </a:p>
          <a:p>
            <a:pPr marL="4572" indent="0">
              <a:lnSpc>
                <a:spcPct val="110000"/>
              </a:lnSpc>
              <a:spcBef>
                <a:spcPts val="0"/>
              </a:spcBef>
              <a:spcAft>
                <a:spcPts val="0"/>
              </a:spcAft>
              <a:buNone/>
            </a:pPr>
            <a:r>
              <a:rPr lang="en-US" dirty="0" smtClean="0"/>
              <a:t>Science Coordinator</a:t>
            </a:r>
          </a:p>
          <a:p>
            <a:pPr marL="4572" indent="0">
              <a:buNone/>
            </a:pPr>
            <a:endParaRPr lang="en-US" dirty="0"/>
          </a:p>
          <a:p>
            <a:pPr marL="4572" indent="0">
              <a:buNone/>
            </a:pPr>
            <a:endParaRPr lang="en-US" dirty="0" smtClean="0"/>
          </a:p>
          <a:p>
            <a:pPr marL="4572" indent="0">
              <a:buNone/>
            </a:pPr>
            <a:endParaRPr lang="en-US" dirty="0"/>
          </a:p>
        </p:txBody>
      </p:sp>
    </p:spTree>
    <p:extLst>
      <p:ext uri="{BB962C8B-B14F-4D97-AF65-F5344CB8AC3E}">
        <p14:creationId xmlns:p14="http://schemas.microsoft.com/office/powerpoint/2010/main" val="143913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*1</a:t>
            </a:r>
            <a:r>
              <a:rPr lang="en-US" baseline="30000" dirty="0" smtClean="0">
                <a:solidFill>
                  <a:schemeClr val="accent2"/>
                </a:solidFill>
              </a:rPr>
              <a:t>st</a:t>
            </a:r>
            <a:r>
              <a:rPr lang="en-US" dirty="0" smtClean="0">
                <a:solidFill>
                  <a:schemeClr val="accent2"/>
                </a:solidFill>
              </a:rPr>
              <a:t> Grade Classroom </a:t>
            </a:r>
            <a:r>
              <a:rPr lang="en-US" dirty="0" smtClean="0">
                <a:solidFill>
                  <a:schemeClr val="accent2"/>
                </a:solidFill>
              </a:rPr>
              <a:t>Example*</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Science Curriculum Guide</a:t>
            </a:r>
          </a:p>
          <a:p>
            <a:pPr lvl="1"/>
            <a:r>
              <a:rPr lang="en-US" dirty="0" smtClean="0"/>
              <a:t>Interactive Rock Lesson</a:t>
            </a:r>
          </a:p>
          <a:p>
            <a:pPr lvl="1">
              <a:buNone/>
            </a:pPr>
            <a:endParaRPr lang="en-US" dirty="0"/>
          </a:p>
        </p:txBody>
      </p:sp>
    </p:spTree>
    <p:extLst>
      <p:ext uri="{BB962C8B-B14F-4D97-AF65-F5344CB8AC3E}">
        <p14:creationId xmlns:p14="http://schemas.microsoft.com/office/powerpoint/2010/main" val="288024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00051"/>
            <a:ext cx="7772400" cy="1362075"/>
          </a:xfrm>
        </p:spPr>
        <p:txBody>
          <a:bodyPr>
            <a:noAutofit/>
          </a:bodyPr>
          <a:lstStyle/>
          <a:p>
            <a:r>
              <a:rPr lang="en-US" sz="4400" dirty="0" smtClean="0"/>
              <a:t>Exploration: </a:t>
            </a:r>
            <a:br>
              <a:rPr lang="en-US" sz="4400" dirty="0" smtClean="0"/>
            </a:br>
            <a:r>
              <a:rPr lang="en-US" sz="4400" dirty="0" smtClean="0"/>
              <a:t>Collaborative Planning</a:t>
            </a:r>
            <a:endParaRPr lang="en-US" sz="4400" dirty="0"/>
          </a:p>
        </p:txBody>
      </p:sp>
      <p:sp>
        <p:nvSpPr>
          <p:cNvPr id="3" name="Text Placeholder 2"/>
          <p:cNvSpPr>
            <a:spLocks noGrp="1"/>
          </p:cNvSpPr>
          <p:nvPr>
            <p:ph type="body" idx="1"/>
          </p:nvPr>
        </p:nvSpPr>
        <p:spPr>
          <a:xfrm>
            <a:off x="182880" y="2142512"/>
            <a:ext cx="8650224" cy="1345372"/>
          </a:xfrm>
        </p:spPr>
        <p:txBody>
          <a:bodyPr>
            <a:normAutofit/>
          </a:bodyPr>
          <a:lstStyle/>
          <a:p>
            <a:r>
              <a:rPr lang="en-US" dirty="0" smtClean="0"/>
              <a:t>(Use Social Studies &amp; Science Collaborative Planning document or other structured document for planning in your teams.) </a:t>
            </a:r>
            <a:endParaRPr lang="en-US" dirty="0"/>
          </a:p>
        </p:txBody>
      </p:sp>
      <p:pic>
        <p:nvPicPr>
          <p:cNvPr id="5" name="Picture 4">
            <a:hlinkClick r:id="rId2"/>
          </p:cNvPr>
          <p:cNvPicPr>
            <a:picLocks noChangeAspect="1"/>
          </p:cNvPicPr>
          <p:nvPr/>
        </p:nvPicPr>
        <p:blipFill>
          <a:blip r:embed="rId3"/>
          <a:stretch>
            <a:fillRect/>
          </a:stretch>
        </p:blipFill>
        <p:spPr>
          <a:xfrm>
            <a:off x="3879342" y="3868270"/>
            <a:ext cx="1257300" cy="1304925"/>
          </a:xfrm>
          <a:prstGeom prst="rect">
            <a:avLst/>
          </a:prstGeom>
        </p:spPr>
      </p:pic>
    </p:spTree>
    <p:extLst>
      <p:ext uri="{BB962C8B-B14F-4D97-AF65-F5344CB8AC3E}">
        <p14:creationId xmlns:p14="http://schemas.microsoft.com/office/powerpoint/2010/main" val="33923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smtClean="0"/>
              <a:t>HEALTH</a:t>
            </a:r>
            <a:endParaRPr lang="en-US" sz="60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5090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 Introduction</a:t>
            </a:r>
            <a:endParaRPr lang="en-US" dirty="0"/>
          </a:p>
        </p:txBody>
      </p:sp>
      <p:pic>
        <p:nvPicPr>
          <p:cNvPr id="6" name="Picture 5"/>
          <p:cNvPicPr>
            <a:picLocks noChangeAspect="1"/>
          </p:cNvPicPr>
          <p:nvPr/>
        </p:nvPicPr>
        <p:blipFill>
          <a:blip r:embed="rId2"/>
          <a:stretch>
            <a:fillRect/>
          </a:stretch>
        </p:blipFill>
        <p:spPr>
          <a:xfrm>
            <a:off x="274321" y="1810512"/>
            <a:ext cx="7611808" cy="4498213"/>
          </a:xfrm>
          <a:prstGeom prst="rect">
            <a:avLst/>
          </a:prstGeom>
        </p:spPr>
      </p:pic>
      <p:sp>
        <p:nvSpPr>
          <p:cNvPr id="3" name="Content Placeholder 2"/>
          <p:cNvSpPr>
            <a:spLocks noGrp="1"/>
          </p:cNvSpPr>
          <p:nvPr>
            <p:ph idx="1"/>
          </p:nvPr>
        </p:nvSpPr>
        <p:spPr>
          <a:xfrm>
            <a:off x="457200" y="1600200"/>
            <a:ext cx="8394192" cy="4525963"/>
          </a:xfrm>
        </p:spPr>
        <p:txBody>
          <a:bodyPr/>
          <a:lstStyle/>
          <a:p>
            <a:r>
              <a:rPr lang="en-US" dirty="0"/>
              <a:t>Connect to displays, projectors, and accessories through </a:t>
            </a:r>
            <a:r>
              <a:rPr lang="en-US" dirty="0" smtClean="0"/>
              <a:t>USB and </a:t>
            </a:r>
            <a:r>
              <a:rPr lang="en-US" dirty="0" err="1" smtClean="0"/>
              <a:t>DisplayPort</a:t>
            </a:r>
            <a:r>
              <a:rPr lang="en-US" dirty="0" smtClean="0"/>
              <a:t>:</a:t>
            </a:r>
            <a:endParaRPr lang="en-US" dirty="0"/>
          </a:p>
        </p:txBody>
      </p:sp>
    </p:spTree>
    <p:extLst>
      <p:ext uri="{BB962C8B-B14F-4D97-AF65-F5344CB8AC3E}">
        <p14:creationId xmlns:p14="http://schemas.microsoft.com/office/powerpoint/2010/main" val="93720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a:t>
            </a:r>
            <a:endParaRPr lang="en-US" dirty="0"/>
          </a:p>
        </p:txBody>
      </p:sp>
      <p:pic>
        <p:nvPicPr>
          <p:cNvPr id="6" name="Picture 5"/>
          <p:cNvPicPr>
            <a:picLocks noChangeAspect="1"/>
          </p:cNvPicPr>
          <p:nvPr/>
        </p:nvPicPr>
        <p:blipFill>
          <a:blip r:embed="rId2"/>
          <a:stretch>
            <a:fillRect/>
          </a:stretch>
        </p:blipFill>
        <p:spPr>
          <a:xfrm>
            <a:off x="1538287" y="1344613"/>
            <a:ext cx="6067425" cy="4781550"/>
          </a:xfrm>
          <a:prstGeom prst="rect">
            <a:avLst/>
          </a:prstGeom>
        </p:spPr>
      </p:pic>
    </p:spTree>
    <p:extLst>
      <p:ext uri="{BB962C8B-B14F-4D97-AF65-F5344CB8AC3E}">
        <p14:creationId xmlns:p14="http://schemas.microsoft.com/office/powerpoint/2010/main" val="96972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Studies Guides Unit Calendar/Guides</a:t>
            </a:r>
            <a:endParaRPr lang="en-US" dirty="0"/>
          </a:p>
        </p:txBody>
      </p:sp>
      <p:pic>
        <p:nvPicPr>
          <p:cNvPr id="4" name="Content Placeholder 3"/>
          <p:cNvPicPr>
            <a:picLocks noGrp="1" noChangeAspect="1"/>
          </p:cNvPicPr>
          <p:nvPr>
            <p:ph idx="1"/>
          </p:nvPr>
        </p:nvPicPr>
        <p:blipFill>
          <a:blip r:embed="rId2"/>
          <a:stretch>
            <a:fillRect/>
          </a:stretch>
        </p:blipFill>
        <p:spPr>
          <a:xfrm>
            <a:off x="174812" y="2704982"/>
            <a:ext cx="7689954" cy="3421181"/>
          </a:xfrm>
          <a:prstGeom prst="rect">
            <a:avLst/>
          </a:prstGeom>
          <a:ln w="25400">
            <a:solidFill>
              <a:schemeClr val="accent1"/>
            </a:solidFill>
          </a:ln>
        </p:spPr>
      </p:pic>
      <p:sp>
        <p:nvSpPr>
          <p:cNvPr id="5" name="Content Placeholder 2"/>
          <p:cNvSpPr txBox="1">
            <a:spLocks/>
          </p:cNvSpPr>
          <p:nvPr/>
        </p:nvSpPr>
        <p:spPr>
          <a:xfrm>
            <a:off x="174812" y="1417638"/>
            <a:ext cx="8821270" cy="4708525"/>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None/>
            </a:pPr>
            <a:r>
              <a:rPr lang="en-US" dirty="0">
                <a:solidFill>
                  <a:schemeClr val="accent1"/>
                </a:solidFill>
              </a:rPr>
              <a:t>e</a:t>
            </a:r>
            <a:r>
              <a:rPr lang="en-US" dirty="0" smtClean="0">
                <a:solidFill>
                  <a:schemeClr val="accent1"/>
                </a:solidFill>
              </a:rPr>
              <a:t>lementary.dmschools.org </a:t>
            </a:r>
          </a:p>
          <a:p>
            <a:pPr marL="4572" indent="0" algn="ctr">
              <a:buNone/>
            </a:pPr>
            <a:r>
              <a:rPr lang="en-US" sz="2800" dirty="0" smtClean="0">
                <a:solidFill>
                  <a:schemeClr val="tx1"/>
                </a:solidFill>
              </a:rPr>
              <a:t>Grade level dropdown menu&gt; “Curriculum Guides” Page</a:t>
            </a:r>
            <a:endParaRPr lang="en-US" sz="2800" dirty="0">
              <a:solidFill>
                <a:schemeClr val="tx1"/>
              </a:solidFill>
            </a:endParaRPr>
          </a:p>
        </p:txBody>
      </p:sp>
      <p:sp>
        <p:nvSpPr>
          <p:cNvPr id="6" name="Rectangle 5"/>
          <p:cNvSpPr/>
          <p:nvPr/>
        </p:nvSpPr>
        <p:spPr>
          <a:xfrm>
            <a:off x="4961745" y="5109351"/>
            <a:ext cx="2128603" cy="2013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0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a:t>
            </a:r>
            <a:endParaRPr lang="en-US" dirty="0"/>
          </a:p>
        </p:txBody>
      </p:sp>
      <p:sp>
        <p:nvSpPr>
          <p:cNvPr id="3" name="Content Placeholder 2"/>
          <p:cNvSpPr>
            <a:spLocks noGrp="1"/>
          </p:cNvSpPr>
          <p:nvPr>
            <p:ph idx="1"/>
          </p:nvPr>
        </p:nvSpPr>
        <p:spPr/>
        <p:txBody>
          <a:bodyPr>
            <a:normAutofit/>
          </a:bodyPr>
          <a:lstStyle/>
          <a:p>
            <a:r>
              <a:rPr lang="en-US" dirty="0" smtClean="0"/>
              <a:t>Additional “New” lessons available in HealthTeacher.com – they are marked with </a:t>
            </a:r>
            <a:r>
              <a:rPr lang="en-US" dirty="0" smtClean="0">
                <a:solidFill>
                  <a:srgbClr val="FF0000"/>
                </a:solidFill>
              </a:rPr>
              <a:t>(Interactive Technology)</a:t>
            </a:r>
          </a:p>
          <a:p>
            <a:pPr marL="4572" indent="0">
              <a:buNone/>
            </a:pPr>
            <a:endParaRPr lang="en-US" dirty="0" smtClean="0"/>
          </a:p>
          <a:p>
            <a:r>
              <a:rPr lang="en-US" dirty="0" smtClean="0"/>
              <a:t>Now organized in a format identical to other curricular areas</a:t>
            </a:r>
          </a:p>
          <a:p>
            <a:endParaRPr lang="en-US" dirty="0" smtClean="0"/>
          </a:p>
        </p:txBody>
      </p:sp>
    </p:spTree>
    <p:extLst>
      <p:ext uri="{BB962C8B-B14F-4D97-AF65-F5344CB8AC3E}">
        <p14:creationId xmlns:p14="http://schemas.microsoft.com/office/powerpoint/2010/main" val="27626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a:t>
            </a:r>
            <a:endParaRPr lang="en-US" dirty="0"/>
          </a:p>
        </p:txBody>
      </p:sp>
      <p:sp>
        <p:nvSpPr>
          <p:cNvPr id="3" name="Content Placeholder 2"/>
          <p:cNvSpPr>
            <a:spLocks noGrp="1"/>
          </p:cNvSpPr>
          <p:nvPr>
            <p:ph idx="1"/>
          </p:nvPr>
        </p:nvSpPr>
        <p:spPr/>
        <p:txBody>
          <a:bodyPr>
            <a:normAutofit/>
          </a:bodyPr>
          <a:lstStyle/>
          <a:p>
            <a:pPr lvl="0"/>
            <a:r>
              <a:rPr lang="en-US" sz="2700" dirty="0"/>
              <a:t>Family Health &amp; Sexuality Units</a:t>
            </a:r>
          </a:p>
          <a:p>
            <a:pPr lvl="1"/>
            <a:r>
              <a:rPr lang="en-US" sz="2400" dirty="0"/>
              <a:t>Counselor</a:t>
            </a:r>
          </a:p>
          <a:p>
            <a:pPr lvl="1"/>
            <a:r>
              <a:rPr lang="en-US" sz="2400" dirty="0"/>
              <a:t>Nurse</a:t>
            </a:r>
          </a:p>
          <a:p>
            <a:pPr lvl="1"/>
            <a:r>
              <a:rPr lang="en-US" sz="2400" dirty="0"/>
              <a:t>Young Women’s Resource Center – contact information is on the curriculum guides</a:t>
            </a:r>
            <a:r>
              <a:rPr lang="en-US" sz="2400" dirty="0" smtClean="0"/>
              <a:t>.</a:t>
            </a:r>
          </a:p>
          <a:p>
            <a:pPr lvl="1"/>
            <a:endParaRPr lang="en-US" sz="2400" dirty="0"/>
          </a:p>
          <a:p>
            <a:r>
              <a:rPr lang="en-US" dirty="0" smtClean="0"/>
              <a:t>More resources than time!  </a:t>
            </a:r>
          </a:p>
          <a:p>
            <a:pPr lvl="1">
              <a:buNone/>
            </a:pPr>
            <a:r>
              <a:rPr lang="en-US" dirty="0" smtClean="0"/>
              <a:t>1- HealthTeacher.com lessons </a:t>
            </a:r>
          </a:p>
          <a:p>
            <a:pPr lvl="1">
              <a:buNone/>
            </a:pPr>
            <a:r>
              <a:rPr lang="en-US" dirty="0" smtClean="0"/>
              <a:t>2- </a:t>
            </a:r>
            <a:r>
              <a:rPr lang="en-US" dirty="0"/>
              <a:t>I</a:t>
            </a:r>
            <a:r>
              <a:rPr lang="en-US" dirty="0" smtClean="0"/>
              <a:t>ntegrate the health readers as time allows</a:t>
            </a:r>
            <a:endParaRPr lang="en-US" dirty="0"/>
          </a:p>
          <a:p>
            <a:endParaRPr lang="en-US" dirty="0"/>
          </a:p>
        </p:txBody>
      </p:sp>
    </p:spTree>
    <p:extLst>
      <p:ext uri="{BB962C8B-B14F-4D97-AF65-F5344CB8AC3E}">
        <p14:creationId xmlns:p14="http://schemas.microsoft.com/office/powerpoint/2010/main" val="32951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HealthTeacher.Com</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035" y="1417638"/>
            <a:ext cx="8987930" cy="5020201"/>
          </a:xfrm>
          <a:prstGeom prst="rect">
            <a:avLst/>
          </a:prstGeom>
        </p:spPr>
      </p:pic>
    </p:spTree>
    <p:extLst>
      <p:ext uri="{BB962C8B-B14F-4D97-AF65-F5344CB8AC3E}">
        <p14:creationId xmlns:p14="http://schemas.microsoft.com/office/powerpoint/2010/main" val="6374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Grade Classroom Example</a:t>
            </a:r>
            <a:endParaRPr lang="en-US" dirty="0"/>
          </a:p>
        </p:txBody>
      </p:sp>
      <p:sp>
        <p:nvSpPr>
          <p:cNvPr id="3" name="Content Placeholder 2"/>
          <p:cNvSpPr>
            <a:spLocks noGrp="1"/>
          </p:cNvSpPr>
          <p:nvPr>
            <p:ph idx="1"/>
          </p:nvPr>
        </p:nvSpPr>
        <p:spPr/>
        <p:txBody>
          <a:bodyPr/>
          <a:lstStyle/>
          <a:p>
            <a:r>
              <a:rPr lang="en-US" dirty="0" smtClean="0"/>
              <a:t>Breakfast Begins the Day (Interactive Technology)</a:t>
            </a:r>
            <a:endParaRPr lang="en-US" dirty="0"/>
          </a:p>
        </p:txBody>
      </p:sp>
      <p:pic>
        <p:nvPicPr>
          <p:cNvPr id="4" name="Picture 3"/>
          <p:cNvPicPr>
            <a:picLocks noChangeAspect="1"/>
          </p:cNvPicPr>
          <p:nvPr/>
        </p:nvPicPr>
        <p:blipFill>
          <a:blip r:embed="rId2"/>
          <a:stretch>
            <a:fillRect/>
          </a:stretch>
        </p:blipFill>
        <p:spPr>
          <a:xfrm>
            <a:off x="1194958" y="2811724"/>
            <a:ext cx="6754083" cy="3126023"/>
          </a:xfrm>
          <a:prstGeom prst="rect">
            <a:avLst/>
          </a:prstGeom>
        </p:spPr>
      </p:pic>
    </p:spTree>
    <p:extLst>
      <p:ext uri="{BB962C8B-B14F-4D97-AF65-F5344CB8AC3E}">
        <p14:creationId xmlns:p14="http://schemas.microsoft.com/office/powerpoint/2010/main" val="21934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*1</a:t>
            </a:r>
            <a:r>
              <a:rPr lang="en-US" baseline="30000" dirty="0" smtClean="0">
                <a:solidFill>
                  <a:schemeClr val="accent2"/>
                </a:solidFill>
              </a:rPr>
              <a:t>st</a:t>
            </a:r>
            <a:r>
              <a:rPr lang="en-US" dirty="0" smtClean="0">
                <a:solidFill>
                  <a:schemeClr val="accent2"/>
                </a:solidFill>
              </a:rPr>
              <a:t> Grade Classroom </a:t>
            </a:r>
            <a:r>
              <a:rPr lang="en-US" dirty="0" smtClean="0">
                <a:solidFill>
                  <a:schemeClr val="accent2"/>
                </a:solidFill>
              </a:rPr>
              <a:t>Example*</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Interactive Lesson on HealthTeacher.com</a:t>
            </a:r>
          </a:p>
          <a:p>
            <a:pPr lvl="1"/>
            <a:r>
              <a:rPr lang="en-US" dirty="0" smtClean="0"/>
              <a:t>Background information</a:t>
            </a:r>
          </a:p>
          <a:p>
            <a:pPr lvl="1"/>
            <a:r>
              <a:rPr lang="en-US" dirty="0" smtClean="0"/>
              <a:t>Slide notes</a:t>
            </a:r>
          </a:p>
        </p:txBody>
      </p:sp>
    </p:spTree>
    <p:extLst>
      <p:ext uri="{BB962C8B-B14F-4D97-AF65-F5344CB8AC3E}">
        <p14:creationId xmlns:p14="http://schemas.microsoft.com/office/powerpoint/2010/main" val="14806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00051"/>
            <a:ext cx="7772400" cy="1362075"/>
          </a:xfrm>
        </p:spPr>
        <p:txBody>
          <a:bodyPr>
            <a:noAutofit/>
          </a:bodyPr>
          <a:lstStyle/>
          <a:p>
            <a:r>
              <a:rPr lang="en-US" sz="4400" dirty="0" smtClean="0"/>
              <a:t>Exploration: </a:t>
            </a:r>
            <a:br>
              <a:rPr lang="en-US" sz="4400" dirty="0" smtClean="0"/>
            </a:br>
            <a:r>
              <a:rPr lang="en-US" sz="4400" dirty="0" smtClean="0"/>
              <a:t>Collaborative Planning</a:t>
            </a:r>
            <a:endParaRPr lang="en-US" sz="4400" dirty="0"/>
          </a:p>
        </p:txBody>
      </p:sp>
      <p:sp>
        <p:nvSpPr>
          <p:cNvPr id="3" name="Text Placeholder 2"/>
          <p:cNvSpPr>
            <a:spLocks noGrp="1"/>
          </p:cNvSpPr>
          <p:nvPr>
            <p:ph type="body" idx="1"/>
          </p:nvPr>
        </p:nvSpPr>
        <p:spPr>
          <a:xfrm>
            <a:off x="182880" y="2142512"/>
            <a:ext cx="8650224" cy="1345372"/>
          </a:xfrm>
        </p:spPr>
        <p:txBody>
          <a:bodyPr>
            <a:normAutofit/>
          </a:bodyPr>
          <a:lstStyle/>
          <a:p>
            <a:r>
              <a:rPr lang="en-US" dirty="0" smtClean="0"/>
              <a:t>(Use the Health Collaborative Planning document or other structured document for planning in your teams.) </a:t>
            </a:r>
            <a:endParaRPr lang="en-US" dirty="0"/>
          </a:p>
        </p:txBody>
      </p:sp>
      <p:pic>
        <p:nvPicPr>
          <p:cNvPr id="4" name="Picture 3">
            <a:hlinkClick r:id="rId2"/>
          </p:cNvPr>
          <p:cNvPicPr>
            <a:picLocks noChangeAspect="1"/>
          </p:cNvPicPr>
          <p:nvPr/>
        </p:nvPicPr>
        <p:blipFill>
          <a:blip r:embed="rId3"/>
          <a:stretch>
            <a:fillRect/>
          </a:stretch>
        </p:blipFill>
        <p:spPr>
          <a:xfrm>
            <a:off x="3731704" y="3661978"/>
            <a:ext cx="1552575" cy="1438275"/>
          </a:xfrm>
          <a:prstGeom prst="rect">
            <a:avLst/>
          </a:prstGeom>
        </p:spPr>
      </p:pic>
    </p:spTree>
    <p:extLst>
      <p:ext uri="{BB962C8B-B14F-4D97-AF65-F5344CB8AC3E}">
        <p14:creationId xmlns:p14="http://schemas.microsoft.com/office/powerpoint/2010/main" val="406555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Survey</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b="1" dirty="0" smtClean="0"/>
              <a:t>Before you leave, please visit the following link to take a survey regarding your PD experiences this afternoon:</a:t>
            </a:r>
          </a:p>
          <a:p>
            <a:pPr marL="0" indent="0">
              <a:buNone/>
            </a:pPr>
            <a:endParaRPr lang="en-US" sz="2600" b="1" dirty="0"/>
          </a:p>
          <a:p>
            <a:pPr marL="0" indent="0" algn="ctr">
              <a:buNone/>
            </a:pPr>
            <a:r>
              <a:rPr lang="en-US" sz="2400" u="sng" dirty="0">
                <a:hlinkClick r:id="rId2"/>
              </a:rPr>
              <a:t>https://www.surveymonkey.com/s/elementarysummerpd</a:t>
            </a:r>
            <a:endParaRPr lang="en-US" sz="2400" dirty="0"/>
          </a:p>
          <a:p>
            <a:pPr marL="0" indent="0">
              <a:buNone/>
            </a:pPr>
            <a:endParaRPr lang="en-US" sz="2600" dirty="0" smtClean="0"/>
          </a:p>
          <a:p>
            <a:pPr marL="0" indent="0" algn="ctr">
              <a:buNone/>
            </a:pPr>
            <a:r>
              <a:rPr lang="en-US" sz="2600" dirty="0" smtClean="0"/>
              <a:t>From the dropdown menu at the top, choose:</a:t>
            </a:r>
          </a:p>
          <a:p>
            <a:pPr marL="0" indent="0" algn="ctr">
              <a:buNone/>
            </a:pPr>
            <a:r>
              <a:rPr lang="en-US" sz="2800" dirty="0" smtClean="0"/>
              <a:t>“Content Teaching: Science, Social Studies, Health”</a:t>
            </a:r>
            <a:endParaRPr lang="en-US" sz="3600" dirty="0"/>
          </a:p>
          <a:p>
            <a:endParaRPr lang="en-US" dirty="0"/>
          </a:p>
        </p:txBody>
      </p:sp>
    </p:spTree>
    <p:extLst>
      <p:ext uri="{BB962C8B-B14F-4D97-AF65-F5344CB8AC3E}">
        <p14:creationId xmlns:p14="http://schemas.microsoft.com/office/powerpoint/2010/main" val="416268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 Introduction</a:t>
            </a:r>
            <a:endParaRPr lang="en-US" dirty="0"/>
          </a:p>
        </p:txBody>
      </p:sp>
      <p:sp>
        <p:nvSpPr>
          <p:cNvPr id="3" name="Content Placeholder 2"/>
          <p:cNvSpPr>
            <a:spLocks noGrp="1"/>
          </p:cNvSpPr>
          <p:nvPr>
            <p:ph idx="1"/>
          </p:nvPr>
        </p:nvSpPr>
        <p:spPr/>
        <p:txBody>
          <a:bodyPr>
            <a:normAutofit/>
          </a:bodyPr>
          <a:lstStyle/>
          <a:p>
            <a:r>
              <a:rPr lang="en-US" dirty="0" smtClean="0"/>
              <a:t>Battery Life- UP TO 8.25 hours</a:t>
            </a:r>
          </a:p>
          <a:p>
            <a:endParaRPr lang="en-US" dirty="0"/>
          </a:p>
          <a:p>
            <a:r>
              <a:rPr lang="en-US" dirty="0" smtClean="0"/>
              <a:t>Battery </a:t>
            </a:r>
            <a:r>
              <a:rPr lang="en-US" dirty="0"/>
              <a:t>life will vary depending on the product model, configuration, loaded applications, features, use, wireless </a:t>
            </a:r>
            <a:r>
              <a:rPr lang="en-US" dirty="0" smtClean="0"/>
              <a:t>functionality, </a:t>
            </a:r>
            <a:r>
              <a:rPr lang="en-US" dirty="0"/>
              <a:t>and power management settings. The maximum capacity of the battery will naturally decrease with time and usage.</a:t>
            </a:r>
          </a:p>
        </p:txBody>
      </p:sp>
    </p:spTree>
    <p:extLst>
      <p:ext uri="{BB962C8B-B14F-4D97-AF65-F5344CB8AC3E}">
        <p14:creationId xmlns:p14="http://schemas.microsoft.com/office/powerpoint/2010/main" val="39044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 Introduction</a:t>
            </a:r>
            <a:endParaRPr lang="en-US" dirty="0"/>
          </a:p>
        </p:txBody>
      </p:sp>
      <p:sp>
        <p:nvSpPr>
          <p:cNvPr id="3" name="Content Placeholder 2"/>
          <p:cNvSpPr>
            <a:spLocks noGrp="1"/>
          </p:cNvSpPr>
          <p:nvPr>
            <p:ph idx="1"/>
          </p:nvPr>
        </p:nvSpPr>
        <p:spPr/>
        <p:txBody>
          <a:bodyPr/>
          <a:lstStyle/>
          <a:p>
            <a:r>
              <a:rPr lang="en-US" dirty="0" smtClean="0">
                <a:solidFill>
                  <a:schemeClr val="accent2"/>
                </a:solidFill>
              </a:rPr>
              <a:t>Use</a:t>
            </a:r>
            <a:r>
              <a:rPr lang="en-US" dirty="0" smtClean="0"/>
              <a:t> them today during exploration time </a:t>
            </a:r>
            <a:r>
              <a:rPr lang="en-US" dirty="0"/>
              <a:t>or </a:t>
            </a:r>
            <a:r>
              <a:rPr lang="en-US" dirty="0" smtClean="0"/>
              <a:t>during the presentation </a:t>
            </a:r>
            <a:r>
              <a:rPr lang="en-US" dirty="0"/>
              <a:t>to access the </a:t>
            </a:r>
            <a:r>
              <a:rPr lang="en-US" dirty="0" smtClean="0"/>
              <a:t>resources so </a:t>
            </a:r>
            <a:r>
              <a:rPr lang="en-US" dirty="0"/>
              <a:t>you become familiar with how they </a:t>
            </a:r>
            <a:r>
              <a:rPr lang="en-US" dirty="0" smtClean="0"/>
              <a:t>work.</a:t>
            </a:r>
            <a:endParaRPr lang="en-US" dirty="0"/>
          </a:p>
          <a:p>
            <a:r>
              <a:rPr lang="en-US" dirty="0" smtClean="0"/>
              <a:t>During exploration time today, </a:t>
            </a:r>
            <a:r>
              <a:rPr lang="en-US" dirty="0" smtClean="0">
                <a:solidFill>
                  <a:schemeClr val="accent2"/>
                </a:solidFill>
              </a:rPr>
              <a:t>discuss and plan </a:t>
            </a:r>
            <a:r>
              <a:rPr lang="en-US" dirty="0" smtClean="0"/>
              <a:t>how you will have students use the tablets in your classroom with the resources discussed</a:t>
            </a:r>
          </a:p>
        </p:txBody>
      </p:sp>
    </p:spTree>
    <p:extLst>
      <p:ext uri="{BB962C8B-B14F-4D97-AF65-F5344CB8AC3E}">
        <p14:creationId xmlns:p14="http://schemas.microsoft.com/office/powerpoint/2010/main" val="392885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2014-2015 Literacy</a:t>
            </a:r>
            <a:endParaRPr lang="en-US" dirty="0"/>
          </a:p>
        </p:txBody>
      </p:sp>
      <p:sp>
        <p:nvSpPr>
          <p:cNvPr id="3" name="Text Placeholder 2"/>
          <p:cNvSpPr>
            <a:spLocks noGrp="1"/>
          </p:cNvSpPr>
          <p:nvPr>
            <p:ph type="body" idx="1"/>
          </p:nvPr>
        </p:nvSpPr>
        <p:spPr/>
        <p:txBody>
          <a:bodyPr>
            <a:noAutofit/>
          </a:bodyPr>
          <a:lstStyle/>
          <a:p>
            <a:r>
              <a:rPr lang="en-US" sz="4400" dirty="0" smtClean="0"/>
              <a:t>Curriculum Guides &amp; Assessment Plan</a:t>
            </a:r>
            <a:endParaRPr lang="en-US" sz="4400" dirty="0"/>
          </a:p>
        </p:txBody>
      </p:sp>
    </p:spTree>
    <p:extLst>
      <p:ext uri="{BB962C8B-B14F-4D97-AF65-F5344CB8AC3E}">
        <p14:creationId xmlns:p14="http://schemas.microsoft.com/office/powerpoint/2010/main" val="25281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Agenda</a:t>
            </a:r>
            <a:endParaRPr lang="en-US" dirty="0">
              <a:solidFill>
                <a:srgbClr val="C00000"/>
              </a:solidFill>
            </a:endParaRPr>
          </a:p>
        </p:txBody>
      </p:sp>
      <p:sp>
        <p:nvSpPr>
          <p:cNvPr id="3" name="Content Placeholder 2"/>
          <p:cNvSpPr>
            <a:spLocks noGrp="1"/>
          </p:cNvSpPr>
          <p:nvPr>
            <p:ph idx="1"/>
          </p:nvPr>
        </p:nvSpPr>
        <p:spPr>
          <a:xfrm>
            <a:off x="163773" y="1417638"/>
            <a:ext cx="8789158" cy="4928298"/>
          </a:xfrm>
        </p:spPr>
        <p:txBody>
          <a:bodyPr>
            <a:noAutofit/>
          </a:bodyPr>
          <a:lstStyle/>
          <a:p>
            <a:pPr marL="518922" indent="-514350">
              <a:buFont typeface="+mj-lt"/>
              <a:buAutoNum type="romanUcPeriod"/>
            </a:pPr>
            <a:r>
              <a:rPr lang="en-US" sz="2000" dirty="0" smtClean="0"/>
              <a:t>2014-2015 </a:t>
            </a:r>
            <a:r>
              <a:rPr lang="en-US" sz="2000" dirty="0"/>
              <a:t>Literacy Curriculum Guides &amp; Assessment Plan </a:t>
            </a:r>
          </a:p>
          <a:p>
            <a:pPr marL="518922" indent="-514350">
              <a:buFont typeface="+mj-lt"/>
              <a:buAutoNum type="romanUcPeriod"/>
            </a:pPr>
            <a:r>
              <a:rPr lang="en-US" sz="2000" dirty="0" smtClean="0"/>
              <a:t>Technology </a:t>
            </a:r>
            <a:r>
              <a:rPr lang="en-US" sz="2000" dirty="0"/>
              <a:t>and Literacy </a:t>
            </a:r>
          </a:p>
          <a:p>
            <a:pPr marL="518922" indent="-514350">
              <a:buFont typeface="+mj-lt"/>
              <a:buAutoNum type="romanUcPeriod"/>
            </a:pPr>
            <a:r>
              <a:rPr lang="en-US" sz="2000" dirty="0" smtClean="0"/>
              <a:t>Teacher-Created/CUTEE </a:t>
            </a:r>
            <a:r>
              <a:rPr lang="en-US" sz="2000" dirty="0"/>
              <a:t>Resources </a:t>
            </a:r>
          </a:p>
          <a:p>
            <a:pPr marL="518922" indent="-514350">
              <a:buFont typeface="+mj-lt"/>
              <a:buAutoNum type="romanUcPeriod"/>
            </a:pPr>
            <a:r>
              <a:rPr lang="en-US" sz="2000" dirty="0" smtClean="0"/>
              <a:t>Think </a:t>
            </a:r>
            <a:r>
              <a:rPr lang="en-US" sz="2000" dirty="0"/>
              <a:t>Central Resources </a:t>
            </a:r>
          </a:p>
          <a:p>
            <a:pPr marL="518922" indent="-514350">
              <a:buFont typeface="+mj-lt"/>
              <a:buAutoNum type="romanUcPeriod"/>
            </a:pPr>
            <a:r>
              <a:rPr lang="en-US" sz="2000" dirty="0" smtClean="0"/>
              <a:t>Smart </a:t>
            </a:r>
            <a:r>
              <a:rPr lang="en-US" sz="2000" dirty="0"/>
              <a:t>Exchange Resources </a:t>
            </a:r>
          </a:p>
          <a:p>
            <a:pPr marL="4572" indent="0">
              <a:buNone/>
            </a:pPr>
            <a:r>
              <a:rPr lang="en-US" sz="2000" b="1" dirty="0" smtClean="0"/>
              <a:t>12:00pm 	Lunch</a:t>
            </a:r>
          </a:p>
          <a:p>
            <a:pPr marL="4572" indent="0">
              <a:buNone/>
            </a:pPr>
            <a:r>
              <a:rPr lang="en-US" sz="2000" dirty="0" smtClean="0"/>
              <a:t>VI. 	Social </a:t>
            </a:r>
            <a:r>
              <a:rPr lang="en-US" sz="2000" dirty="0"/>
              <a:t>Studies Curriculum Guides &amp; </a:t>
            </a:r>
            <a:r>
              <a:rPr lang="en-US" sz="2000" dirty="0" smtClean="0"/>
              <a:t>Resources</a:t>
            </a:r>
          </a:p>
          <a:p>
            <a:pPr marL="518922" indent="-514350">
              <a:buAutoNum type="romanUcPeriod" startAt="7"/>
            </a:pPr>
            <a:r>
              <a:rPr lang="en-US" sz="2000" dirty="0" smtClean="0"/>
              <a:t>Science </a:t>
            </a:r>
            <a:r>
              <a:rPr lang="en-US" sz="2000" dirty="0"/>
              <a:t>Curriculum Guides &amp; Resources </a:t>
            </a:r>
          </a:p>
          <a:p>
            <a:pPr marL="518922" indent="-514350">
              <a:buAutoNum type="romanUcPeriod" startAt="7"/>
            </a:pPr>
            <a:r>
              <a:rPr lang="en-US" sz="2000" dirty="0" smtClean="0"/>
              <a:t>Health </a:t>
            </a:r>
            <a:r>
              <a:rPr lang="en-US" sz="2000" dirty="0"/>
              <a:t>Curriculum Guides &amp; Resource </a:t>
            </a:r>
            <a:endParaRPr lang="en-US" sz="2000" dirty="0" smtClean="0"/>
          </a:p>
          <a:p>
            <a:pPr marL="4572" indent="0">
              <a:buNone/>
            </a:pPr>
            <a:r>
              <a:rPr lang="en-US" sz="2000" b="1" dirty="0"/>
              <a:t>4:30pm		Dismissal</a:t>
            </a:r>
          </a:p>
          <a:p>
            <a:pPr marL="4572" indent="0">
              <a:buNone/>
            </a:pPr>
            <a:endParaRPr lang="en-US" sz="2000" dirty="0"/>
          </a:p>
          <a:p>
            <a:pPr marL="4572" indent="0">
              <a:buNone/>
            </a:pPr>
            <a:endParaRPr lang="en-US" sz="2000" dirty="0"/>
          </a:p>
          <a:p>
            <a:pPr marL="4572" indent="0">
              <a:buNone/>
            </a:pPr>
            <a:endParaRPr lang="en-US" sz="2000" dirty="0"/>
          </a:p>
          <a:p>
            <a:pPr marL="4572" indent="0">
              <a:buNone/>
            </a:pPr>
            <a:r>
              <a:rPr lang="en-US" sz="2000" dirty="0"/>
              <a:t> </a:t>
            </a:r>
          </a:p>
          <a:p>
            <a:pPr marL="4572" indent="0">
              <a:buNone/>
            </a:pPr>
            <a:endParaRPr lang="en-US" sz="2000" dirty="0" smtClean="0"/>
          </a:p>
          <a:p>
            <a:pPr marL="4572" indent="0">
              <a:buNone/>
            </a:pPr>
            <a:endParaRPr lang="en-US" sz="2000" dirty="0"/>
          </a:p>
          <a:p>
            <a:pPr marL="3175" indent="0">
              <a:buNone/>
            </a:pPr>
            <a:endParaRPr lang="en-US" sz="2400" b="1" i="1" dirty="0" smtClean="0">
              <a:solidFill>
                <a:srgbClr val="595959"/>
              </a:solidFill>
              <a:latin typeface="ArialRoundedMTBold"/>
            </a:endParaRPr>
          </a:p>
          <a:p>
            <a:pPr marL="171450" indent="-168275"/>
            <a:endParaRPr lang="en-US" sz="2400" dirty="0"/>
          </a:p>
        </p:txBody>
      </p:sp>
    </p:spTree>
    <p:extLst>
      <p:ext uri="{BB962C8B-B14F-4D97-AF65-F5344CB8AC3E}">
        <p14:creationId xmlns:p14="http://schemas.microsoft.com/office/powerpoint/2010/main" val="407472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Website</a:t>
            </a:r>
            <a:endParaRPr lang="en-US" dirty="0"/>
          </a:p>
        </p:txBody>
      </p:sp>
      <p:sp>
        <p:nvSpPr>
          <p:cNvPr id="5" name="Content Placeholder 4"/>
          <p:cNvSpPr>
            <a:spLocks noGrp="1"/>
          </p:cNvSpPr>
          <p:nvPr>
            <p:ph idx="1"/>
          </p:nvPr>
        </p:nvSpPr>
        <p:spPr>
          <a:xfrm>
            <a:off x="228600" y="2613759"/>
            <a:ext cx="8915400" cy="3512404"/>
          </a:xfrm>
        </p:spPr>
        <p:txBody>
          <a:bodyPr numCol="2">
            <a:noAutofit/>
          </a:bodyPr>
          <a:lstStyle/>
          <a:p>
            <a:pPr>
              <a:buFont typeface="Arial" panose="020B0604020202020204" pitchFamily="34" charset="0"/>
              <a:buChar char="•"/>
            </a:pPr>
            <a:r>
              <a:rPr lang="en-US" sz="2000" dirty="0" smtClean="0"/>
              <a:t>Math, Literacy, Content Areas Guides (with links)</a:t>
            </a:r>
          </a:p>
          <a:p>
            <a:pPr>
              <a:buFont typeface="Arial" panose="020B0604020202020204" pitchFamily="34" charset="0"/>
              <a:buChar char="•"/>
            </a:pPr>
            <a:r>
              <a:rPr lang="en-US" sz="2000" dirty="0" smtClean="0"/>
              <a:t>Assessment information</a:t>
            </a:r>
          </a:p>
          <a:p>
            <a:pPr>
              <a:buFont typeface="Arial" panose="020B0604020202020204" pitchFamily="34" charset="0"/>
              <a:buChar char="•"/>
            </a:pPr>
            <a:r>
              <a:rPr lang="en-US" sz="2000" dirty="0" smtClean="0"/>
              <a:t>Teacher Created Resources</a:t>
            </a:r>
          </a:p>
          <a:p>
            <a:pPr marL="742950" lvl="1" indent="-285750">
              <a:buFont typeface="Arial" panose="020B0604020202020204" pitchFamily="34" charset="0"/>
              <a:buChar char="•"/>
            </a:pPr>
            <a:r>
              <a:rPr lang="en-US" sz="1600" dirty="0" smtClean="0"/>
              <a:t>Links to SharePoint folders by unit</a:t>
            </a:r>
          </a:p>
          <a:p>
            <a:pPr marL="742950" lvl="1" indent="-285750">
              <a:buFont typeface="Arial" panose="020B0604020202020204" pitchFamily="34" charset="0"/>
              <a:buChar char="•"/>
            </a:pPr>
            <a:r>
              <a:rPr lang="en-US" sz="1600" dirty="0" smtClean="0"/>
              <a:t>Review during Summer PD</a:t>
            </a:r>
          </a:p>
          <a:p>
            <a:pPr>
              <a:buFont typeface="Arial" panose="020B0604020202020204" pitchFamily="34" charset="0"/>
              <a:buChar char="•"/>
            </a:pPr>
            <a:r>
              <a:rPr lang="en-US" sz="2000" dirty="0" smtClean="0"/>
              <a:t>Grades 2-5 Literacy CFA Resources</a:t>
            </a:r>
          </a:p>
          <a:p>
            <a:pPr>
              <a:buFont typeface="Arial" panose="020B0604020202020204" pitchFamily="34" charset="0"/>
              <a:buChar char="•"/>
            </a:pPr>
            <a:endParaRPr lang="en-US" sz="2000" dirty="0" smtClean="0"/>
          </a:p>
          <a:p>
            <a:pPr>
              <a:buFont typeface="Arial" panose="020B0604020202020204" pitchFamily="34" charset="0"/>
              <a:buChar char="•"/>
            </a:pPr>
            <a:endParaRPr lang="en-US" sz="2000" dirty="0" smtClean="0"/>
          </a:p>
          <a:p>
            <a:pPr>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Resources</a:t>
            </a:r>
          </a:p>
          <a:p>
            <a:pPr lvl="2">
              <a:buFont typeface="Arial" panose="020B0604020202020204" pitchFamily="34" charset="0"/>
              <a:buChar char="•"/>
            </a:pPr>
            <a:r>
              <a:rPr lang="en-US" sz="1600" dirty="0" smtClean="0"/>
              <a:t>Increased/Decreased Needs</a:t>
            </a:r>
          </a:p>
          <a:p>
            <a:pPr lvl="2">
              <a:buFont typeface="Arial" panose="020B0604020202020204" pitchFamily="34" charset="0"/>
              <a:buChar char="•"/>
            </a:pPr>
            <a:r>
              <a:rPr lang="en-US" sz="1600" dirty="0" smtClean="0"/>
              <a:t>Common Core</a:t>
            </a:r>
          </a:p>
          <a:p>
            <a:pPr lvl="2">
              <a:buFont typeface="Arial" panose="020B0604020202020204" pitchFamily="34" charset="0"/>
              <a:buChar char="•"/>
            </a:pPr>
            <a:r>
              <a:rPr lang="en-US" sz="1600" dirty="0" smtClean="0"/>
              <a:t>T &amp; L</a:t>
            </a:r>
          </a:p>
          <a:p>
            <a:pPr lvl="2">
              <a:buFont typeface="Arial" panose="020B0604020202020204" pitchFamily="34" charset="0"/>
              <a:buChar char="•"/>
            </a:pPr>
            <a:r>
              <a:rPr lang="en-US" sz="1600" dirty="0" smtClean="0"/>
              <a:t>PLC</a:t>
            </a:r>
          </a:p>
          <a:p>
            <a:pPr lvl="2">
              <a:buFont typeface="Arial" panose="020B0604020202020204" pitchFamily="34" charset="0"/>
              <a:buChar char="•"/>
            </a:pPr>
            <a:r>
              <a:rPr lang="en-US" sz="1600" dirty="0" smtClean="0"/>
              <a:t>2013-2014 Resources</a:t>
            </a:r>
          </a:p>
          <a:p>
            <a:pPr lvl="1">
              <a:buFont typeface="Arial" panose="020B0604020202020204" pitchFamily="34" charset="0"/>
              <a:buChar char="•"/>
            </a:pPr>
            <a:r>
              <a:rPr lang="en-US" sz="2000" dirty="0" smtClean="0"/>
              <a:t>PD</a:t>
            </a:r>
          </a:p>
          <a:p>
            <a:pPr lvl="2">
              <a:buFont typeface="Arial" panose="020B0604020202020204" pitchFamily="34" charset="0"/>
              <a:buChar char="•"/>
            </a:pPr>
            <a:r>
              <a:rPr lang="en-US" sz="1600" dirty="0" smtClean="0"/>
              <a:t>Blended Learning</a:t>
            </a:r>
          </a:p>
          <a:p>
            <a:pPr lvl="2">
              <a:buFont typeface="Arial" panose="020B0604020202020204" pitchFamily="34" charset="0"/>
              <a:buChar char="•"/>
            </a:pPr>
            <a:r>
              <a:rPr lang="en-US" sz="1600" dirty="0" smtClean="0"/>
              <a:t>Close Reading</a:t>
            </a:r>
          </a:p>
          <a:p>
            <a:pPr lvl="2">
              <a:buFont typeface="Arial" panose="020B0604020202020204" pitchFamily="34" charset="0"/>
              <a:buChar char="•"/>
            </a:pPr>
            <a:r>
              <a:rPr lang="en-US" sz="1600" dirty="0" smtClean="0"/>
              <a:t>Balanced Math</a:t>
            </a:r>
          </a:p>
          <a:p>
            <a:pPr lvl="2">
              <a:buFont typeface="Arial" panose="020B0604020202020204" pitchFamily="34" charset="0"/>
              <a:buChar char="•"/>
            </a:pPr>
            <a:r>
              <a:rPr lang="en-US" sz="1600" dirty="0" smtClean="0"/>
              <a:t>Kite Project</a:t>
            </a:r>
          </a:p>
          <a:p>
            <a:pPr lvl="2">
              <a:buFont typeface="Arial" panose="020B0604020202020204" pitchFamily="34" charset="0"/>
              <a:buChar char="•"/>
            </a:pPr>
            <a:r>
              <a:rPr lang="en-US" sz="1600" dirty="0" smtClean="0"/>
              <a:t>Summer PD 2014</a:t>
            </a:r>
          </a:p>
          <a:p>
            <a:pPr lvl="1">
              <a:buFont typeface="Arial" panose="020B0604020202020204" pitchFamily="34" charset="0"/>
              <a:buChar char="•"/>
            </a:pPr>
            <a:endParaRPr lang="en-US" sz="1600" dirty="0" smtClean="0"/>
          </a:p>
        </p:txBody>
      </p:sp>
      <p:sp>
        <p:nvSpPr>
          <p:cNvPr id="6" name="TextBox 5"/>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a:solidFill>
                  <a:schemeClr val="accent2"/>
                </a:solidFill>
              </a:rPr>
              <a:t>e</a:t>
            </a:r>
            <a:r>
              <a:rPr lang="en-US" sz="4800" dirty="0" smtClean="0">
                <a:solidFill>
                  <a:schemeClr val="accent2"/>
                </a:solidFill>
              </a:rPr>
              <a:t>lementary.dmschools.org</a:t>
            </a:r>
            <a:endParaRPr lang="en-US" sz="4800" dirty="0">
              <a:solidFill>
                <a:schemeClr val="accent2"/>
              </a:solidFill>
            </a:endParaRPr>
          </a:p>
        </p:txBody>
      </p:sp>
    </p:spTree>
    <p:extLst>
      <p:ext uri="{BB962C8B-B14F-4D97-AF65-F5344CB8AC3E}">
        <p14:creationId xmlns:p14="http://schemas.microsoft.com/office/powerpoint/2010/main" val="80773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Literacy Guides</a:t>
            </a:r>
            <a:endParaRPr lang="en-US" dirty="0"/>
          </a:p>
        </p:txBody>
      </p:sp>
      <p:sp>
        <p:nvSpPr>
          <p:cNvPr id="5" name="Content Placeholder 4"/>
          <p:cNvSpPr>
            <a:spLocks noGrp="1"/>
          </p:cNvSpPr>
          <p:nvPr>
            <p:ph idx="1"/>
          </p:nvPr>
        </p:nvSpPr>
        <p:spPr>
          <a:xfrm>
            <a:off x="457200" y="1600201"/>
            <a:ext cx="8229600" cy="3886200"/>
          </a:xfrm>
        </p:spPr>
        <p:txBody>
          <a:bodyPr>
            <a:normAutofit fontScale="92500" lnSpcReduction="20000"/>
          </a:bodyPr>
          <a:lstStyle/>
          <a:p>
            <a:r>
              <a:rPr lang="en-US" dirty="0" smtClean="0"/>
              <a:t>Standards for each unit will remain the same for the 2014-2015 school year</a:t>
            </a:r>
          </a:p>
          <a:p>
            <a:r>
              <a:rPr lang="en-US" dirty="0" smtClean="0"/>
              <a:t>Formatting of the guides has changed slightly. </a:t>
            </a:r>
          </a:p>
          <a:p>
            <a:pPr lvl="1"/>
            <a:r>
              <a:rPr lang="en-US" dirty="0" smtClean="0"/>
              <a:t>Additional information about Journeys materials (titles/genre) have been added to each lesson</a:t>
            </a:r>
          </a:p>
          <a:p>
            <a:r>
              <a:rPr lang="en-US" dirty="0" smtClean="0"/>
              <a:t>Guides will be printed as part of Teaching and Learning documents and delivered to buildings in the fall (similar to last year)</a:t>
            </a:r>
          </a:p>
          <a:p>
            <a:r>
              <a:rPr lang="en-US" dirty="0" smtClean="0"/>
              <a:t>2014-2015 guides are available NOW at: </a:t>
            </a:r>
          </a:p>
        </p:txBody>
      </p:sp>
      <p:sp>
        <p:nvSpPr>
          <p:cNvPr id="6" name="TextBox 5"/>
          <p:cNvSpPr txBox="1"/>
          <p:nvPr/>
        </p:nvSpPr>
        <p:spPr>
          <a:xfrm>
            <a:off x="723900" y="5501642"/>
            <a:ext cx="7696200" cy="830997"/>
          </a:xfrm>
          <a:prstGeom prst="rect">
            <a:avLst/>
          </a:prstGeom>
          <a:noFill/>
          <a:ln w="50800">
            <a:solidFill>
              <a:schemeClr val="accent1"/>
            </a:solidFill>
          </a:ln>
        </p:spPr>
        <p:txBody>
          <a:bodyPr wrap="square" rtlCol="0">
            <a:spAutoFit/>
          </a:bodyPr>
          <a:lstStyle/>
          <a:p>
            <a:pPr algn="ctr"/>
            <a:r>
              <a:rPr lang="en-US" sz="4800" dirty="0">
                <a:solidFill>
                  <a:schemeClr val="accent2"/>
                </a:solidFill>
              </a:rPr>
              <a:t>e</a:t>
            </a:r>
            <a:r>
              <a:rPr lang="en-US" sz="4800" dirty="0" smtClean="0">
                <a:solidFill>
                  <a:schemeClr val="accent2"/>
                </a:solidFill>
              </a:rPr>
              <a:t>lementary.dmschools.org</a:t>
            </a:r>
            <a:endParaRPr lang="en-US" sz="4800" dirty="0">
              <a:solidFill>
                <a:schemeClr val="accent2"/>
              </a:solidFill>
            </a:endParaRPr>
          </a:p>
        </p:txBody>
      </p:sp>
    </p:spTree>
    <p:extLst>
      <p:ext uri="{BB962C8B-B14F-4D97-AF65-F5344CB8AC3E}">
        <p14:creationId xmlns:p14="http://schemas.microsoft.com/office/powerpoint/2010/main" val="228907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Guides</a:t>
            </a:r>
            <a:endParaRPr lang="en-US" dirty="0"/>
          </a:p>
        </p:txBody>
      </p:sp>
      <p:pic>
        <p:nvPicPr>
          <p:cNvPr id="4" name="Content Placeholder 3"/>
          <p:cNvPicPr>
            <a:picLocks noGrp="1" noChangeAspect="1"/>
          </p:cNvPicPr>
          <p:nvPr>
            <p:ph idx="1"/>
          </p:nvPr>
        </p:nvPicPr>
        <p:blipFill>
          <a:blip r:embed="rId3"/>
          <a:stretch>
            <a:fillRect/>
          </a:stretch>
        </p:blipFill>
        <p:spPr>
          <a:xfrm>
            <a:off x="-245946" y="1417638"/>
            <a:ext cx="9635891" cy="4836858"/>
          </a:xfrm>
          <a:prstGeom prst="rect">
            <a:avLst/>
          </a:prstGeom>
        </p:spPr>
      </p:pic>
      <p:sp>
        <p:nvSpPr>
          <p:cNvPr id="5" name="Rectangle 4"/>
          <p:cNvSpPr/>
          <p:nvPr/>
        </p:nvSpPr>
        <p:spPr>
          <a:xfrm>
            <a:off x="128016" y="2304288"/>
            <a:ext cx="8741664" cy="71323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9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2014-2015 </a:t>
            </a:r>
            <a:r>
              <a:rPr lang="en-US" dirty="0" smtClean="0"/>
              <a:t>Literacy</a:t>
            </a:r>
            <a:r>
              <a:rPr lang="en-US" dirty="0"/>
              <a:t/>
            </a:r>
            <a:br>
              <a:rPr lang="en-US" dirty="0"/>
            </a:br>
            <a:r>
              <a:rPr lang="en-US" dirty="0"/>
              <a:t>Assessment Plan</a:t>
            </a:r>
          </a:p>
        </p:txBody>
      </p:sp>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elementary.dmschools.org</a:t>
            </a:r>
            <a:endParaRPr lang="en-US" sz="4800" dirty="0">
              <a:solidFill>
                <a:schemeClr val="accent2"/>
              </a:solidFill>
            </a:endParaRPr>
          </a:p>
        </p:txBody>
      </p:sp>
      <p:pic>
        <p:nvPicPr>
          <p:cNvPr id="8" name="Picture 7"/>
          <p:cNvPicPr>
            <a:picLocks noChangeAspect="1"/>
          </p:cNvPicPr>
          <p:nvPr/>
        </p:nvPicPr>
        <p:blipFill rotWithShape="1">
          <a:blip r:embed="rId3"/>
          <a:srcRect l="11347" t="12501" r="9590" b="10416"/>
          <a:stretch/>
        </p:blipFill>
        <p:spPr>
          <a:xfrm>
            <a:off x="381000" y="2659380"/>
            <a:ext cx="8382000" cy="4198620"/>
          </a:xfrm>
          <a:prstGeom prst="rect">
            <a:avLst/>
          </a:prstGeom>
        </p:spPr>
      </p:pic>
      <p:sp>
        <p:nvSpPr>
          <p:cNvPr id="9" name="Rectangle 8"/>
          <p:cNvSpPr/>
          <p:nvPr/>
        </p:nvSpPr>
        <p:spPr>
          <a:xfrm>
            <a:off x="1066800" y="3733800"/>
            <a:ext cx="1676400" cy="411282"/>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800" y="5341203"/>
            <a:ext cx="2590800" cy="373797"/>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9"/>
          <p:cNvPicPr>
            <a:picLocks noGrp="1" noChangeAspect="1"/>
          </p:cNvPicPr>
          <p:nvPr>
            <p:ph idx="1"/>
          </p:nvPr>
        </p:nvPicPr>
        <p:blipFill>
          <a:blip r:embed="rId4"/>
          <a:stretch>
            <a:fillRect/>
          </a:stretch>
        </p:blipFill>
        <p:spPr>
          <a:xfrm>
            <a:off x="554581" y="2792938"/>
            <a:ext cx="8034838" cy="3283803"/>
          </a:xfrm>
          <a:prstGeom prst="rect">
            <a:avLst/>
          </a:prstGeom>
          <a:ln w="25400">
            <a:solidFill>
              <a:srgbClr val="626262"/>
            </a:solidFill>
          </a:ln>
        </p:spPr>
      </p:pic>
    </p:spTree>
    <p:extLst>
      <p:ext uri="{BB962C8B-B14F-4D97-AF65-F5344CB8AC3E}">
        <p14:creationId xmlns:p14="http://schemas.microsoft.com/office/powerpoint/2010/main" val="183903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chemeClr val="accent2"/>
                </a:solidFill>
              </a:rPr>
              <a:t>New</a:t>
            </a:r>
            <a:r>
              <a:rPr lang="en-US" dirty="0" smtClean="0"/>
              <a:t> Infinite Campus</a:t>
            </a:r>
            <a:endParaRPr lang="en-US" dirty="0"/>
          </a:p>
        </p:txBody>
      </p:sp>
      <p:sp>
        <p:nvSpPr>
          <p:cNvPr id="3" name="Content Placeholder 2"/>
          <p:cNvSpPr>
            <a:spLocks noGrp="1"/>
          </p:cNvSpPr>
          <p:nvPr>
            <p:ph idx="1"/>
          </p:nvPr>
        </p:nvSpPr>
        <p:spPr/>
        <p:txBody>
          <a:bodyPr/>
          <a:lstStyle/>
          <a:p>
            <a:r>
              <a:rPr lang="en-US" dirty="0" smtClean="0"/>
              <a:t>Data Director will be available (and required for district assessment) through 2015</a:t>
            </a:r>
          </a:p>
          <a:p>
            <a:r>
              <a:rPr lang="en-US" dirty="0" smtClean="0"/>
              <a:t>Fall 2014 = “new” Infinite Campus</a:t>
            </a:r>
          </a:p>
          <a:p>
            <a:pPr lvl="1"/>
            <a:r>
              <a:rPr lang="en-US" dirty="0" smtClean="0"/>
              <a:t>Training for all on </a:t>
            </a:r>
            <a:r>
              <a:rPr lang="en-US" dirty="0" smtClean="0">
                <a:solidFill>
                  <a:schemeClr val="accent3"/>
                </a:solidFill>
              </a:rPr>
              <a:t>district-directed pre-service day</a:t>
            </a:r>
          </a:p>
          <a:p>
            <a:pPr lvl="1"/>
            <a:r>
              <a:rPr lang="en-US" dirty="0" smtClean="0"/>
              <a:t>Building IC skill set in 2014</a:t>
            </a:r>
          </a:p>
          <a:p>
            <a:pPr lvl="1"/>
            <a:r>
              <a:rPr lang="en-US" dirty="0" smtClean="0"/>
              <a:t>Use IC with SRG understanding in 2015</a:t>
            </a:r>
          </a:p>
          <a:p>
            <a:r>
              <a:rPr lang="en-US" dirty="0" smtClean="0"/>
              <a:t>Fall 2015 = </a:t>
            </a:r>
            <a:r>
              <a:rPr lang="en-US" dirty="0" smtClean="0">
                <a:solidFill>
                  <a:schemeClr val="accent3"/>
                </a:solidFill>
              </a:rPr>
              <a:t>NO Data Director</a:t>
            </a:r>
          </a:p>
          <a:p>
            <a:endParaRPr lang="en-US" dirty="0" smtClean="0"/>
          </a:p>
          <a:p>
            <a:endParaRPr lang="en-US" dirty="0" smtClean="0"/>
          </a:p>
        </p:txBody>
      </p:sp>
    </p:spTree>
    <p:extLst>
      <p:ext uri="{BB962C8B-B14F-4D97-AF65-F5344CB8AC3E}">
        <p14:creationId xmlns:p14="http://schemas.microsoft.com/office/powerpoint/2010/main" val="38758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2"/>
                </a:solidFill>
              </a:rPr>
              <a:t>New</a:t>
            </a:r>
            <a:r>
              <a:rPr lang="en-US" dirty="0" smtClean="0"/>
              <a:t> Infinite Campus: 3 Phase Plan</a:t>
            </a:r>
            <a:endParaRPr lang="en-US" dirty="0"/>
          </a:p>
        </p:txBody>
      </p:sp>
      <p:graphicFrame>
        <p:nvGraphicFramePr>
          <p:cNvPr id="6" name="Content Placeholder 5"/>
          <p:cNvGraphicFramePr>
            <a:graphicFrameLocks noGrp="1"/>
          </p:cNvGraphicFramePr>
          <p:nvPr>
            <p:ph idx="1"/>
          </p:nvPr>
        </p:nvGraphicFramePr>
        <p:xfrm>
          <a:off x="1531620" y="3442557"/>
          <a:ext cx="6080760" cy="841248"/>
        </p:xfrm>
        <a:graphic>
          <a:graphicData uri="http://schemas.openxmlformats.org/drawingml/2006/table">
            <a:tbl>
              <a:tblPr firstRow="1" firstCol="1" bandRow="1">
                <a:tableStyleId>{5C22544A-7EE6-4342-B048-85BDC9FD1C3A}</a:tableStyleId>
              </a:tblPr>
              <a:tblGrid>
                <a:gridCol w="2026920"/>
                <a:gridCol w="2026920"/>
                <a:gridCol w="2026920"/>
              </a:tblGrid>
              <a:tr h="0">
                <a:tc gridSpan="3">
                  <a:txBody>
                    <a:bodyPr/>
                    <a:lstStyle/>
                    <a:p>
                      <a:pPr marL="0" marR="0" algn="ctr">
                        <a:lnSpc>
                          <a:spcPct val="115000"/>
                        </a:lnSpc>
                        <a:spcBef>
                          <a:spcPts val="0"/>
                        </a:spcBef>
                        <a:spcAft>
                          <a:spcPts val="0"/>
                        </a:spcAft>
                      </a:pPr>
                      <a:r>
                        <a:rPr lang="en-US" sz="1200">
                          <a:effectLst/>
                        </a:rPr>
                        <a:t>Date and Time of Training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0">
                <a:tc>
                  <a:txBody>
                    <a:bodyPr/>
                    <a:lstStyle/>
                    <a:p>
                      <a:pPr marL="0" marR="0">
                        <a:lnSpc>
                          <a:spcPct val="115000"/>
                        </a:lnSpc>
                        <a:spcBef>
                          <a:spcPts val="0"/>
                        </a:spcBef>
                        <a:spcAft>
                          <a:spcPts val="0"/>
                        </a:spcAft>
                      </a:pPr>
                      <a:r>
                        <a:rPr lang="en-US" sz="1200">
                          <a:effectLst/>
                        </a:rPr>
                        <a:t>Continuous Calendar 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Extended Calendar 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Traditional Calendar 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200">
                          <a:effectLst/>
                        </a:rPr>
                        <a:t>Morning of July 14, 2014</a:t>
                      </a:r>
                      <a:endParaRPr lang="en-US" sz="1100">
                        <a:effectLst/>
                      </a:endParaRPr>
                    </a:p>
                    <a:p>
                      <a:pPr marL="0" marR="0">
                        <a:lnSpc>
                          <a:spcPct val="115000"/>
                        </a:lnSpc>
                        <a:spcBef>
                          <a:spcPts val="0"/>
                        </a:spcBef>
                        <a:spcAft>
                          <a:spcPts val="0"/>
                        </a:spcAft>
                      </a:pPr>
                      <a:r>
                        <a:rPr lang="en-US" sz="1200">
                          <a:effectLst/>
                        </a:rPr>
                        <a:t>(led by District IC Experts)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Morning of August 11, 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Morning of August 18, 2014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4" name="Picture 3"/>
          <p:cNvPicPr>
            <a:picLocks noChangeAspect="1"/>
          </p:cNvPicPr>
          <p:nvPr/>
        </p:nvPicPr>
        <p:blipFill>
          <a:blip r:embed="rId2"/>
          <a:stretch>
            <a:fillRect/>
          </a:stretch>
        </p:blipFill>
        <p:spPr>
          <a:xfrm>
            <a:off x="1405318" y="1496218"/>
            <a:ext cx="6772275" cy="4733925"/>
          </a:xfrm>
          <a:prstGeom prst="rect">
            <a:avLst/>
          </a:prstGeom>
        </p:spPr>
      </p:pic>
      <p:sp>
        <p:nvSpPr>
          <p:cNvPr id="5" name="Rectangle 4"/>
          <p:cNvSpPr/>
          <p:nvPr/>
        </p:nvSpPr>
        <p:spPr>
          <a:xfrm>
            <a:off x="996696" y="2706624"/>
            <a:ext cx="3346704"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chemeClr val="accent2"/>
                </a:solidFill>
                <a:effectLst>
                  <a:outerShdw blurRad="38100" dist="19050" dir="2700000" algn="tl" rotWithShape="0">
                    <a:schemeClr val="dk1">
                      <a:alpha val="40000"/>
                    </a:schemeClr>
                  </a:outerShdw>
                </a:effectLst>
              </a:rPr>
              <a:t>Training Fall 2014 at your school:</a:t>
            </a:r>
          </a:p>
          <a:p>
            <a:pPr algn="ctr"/>
            <a:r>
              <a:rPr lang="en-US" dirty="0" smtClean="0">
                <a:ln w="0"/>
                <a:solidFill>
                  <a:schemeClr val="accent2"/>
                </a:solidFill>
                <a:effectLst>
                  <a:outerShdw blurRad="38100" dist="19050" dir="2700000" algn="tl" rotWithShape="0">
                    <a:schemeClr val="dk1">
                      <a:alpha val="40000"/>
                    </a:schemeClr>
                  </a:outerShdw>
                </a:effectLst>
              </a:rPr>
              <a:t>Continuous- July 14</a:t>
            </a:r>
          </a:p>
          <a:p>
            <a:pPr algn="ctr"/>
            <a:r>
              <a:rPr lang="en-US" dirty="0" smtClean="0">
                <a:ln w="0"/>
                <a:solidFill>
                  <a:schemeClr val="accent2"/>
                </a:solidFill>
                <a:effectLst>
                  <a:outerShdw blurRad="38100" dist="19050" dir="2700000" algn="tl" rotWithShape="0">
                    <a:schemeClr val="dk1">
                      <a:alpha val="40000"/>
                    </a:schemeClr>
                  </a:outerShdw>
                </a:effectLst>
              </a:rPr>
              <a:t>Extended August 11</a:t>
            </a:r>
          </a:p>
          <a:p>
            <a:pPr algn="ctr"/>
            <a:r>
              <a:rPr lang="en-US" dirty="0" smtClean="0">
                <a:ln w="0"/>
                <a:solidFill>
                  <a:schemeClr val="accent2"/>
                </a:solidFill>
                <a:effectLst>
                  <a:outerShdw blurRad="38100" dist="19050" dir="2700000" algn="tl" rotWithShape="0">
                    <a:schemeClr val="dk1">
                      <a:alpha val="40000"/>
                    </a:schemeClr>
                  </a:outerShdw>
                </a:effectLst>
              </a:rPr>
              <a:t>Traditional- August 18</a:t>
            </a:r>
            <a:endParaRPr lang="en-US"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9617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New</a:t>
            </a:r>
            <a:r>
              <a:rPr lang="en-US" dirty="0" smtClean="0"/>
              <a:t> IC: Teacher Training</a:t>
            </a:r>
            <a:endParaRPr lang="en-US" dirty="0"/>
          </a:p>
        </p:txBody>
      </p:sp>
      <p:sp>
        <p:nvSpPr>
          <p:cNvPr id="3" name="Content Placeholder 2"/>
          <p:cNvSpPr>
            <a:spLocks noGrp="1"/>
          </p:cNvSpPr>
          <p:nvPr>
            <p:ph idx="1"/>
          </p:nvPr>
        </p:nvSpPr>
        <p:spPr/>
        <p:txBody>
          <a:bodyPr>
            <a:normAutofit fontScale="85000" lnSpcReduction="10000"/>
          </a:bodyPr>
          <a:lstStyle/>
          <a:p>
            <a:pPr marL="4572" indent="0">
              <a:buNone/>
            </a:pPr>
            <a:r>
              <a:rPr lang="en-US" dirty="0"/>
              <a:t>Teachers will be trained by their School IC Support Team.  </a:t>
            </a:r>
          </a:p>
          <a:p>
            <a:r>
              <a:rPr lang="en-US" b="1" u="sng" dirty="0"/>
              <a:t>Expectations:</a:t>
            </a:r>
            <a:endParaRPr lang="en-US" dirty="0"/>
          </a:p>
          <a:p>
            <a:pPr lvl="0"/>
            <a:r>
              <a:rPr lang="en-US" dirty="0"/>
              <a:t>Teachers will accurately record attendance in IC.</a:t>
            </a:r>
          </a:p>
          <a:p>
            <a:pPr lvl="0"/>
            <a:r>
              <a:rPr lang="en-US" dirty="0"/>
              <a:t>Teachers will accurately report and communicate student progress through IC using the gradebook.</a:t>
            </a:r>
          </a:p>
          <a:p>
            <a:pPr lvl="0"/>
            <a:r>
              <a:rPr lang="en-US" dirty="0"/>
              <a:t>Teachers will utilize Campus Messenger to increase communication with parents.</a:t>
            </a:r>
          </a:p>
          <a:p>
            <a:pPr lvl="0"/>
            <a:r>
              <a:rPr lang="en-US" dirty="0"/>
              <a:t>Teachers will submit behavior referrals in IC following district guidelines.</a:t>
            </a:r>
          </a:p>
          <a:p>
            <a:pPr marL="4572" indent="0">
              <a:buNone/>
            </a:pPr>
            <a:endParaRPr lang="en-US" dirty="0"/>
          </a:p>
        </p:txBody>
      </p:sp>
      <p:sp>
        <p:nvSpPr>
          <p:cNvPr id="4" name="Rectangle 3"/>
          <p:cNvSpPr/>
          <p:nvPr/>
        </p:nvSpPr>
        <p:spPr>
          <a:xfrm>
            <a:off x="2313432" y="2633472"/>
            <a:ext cx="4379976" cy="248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accent2"/>
                </a:solidFill>
                <a:effectLst>
                  <a:outerShdw blurRad="38100" dist="19050" dir="2700000" algn="tl" rotWithShape="0">
                    <a:schemeClr val="dk1">
                      <a:alpha val="40000"/>
                    </a:schemeClr>
                  </a:outerShdw>
                </a:effectLst>
              </a:rPr>
              <a:t>Training Fall 2014 at your school:</a:t>
            </a:r>
          </a:p>
          <a:p>
            <a:pPr algn="ctr"/>
            <a:r>
              <a:rPr lang="en-US" sz="2400" dirty="0" smtClean="0">
                <a:ln w="0"/>
                <a:solidFill>
                  <a:schemeClr val="accent2"/>
                </a:solidFill>
                <a:effectLst>
                  <a:outerShdw blurRad="38100" dist="19050" dir="2700000" algn="tl" rotWithShape="0">
                    <a:schemeClr val="dk1">
                      <a:alpha val="40000"/>
                    </a:schemeClr>
                  </a:outerShdw>
                </a:effectLst>
              </a:rPr>
              <a:t>Continuous- July 14</a:t>
            </a:r>
          </a:p>
          <a:p>
            <a:pPr algn="ctr"/>
            <a:r>
              <a:rPr lang="en-US" sz="2400" dirty="0" smtClean="0">
                <a:ln w="0"/>
                <a:solidFill>
                  <a:schemeClr val="accent2"/>
                </a:solidFill>
                <a:effectLst>
                  <a:outerShdw blurRad="38100" dist="19050" dir="2700000" algn="tl" rotWithShape="0">
                    <a:schemeClr val="dk1">
                      <a:alpha val="40000"/>
                    </a:schemeClr>
                  </a:outerShdw>
                </a:effectLst>
              </a:rPr>
              <a:t>Extended August 11</a:t>
            </a:r>
          </a:p>
          <a:p>
            <a:pPr algn="ctr"/>
            <a:r>
              <a:rPr lang="en-US" sz="2400" dirty="0" smtClean="0">
                <a:ln w="0"/>
                <a:solidFill>
                  <a:schemeClr val="accent2"/>
                </a:solidFill>
                <a:effectLst>
                  <a:outerShdw blurRad="38100" dist="19050" dir="2700000" algn="tl" rotWithShape="0">
                    <a:schemeClr val="dk1">
                      <a:alpha val="40000"/>
                    </a:schemeClr>
                  </a:outerShdw>
                </a:effectLst>
              </a:rPr>
              <a:t>Traditional- August 18  </a:t>
            </a:r>
            <a:endParaRPr lang="en-US" sz="2400"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6130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Technology &amp; Literacy</a:t>
            </a:r>
            <a:endParaRPr lang="en-US" dirty="0"/>
          </a:p>
        </p:txBody>
      </p:sp>
      <p:sp>
        <p:nvSpPr>
          <p:cNvPr id="3" name="Text Placeholder 2"/>
          <p:cNvSpPr>
            <a:spLocks noGrp="1"/>
          </p:cNvSpPr>
          <p:nvPr>
            <p:ph type="body" idx="1"/>
          </p:nvPr>
        </p:nvSpPr>
        <p:spPr/>
        <p:txBody>
          <a:bodyPr>
            <a:noAutofit/>
          </a:bodyPr>
          <a:lstStyle/>
          <a:p>
            <a:endParaRPr lang="en-US" sz="4400" dirty="0"/>
          </a:p>
        </p:txBody>
      </p:sp>
    </p:spTree>
    <p:extLst>
      <p:ext uri="{BB962C8B-B14F-4D97-AF65-F5344CB8AC3E}">
        <p14:creationId xmlns:p14="http://schemas.microsoft.com/office/powerpoint/2010/main" val="4855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sz="4000" dirty="0" smtClean="0"/>
              <a:t>What is “Literacy?”</a:t>
            </a:r>
            <a:endParaRPr lang="en-US" altLang="en-US" sz="4000" dirty="0"/>
          </a:p>
        </p:txBody>
      </p:sp>
      <p:sp>
        <p:nvSpPr>
          <p:cNvPr id="50179" name="Rectangle 3"/>
          <p:cNvSpPr>
            <a:spLocks noGrp="1" noChangeArrowheads="1"/>
          </p:cNvSpPr>
          <p:nvPr>
            <p:ph type="body" idx="1"/>
          </p:nvPr>
        </p:nvSpPr>
        <p:spPr/>
        <p:txBody>
          <a:bodyPr>
            <a:normAutofit fontScale="92500" lnSpcReduction="20000"/>
          </a:bodyPr>
          <a:lstStyle/>
          <a:p>
            <a:r>
              <a:rPr lang="en-US" altLang="en-US" dirty="0"/>
              <a:t>Literacy is tied inherently to technology because technology profoundly affects how we </a:t>
            </a:r>
            <a:r>
              <a:rPr lang="en-US" altLang="en-US" dirty="0">
                <a:solidFill>
                  <a:schemeClr val="accent3"/>
                </a:solidFill>
              </a:rPr>
              <a:t>communicate</a:t>
            </a:r>
            <a:r>
              <a:rPr lang="en-US" altLang="en-US" dirty="0" smtClean="0">
                <a:solidFill>
                  <a:schemeClr val="accent3"/>
                </a:solidFill>
              </a:rPr>
              <a:t>.</a:t>
            </a:r>
          </a:p>
          <a:p>
            <a:r>
              <a:rPr lang="en-US" altLang="en-US" dirty="0" smtClean="0"/>
              <a:t>“Literacy”</a:t>
            </a:r>
            <a:endParaRPr lang="en-US" altLang="en-US" dirty="0"/>
          </a:p>
          <a:p>
            <a:pPr lvl="1"/>
            <a:r>
              <a:rPr lang="en-US" altLang="en-US" dirty="0"/>
              <a:t>A basic definition: the skills needed to read and write</a:t>
            </a:r>
          </a:p>
          <a:p>
            <a:pPr lvl="1"/>
            <a:r>
              <a:rPr lang="en-US" altLang="en-US" dirty="0"/>
              <a:t>A more complex definition: the skills necessary to </a:t>
            </a:r>
            <a:r>
              <a:rPr lang="en-US" altLang="en-US" dirty="0">
                <a:solidFill>
                  <a:schemeClr val="accent3"/>
                </a:solidFill>
              </a:rPr>
              <a:t>communicate effectively </a:t>
            </a:r>
            <a:r>
              <a:rPr lang="en-US" altLang="en-US" dirty="0"/>
              <a:t>within a particular cultural </a:t>
            </a:r>
            <a:r>
              <a:rPr lang="en-US" altLang="en-US" dirty="0" smtClean="0"/>
              <a:t>context</a:t>
            </a:r>
          </a:p>
          <a:p>
            <a:pPr lvl="1"/>
            <a:endParaRPr lang="en-US" altLang="en-US" dirty="0" smtClean="0"/>
          </a:p>
          <a:p>
            <a:pPr lvl="1" algn="ctr">
              <a:buNone/>
            </a:pPr>
            <a:r>
              <a:rPr lang="en-US" altLang="en-US" sz="3500" b="1" dirty="0" smtClean="0"/>
              <a:t>As technology advances, “literacy” instruction must advance too.</a:t>
            </a:r>
            <a:endParaRPr lang="en-US" altLang="en-US" sz="3500" b="1" dirty="0"/>
          </a:p>
          <a:p>
            <a:endParaRPr lang="en-US" altLang="en-US" dirty="0"/>
          </a:p>
        </p:txBody>
      </p:sp>
    </p:spTree>
    <p:extLst>
      <p:ext uri="{BB962C8B-B14F-4D97-AF65-F5344CB8AC3E}">
        <p14:creationId xmlns:p14="http://schemas.microsoft.com/office/powerpoint/2010/main" val="129064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r>
              <a:rPr lang="en-US" altLang="en-US" sz="4000" dirty="0" smtClean="0"/>
              <a:t>When do students use “literacy skills?”</a:t>
            </a:r>
            <a:endParaRPr lang="en-US" altLang="en-US" sz="4000" dirty="0"/>
          </a:p>
        </p:txBody>
      </p:sp>
      <p:sp>
        <p:nvSpPr>
          <p:cNvPr id="53251" name="Rectangle 3"/>
          <p:cNvSpPr>
            <a:spLocks noGrp="1" noChangeArrowheads="1"/>
          </p:cNvSpPr>
          <p:nvPr>
            <p:ph type="body" idx="1"/>
          </p:nvPr>
        </p:nvSpPr>
        <p:spPr>
          <a:xfrm>
            <a:off x="182880" y="1417638"/>
            <a:ext cx="8778240" cy="4727448"/>
          </a:xfrm>
        </p:spPr>
        <p:txBody>
          <a:bodyPr>
            <a:normAutofit lnSpcReduction="10000"/>
          </a:bodyPr>
          <a:lstStyle/>
          <a:p>
            <a:pPr>
              <a:lnSpc>
                <a:spcPct val="80000"/>
              </a:lnSpc>
            </a:pPr>
            <a:r>
              <a:rPr lang="en-US" altLang="en-US" sz="2800" dirty="0" smtClean="0"/>
              <a:t>Students learn </a:t>
            </a:r>
            <a:r>
              <a:rPr lang="en-US" altLang="en-US" sz="2800" dirty="0"/>
              <a:t>about reading from </a:t>
            </a:r>
            <a:r>
              <a:rPr lang="en-US" altLang="en-US" sz="2800" dirty="0" smtClean="0"/>
              <a:t>experiences in text in </a:t>
            </a:r>
            <a:r>
              <a:rPr lang="en-US" altLang="en-US" sz="2800" dirty="0" smtClean="0">
                <a:solidFill>
                  <a:schemeClr val="accent3"/>
                </a:solidFill>
              </a:rPr>
              <a:t>various media</a:t>
            </a:r>
            <a:r>
              <a:rPr lang="en-US" altLang="en-US" sz="2800" dirty="0" smtClean="0"/>
              <a:t>:</a:t>
            </a:r>
            <a:endParaRPr lang="en-US" altLang="en-US" sz="2800" dirty="0"/>
          </a:p>
          <a:p>
            <a:pPr lvl="1">
              <a:lnSpc>
                <a:spcPct val="80000"/>
              </a:lnSpc>
            </a:pPr>
            <a:r>
              <a:rPr lang="en-US" altLang="en-US" sz="2400" dirty="0" smtClean="0"/>
              <a:t>Computerized </a:t>
            </a:r>
            <a:r>
              <a:rPr lang="en-US" altLang="en-US" sz="2400" dirty="0"/>
              <a:t>Story Books/eBooks</a:t>
            </a:r>
          </a:p>
          <a:p>
            <a:pPr lvl="1">
              <a:lnSpc>
                <a:spcPct val="80000"/>
              </a:lnSpc>
            </a:pPr>
            <a:r>
              <a:rPr lang="en-US" altLang="en-US" sz="2400" dirty="0"/>
              <a:t>Games</a:t>
            </a:r>
          </a:p>
          <a:p>
            <a:pPr lvl="1">
              <a:lnSpc>
                <a:spcPct val="80000"/>
              </a:lnSpc>
            </a:pPr>
            <a:r>
              <a:rPr lang="en-US" altLang="en-US" sz="2400" dirty="0"/>
              <a:t>Music</a:t>
            </a:r>
          </a:p>
          <a:p>
            <a:pPr lvl="1">
              <a:lnSpc>
                <a:spcPct val="80000"/>
              </a:lnSpc>
            </a:pPr>
            <a:r>
              <a:rPr lang="en-US" altLang="en-US" sz="2400" dirty="0"/>
              <a:t>Film</a:t>
            </a:r>
          </a:p>
          <a:p>
            <a:pPr lvl="1">
              <a:lnSpc>
                <a:spcPct val="80000"/>
              </a:lnSpc>
            </a:pPr>
            <a:r>
              <a:rPr lang="en-US" altLang="en-US" sz="2400" dirty="0"/>
              <a:t>Television</a:t>
            </a:r>
          </a:p>
          <a:p>
            <a:pPr lvl="1">
              <a:lnSpc>
                <a:spcPct val="80000"/>
              </a:lnSpc>
            </a:pPr>
            <a:r>
              <a:rPr lang="en-US" altLang="en-US" sz="2400" dirty="0"/>
              <a:t>Search Engines</a:t>
            </a:r>
          </a:p>
          <a:p>
            <a:pPr lvl="1">
              <a:lnSpc>
                <a:spcPct val="80000"/>
              </a:lnSpc>
            </a:pPr>
            <a:r>
              <a:rPr lang="en-US" altLang="en-US" sz="2400" dirty="0"/>
              <a:t>Instant Messaging</a:t>
            </a:r>
          </a:p>
          <a:p>
            <a:pPr lvl="1">
              <a:lnSpc>
                <a:spcPct val="80000"/>
              </a:lnSpc>
            </a:pPr>
            <a:r>
              <a:rPr lang="en-US" altLang="en-US" sz="2400" dirty="0" smtClean="0"/>
              <a:t>Email</a:t>
            </a:r>
          </a:p>
          <a:p>
            <a:pPr lvl="1">
              <a:lnSpc>
                <a:spcPct val="80000"/>
              </a:lnSpc>
            </a:pPr>
            <a:r>
              <a:rPr lang="en-US" altLang="en-US" sz="2400" dirty="0" smtClean="0"/>
              <a:t>Social media (Facebook, Twitter, </a:t>
            </a:r>
            <a:r>
              <a:rPr lang="en-US" altLang="en-US" sz="2400" dirty="0" err="1" smtClean="0"/>
              <a:t>etc</a:t>
            </a:r>
            <a:r>
              <a:rPr lang="en-US" altLang="en-US" sz="2400" dirty="0" smtClean="0"/>
              <a:t>)</a:t>
            </a:r>
          </a:p>
          <a:p>
            <a:pPr lvl="1">
              <a:lnSpc>
                <a:spcPct val="80000"/>
              </a:lnSpc>
            </a:pPr>
            <a:endParaRPr lang="en-US" altLang="en-US" sz="2400" dirty="0" smtClean="0"/>
          </a:p>
          <a:p>
            <a:pPr lvl="1" algn="ctr">
              <a:lnSpc>
                <a:spcPct val="80000"/>
              </a:lnSpc>
              <a:buNone/>
            </a:pPr>
            <a:r>
              <a:rPr lang="en-US" altLang="en-US" sz="2400" b="1" dirty="0"/>
              <a:t>As technology advances, “literacy</a:t>
            </a:r>
            <a:r>
              <a:rPr lang="en-US" altLang="en-US" sz="2400" b="1" dirty="0" smtClean="0"/>
              <a:t>” instruction </a:t>
            </a:r>
            <a:r>
              <a:rPr lang="en-US" altLang="en-US" sz="2400" b="1" dirty="0"/>
              <a:t>must advance too.</a:t>
            </a:r>
          </a:p>
          <a:p>
            <a:pPr lvl="1">
              <a:lnSpc>
                <a:spcPct val="80000"/>
              </a:lnSpc>
            </a:pPr>
            <a:endParaRPr lang="en-US" altLang="en-US" sz="2400" dirty="0"/>
          </a:p>
        </p:txBody>
      </p:sp>
    </p:spTree>
    <p:extLst>
      <p:ext uri="{BB962C8B-B14F-4D97-AF65-F5344CB8AC3E}">
        <p14:creationId xmlns:p14="http://schemas.microsoft.com/office/powerpoint/2010/main" val="91534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odaysmeet.com/</a:t>
            </a:r>
            <a:r>
              <a:rPr lang="en-US" dirty="0" err="1" smtClean="0"/>
              <a:t>summerpd</a:t>
            </a:r>
            <a:endParaRPr lang="en-US" dirty="0"/>
          </a:p>
        </p:txBody>
      </p:sp>
      <p:sp>
        <p:nvSpPr>
          <p:cNvPr id="3" name="Content Placeholder 2"/>
          <p:cNvSpPr>
            <a:spLocks noGrp="1"/>
          </p:cNvSpPr>
          <p:nvPr>
            <p:ph idx="1"/>
          </p:nvPr>
        </p:nvSpPr>
        <p:spPr>
          <a:xfrm>
            <a:off x="457200" y="1600201"/>
            <a:ext cx="8229600" cy="1143000"/>
          </a:xfrm>
        </p:spPr>
        <p:txBody>
          <a:bodyPr/>
          <a:lstStyle/>
          <a:p>
            <a:pPr marL="4572" indent="0">
              <a:buNone/>
            </a:pPr>
            <a:r>
              <a:rPr lang="en-US" dirty="0" smtClean="0"/>
              <a:t>Questions or comments during today’s sessions can be posted at </a:t>
            </a:r>
            <a:r>
              <a:rPr lang="en-US" dirty="0" smtClean="0">
                <a:solidFill>
                  <a:srgbClr val="C00000"/>
                </a:solidFill>
              </a:rPr>
              <a:t>todaysmeet.com/</a:t>
            </a:r>
            <a:r>
              <a:rPr lang="en-US" dirty="0" err="1" smtClean="0">
                <a:solidFill>
                  <a:srgbClr val="C00000"/>
                </a:solidFill>
              </a:rPr>
              <a:t>summerpd</a:t>
            </a:r>
            <a:endParaRPr lang="en-US" dirty="0">
              <a:solidFill>
                <a:srgbClr val="C00000"/>
              </a:solidFill>
            </a:endParaRPr>
          </a:p>
        </p:txBody>
      </p:sp>
      <p:pic>
        <p:nvPicPr>
          <p:cNvPr id="5" name="Picture 4"/>
          <p:cNvPicPr>
            <a:picLocks noChangeAspect="1"/>
          </p:cNvPicPr>
          <p:nvPr/>
        </p:nvPicPr>
        <p:blipFill>
          <a:blip r:embed="rId3"/>
          <a:stretch>
            <a:fillRect/>
          </a:stretch>
        </p:blipFill>
        <p:spPr>
          <a:xfrm>
            <a:off x="457200" y="2743201"/>
            <a:ext cx="8239125" cy="3409950"/>
          </a:xfrm>
          <a:prstGeom prst="rect">
            <a:avLst/>
          </a:prstGeom>
          <a:ln w="25400">
            <a:solidFill>
              <a:schemeClr val="tx1"/>
            </a:solidFill>
          </a:ln>
        </p:spPr>
      </p:pic>
    </p:spTree>
    <p:extLst>
      <p:ext uri="{BB962C8B-B14F-4D97-AF65-F5344CB8AC3E}">
        <p14:creationId xmlns:p14="http://schemas.microsoft.com/office/powerpoint/2010/main" val="412938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altLang="en-US" sz="4000" dirty="0" smtClean="0"/>
              <a:t>What skills are involved in “literacy?”</a:t>
            </a:r>
            <a:endParaRPr lang="en-US" altLang="en-US" sz="4000" dirty="0"/>
          </a:p>
        </p:txBody>
      </p:sp>
      <p:sp>
        <p:nvSpPr>
          <p:cNvPr id="57347" name="Rectangle 3"/>
          <p:cNvSpPr>
            <a:spLocks noGrp="1" noChangeArrowheads="1"/>
          </p:cNvSpPr>
          <p:nvPr>
            <p:ph type="body" idx="1"/>
          </p:nvPr>
        </p:nvSpPr>
        <p:spPr/>
        <p:txBody>
          <a:bodyPr>
            <a:normAutofit lnSpcReduction="10000"/>
          </a:bodyPr>
          <a:lstStyle/>
          <a:p>
            <a:pPr marL="4572" indent="0">
              <a:lnSpc>
                <a:spcPct val="90000"/>
              </a:lnSpc>
              <a:buNone/>
            </a:pPr>
            <a:r>
              <a:rPr lang="en-US" altLang="en-US" dirty="0" smtClean="0"/>
              <a:t>Skill areas </a:t>
            </a:r>
            <a:r>
              <a:rPr lang="en-US" altLang="en-US" dirty="0"/>
              <a:t>related to literacy </a:t>
            </a:r>
            <a:r>
              <a:rPr lang="en-US" altLang="en-US" dirty="0" smtClean="0"/>
              <a:t>instruction: </a:t>
            </a:r>
            <a:endParaRPr lang="en-US" altLang="en-US" dirty="0"/>
          </a:p>
          <a:p>
            <a:pPr lvl="1">
              <a:lnSpc>
                <a:spcPct val="90000"/>
              </a:lnSpc>
            </a:pPr>
            <a:r>
              <a:rPr lang="en-US" altLang="en-US" dirty="0">
                <a:solidFill>
                  <a:schemeClr val="accent3"/>
                </a:solidFill>
              </a:rPr>
              <a:t>Collaborating</a:t>
            </a:r>
            <a:r>
              <a:rPr lang="en-US" altLang="en-US" dirty="0"/>
              <a:t> with others</a:t>
            </a:r>
          </a:p>
          <a:p>
            <a:pPr lvl="1">
              <a:lnSpc>
                <a:spcPct val="90000"/>
              </a:lnSpc>
            </a:pPr>
            <a:r>
              <a:rPr lang="en-US" altLang="en-US" dirty="0">
                <a:solidFill>
                  <a:schemeClr val="accent3"/>
                </a:solidFill>
              </a:rPr>
              <a:t>Communicating</a:t>
            </a:r>
            <a:r>
              <a:rPr lang="en-US" altLang="en-US" dirty="0"/>
              <a:t> with others</a:t>
            </a:r>
          </a:p>
          <a:p>
            <a:pPr lvl="1">
              <a:lnSpc>
                <a:spcPct val="90000"/>
              </a:lnSpc>
            </a:pPr>
            <a:r>
              <a:rPr lang="en-US" altLang="en-US" dirty="0">
                <a:solidFill>
                  <a:schemeClr val="accent3"/>
                </a:solidFill>
              </a:rPr>
              <a:t>Finding</a:t>
            </a:r>
            <a:r>
              <a:rPr lang="en-US" altLang="en-US" dirty="0"/>
              <a:t> and </a:t>
            </a:r>
            <a:r>
              <a:rPr lang="en-US" altLang="en-US" dirty="0">
                <a:solidFill>
                  <a:schemeClr val="accent3"/>
                </a:solidFill>
              </a:rPr>
              <a:t>evaluating</a:t>
            </a:r>
            <a:r>
              <a:rPr lang="en-US" altLang="en-US" dirty="0"/>
              <a:t> information</a:t>
            </a:r>
          </a:p>
          <a:p>
            <a:pPr lvl="1">
              <a:lnSpc>
                <a:spcPct val="90000"/>
              </a:lnSpc>
            </a:pPr>
            <a:r>
              <a:rPr lang="en-US" altLang="en-US" dirty="0">
                <a:solidFill>
                  <a:schemeClr val="accent3"/>
                </a:solidFill>
              </a:rPr>
              <a:t>Solving problems </a:t>
            </a:r>
            <a:r>
              <a:rPr lang="en-US" altLang="en-US" dirty="0"/>
              <a:t>by creating and communicating solutions</a:t>
            </a:r>
          </a:p>
          <a:p>
            <a:pPr lvl="1">
              <a:lnSpc>
                <a:spcPct val="90000"/>
              </a:lnSpc>
              <a:buFont typeface="Wingdings" panose="05000000000000000000" pitchFamily="2" charset="2"/>
              <a:buNone/>
            </a:pPr>
            <a:endParaRPr lang="en-US" altLang="en-US" dirty="0"/>
          </a:p>
          <a:p>
            <a:pPr lvl="1">
              <a:lnSpc>
                <a:spcPct val="90000"/>
              </a:lnSpc>
              <a:buFont typeface="Wingdings" panose="05000000000000000000" pitchFamily="2" charset="2"/>
              <a:buNone/>
            </a:pPr>
            <a:r>
              <a:rPr lang="en-US" altLang="en-US" b="1" dirty="0" smtClean="0">
                <a:solidFill>
                  <a:srgbClr val="002060"/>
                </a:solidFill>
              </a:rPr>
              <a:t>Quick Write: </a:t>
            </a:r>
          </a:p>
          <a:p>
            <a:pPr lvl="1">
              <a:lnSpc>
                <a:spcPct val="90000"/>
              </a:lnSpc>
              <a:buFont typeface="Wingdings" panose="05000000000000000000" pitchFamily="2" charset="2"/>
              <a:buNone/>
            </a:pPr>
            <a:r>
              <a:rPr lang="en-US" altLang="en-US" dirty="0" smtClean="0"/>
              <a:t>How </a:t>
            </a:r>
            <a:r>
              <a:rPr lang="en-US" altLang="en-US" dirty="0"/>
              <a:t>does technology influence </a:t>
            </a:r>
            <a:r>
              <a:rPr lang="en-US" altLang="en-US" dirty="0">
                <a:solidFill>
                  <a:schemeClr val="accent1"/>
                </a:solidFill>
              </a:rPr>
              <a:t>what </a:t>
            </a:r>
            <a:r>
              <a:rPr lang="en-US" altLang="en-US" dirty="0" smtClean="0">
                <a:solidFill>
                  <a:schemeClr val="accent1"/>
                </a:solidFill>
              </a:rPr>
              <a:t>students need to learn</a:t>
            </a:r>
            <a:r>
              <a:rPr lang="en-US" altLang="en-US" dirty="0" smtClean="0"/>
              <a:t> and </a:t>
            </a:r>
            <a:r>
              <a:rPr lang="en-US" altLang="en-US" dirty="0">
                <a:solidFill>
                  <a:schemeClr val="accent1"/>
                </a:solidFill>
              </a:rPr>
              <a:t>how students learn </a:t>
            </a:r>
            <a:r>
              <a:rPr lang="en-US" altLang="en-US" dirty="0"/>
              <a:t>these skills?</a:t>
            </a:r>
          </a:p>
        </p:txBody>
      </p:sp>
    </p:spTree>
    <p:extLst>
      <p:ext uri="{BB962C8B-B14F-4D97-AF65-F5344CB8AC3E}">
        <p14:creationId xmlns:p14="http://schemas.microsoft.com/office/powerpoint/2010/main" val="24324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Expectations for Technology Integration into DMPS Literacy Instruction</a:t>
            </a:r>
            <a:endParaRPr lang="en-US" dirty="0"/>
          </a:p>
        </p:txBody>
      </p:sp>
      <p:sp>
        <p:nvSpPr>
          <p:cNvPr id="3" name="Content Placeholder 2"/>
          <p:cNvSpPr>
            <a:spLocks noGrp="1"/>
          </p:cNvSpPr>
          <p:nvPr>
            <p:ph idx="1"/>
          </p:nvPr>
        </p:nvSpPr>
        <p:spPr/>
        <p:txBody>
          <a:bodyPr/>
          <a:lstStyle/>
          <a:p>
            <a:r>
              <a:rPr lang="en-US" dirty="0" smtClean="0"/>
              <a:t>Try new things to grow as a teacher!</a:t>
            </a:r>
          </a:p>
          <a:p>
            <a:r>
              <a:rPr lang="en-US" dirty="0" smtClean="0"/>
              <a:t>Be open-minded</a:t>
            </a:r>
          </a:p>
          <a:p>
            <a:r>
              <a:rPr lang="en-US" dirty="0" smtClean="0"/>
              <a:t>Use available technology in your classroom to </a:t>
            </a:r>
            <a:r>
              <a:rPr lang="en-US" u="sng" dirty="0" smtClean="0">
                <a:solidFill>
                  <a:schemeClr val="accent1"/>
                </a:solidFill>
              </a:rPr>
              <a:t>enhance</a:t>
            </a:r>
            <a:r>
              <a:rPr lang="en-US" dirty="0" smtClean="0">
                <a:solidFill>
                  <a:schemeClr val="accent1"/>
                </a:solidFill>
              </a:rPr>
              <a:t> </a:t>
            </a:r>
            <a:r>
              <a:rPr lang="en-US" dirty="0" smtClean="0"/>
              <a:t>your current literacy instruction</a:t>
            </a:r>
          </a:p>
          <a:p>
            <a:r>
              <a:rPr lang="en-US" dirty="0" smtClean="0"/>
              <a:t>No </a:t>
            </a:r>
            <a:r>
              <a:rPr lang="en-US" dirty="0" smtClean="0">
                <a:solidFill>
                  <a:schemeClr val="accent3"/>
                </a:solidFill>
              </a:rPr>
              <a:t>district requirement </a:t>
            </a:r>
            <a:r>
              <a:rPr lang="en-US" dirty="0" smtClean="0"/>
              <a:t>at this time on when or how to use a specific technological resource in literacy.  </a:t>
            </a:r>
            <a:endParaRPr lang="en-US" dirty="0"/>
          </a:p>
        </p:txBody>
      </p:sp>
    </p:spTree>
    <p:extLst>
      <p:ext uri="{BB962C8B-B14F-4D97-AF65-F5344CB8AC3E}">
        <p14:creationId xmlns:p14="http://schemas.microsoft.com/office/powerpoint/2010/main" val="28222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your summer PD information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2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OneDrive Saving</a:t>
            </a:r>
            <a:endParaRPr lang="en-US" dirty="0"/>
          </a:p>
        </p:txBody>
      </p:sp>
      <p:sp>
        <p:nvSpPr>
          <p:cNvPr id="3" name="Content Placeholder 2"/>
          <p:cNvSpPr>
            <a:spLocks noGrp="1"/>
          </p:cNvSpPr>
          <p:nvPr>
            <p:ph idx="1"/>
          </p:nvPr>
        </p:nvSpPr>
        <p:spPr/>
        <p:txBody>
          <a:bodyPr/>
          <a:lstStyle/>
          <a:p>
            <a:r>
              <a:rPr lang="en-US" dirty="0" smtClean="0"/>
              <a:t>Cloud-based storage</a:t>
            </a:r>
          </a:p>
          <a:p>
            <a:r>
              <a:rPr lang="en-US" dirty="0" smtClean="0"/>
              <a:t>Tied directly to your email address and district login</a:t>
            </a:r>
          </a:p>
          <a:p>
            <a:r>
              <a:rPr lang="en-US" dirty="0" smtClean="0"/>
              <a:t>Accessible from anywhere with internet access</a:t>
            </a:r>
          </a:p>
          <a:p>
            <a:r>
              <a:rPr lang="en-US" dirty="0" smtClean="0"/>
              <a:t>Available across multiple platforms</a:t>
            </a:r>
          </a:p>
          <a:p>
            <a:pPr marL="4572" indent="0">
              <a:buNone/>
            </a:pPr>
            <a:endParaRPr lang="en-US" dirty="0"/>
          </a:p>
        </p:txBody>
      </p:sp>
    </p:spTree>
    <p:extLst>
      <p:ext uri="{BB962C8B-B14F-4D97-AF65-F5344CB8AC3E}">
        <p14:creationId xmlns:p14="http://schemas.microsoft.com/office/powerpoint/2010/main" val="109551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OneDrive</a:t>
            </a:r>
            <a:endParaRPr lang="en-US" dirty="0"/>
          </a:p>
        </p:txBody>
      </p:sp>
      <p:sp>
        <p:nvSpPr>
          <p:cNvPr id="3" name="Content Placeholder 2"/>
          <p:cNvSpPr>
            <a:spLocks noGrp="1"/>
          </p:cNvSpPr>
          <p:nvPr>
            <p:ph idx="1"/>
          </p:nvPr>
        </p:nvSpPr>
        <p:spPr/>
        <p:txBody>
          <a:bodyPr/>
          <a:lstStyle/>
          <a:p>
            <a:r>
              <a:rPr lang="en-US" dirty="0" smtClean="0"/>
              <a:t>Click on the Employee Email link from the DMPS homepage</a:t>
            </a:r>
            <a:endParaRPr lang="en-US" dirty="0"/>
          </a:p>
        </p:txBody>
      </p:sp>
      <p:pic>
        <p:nvPicPr>
          <p:cNvPr id="4" name="Picture 3"/>
          <p:cNvPicPr>
            <a:picLocks noChangeAspect="1"/>
          </p:cNvPicPr>
          <p:nvPr/>
        </p:nvPicPr>
        <p:blipFill>
          <a:blip r:embed="rId2"/>
          <a:stretch>
            <a:fillRect/>
          </a:stretch>
        </p:blipFill>
        <p:spPr>
          <a:xfrm>
            <a:off x="700054" y="2706688"/>
            <a:ext cx="7986746" cy="3419475"/>
          </a:xfrm>
          <a:prstGeom prst="rect">
            <a:avLst/>
          </a:prstGeom>
        </p:spPr>
      </p:pic>
      <p:sp>
        <p:nvSpPr>
          <p:cNvPr id="5" name="Oval 4"/>
          <p:cNvSpPr/>
          <p:nvPr/>
        </p:nvSpPr>
        <p:spPr>
          <a:xfrm>
            <a:off x="971550" y="4929188"/>
            <a:ext cx="1514475" cy="24288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77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OneDrive</a:t>
            </a:r>
            <a:endParaRPr lang="en-US" dirty="0"/>
          </a:p>
        </p:txBody>
      </p:sp>
      <p:sp>
        <p:nvSpPr>
          <p:cNvPr id="3" name="Content Placeholder 2"/>
          <p:cNvSpPr>
            <a:spLocks noGrp="1"/>
          </p:cNvSpPr>
          <p:nvPr>
            <p:ph idx="1"/>
          </p:nvPr>
        </p:nvSpPr>
        <p:spPr>
          <a:xfrm>
            <a:off x="457200" y="3986784"/>
            <a:ext cx="8229600" cy="2139379"/>
          </a:xfrm>
        </p:spPr>
        <p:txBody>
          <a:bodyPr/>
          <a:lstStyle/>
          <a:p>
            <a:r>
              <a:rPr lang="en-US" dirty="0" smtClean="0"/>
              <a:t>Once logged in to your Office 365 account, you will see a link for OneDrive in the upper right hand corner</a:t>
            </a:r>
            <a:endParaRPr lang="en-US" dirty="0"/>
          </a:p>
        </p:txBody>
      </p:sp>
      <p:pic>
        <p:nvPicPr>
          <p:cNvPr id="4" name="Picture 3"/>
          <p:cNvPicPr>
            <a:picLocks noChangeAspect="1"/>
          </p:cNvPicPr>
          <p:nvPr/>
        </p:nvPicPr>
        <p:blipFill>
          <a:blip r:embed="rId2"/>
          <a:stretch>
            <a:fillRect/>
          </a:stretch>
        </p:blipFill>
        <p:spPr>
          <a:xfrm>
            <a:off x="566325" y="2366866"/>
            <a:ext cx="8293100" cy="457200"/>
          </a:xfrm>
          <a:prstGeom prst="rect">
            <a:avLst/>
          </a:prstGeom>
        </p:spPr>
      </p:pic>
      <p:sp>
        <p:nvSpPr>
          <p:cNvPr id="5" name="Oval 4"/>
          <p:cNvSpPr/>
          <p:nvPr/>
        </p:nvSpPr>
        <p:spPr>
          <a:xfrm>
            <a:off x="4007644" y="2223991"/>
            <a:ext cx="1128712" cy="6000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99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a:t>
            </a:r>
            <a:r>
              <a:rPr lang="en-US" dirty="0" smtClean="0"/>
              <a:t>OneDrive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This will take you to a “My Documents” folder in the cloud</a:t>
            </a:r>
          </a:p>
          <a:p>
            <a:r>
              <a:rPr lang="en-US" dirty="0" smtClean="0"/>
              <a:t>This is not tied to anything else that you have ever saved documents to (This is NOT the “My Documents” on your hard drive)</a:t>
            </a:r>
          </a:p>
          <a:p>
            <a:r>
              <a:rPr lang="en-US" dirty="0" smtClean="0"/>
              <a:t>You can sync this folder to other locations, but we will not be discussing that today.  </a:t>
            </a:r>
          </a:p>
          <a:p>
            <a:r>
              <a:rPr lang="en-US" dirty="0" smtClean="0"/>
              <a:t>This is housed in the cloud and available anywhere you can log in to your email account</a:t>
            </a:r>
            <a:endParaRPr lang="en-US" dirty="0"/>
          </a:p>
        </p:txBody>
      </p:sp>
    </p:spTree>
    <p:extLst>
      <p:ext uri="{BB962C8B-B14F-4D97-AF65-F5344CB8AC3E}">
        <p14:creationId xmlns:p14="http://schemas.microsoft.com/office/powerpoint/2010/main" val="39350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a:t>
            </a:r>
            <a:r>
              <a:rPr lang="en-US" dirty="0" smtClean="0"/>
              <a:t>OneDrive</a:t>
            </a:r>
            <a:endParaRPr lang="en-US" dirty="0"/>
          </a:p>
        </p:txBody>
      </p:sp>
      <p:sp>
        <p:nvSpPr>
          <p:cNvPr id="3" name="Content Placeholder 2"/>
          <p:cNvSpPr>
            <a:spLocks noGrp="1"/>
          </p:cNvSpPr>
          <p:nvPr>
            <p:ph idx="1"/>
          </p:nvPr>
        </p:nvSpPr>
        <p:spPr>
          <a:xfrm>
            <a:off x="274320" y="1600200"/>
            <a:ext cx="8412480" cy="4525963"/>
          </a:xfrm>
        </p:spPr>
        <p:txBody>
          <a:bodyPr/>
          <a:lstStyle/>
          <a:p>
            <a:pPr marL="4572" indent="0" algn="ctr">
              <a:buNone/>
            </a:pPr>
            <a:r>
              <a:rPr lang="en-US" dirty="0" smtClean="0"/>
              <a:t>Click the </a:t>
            </a:r>
            <a:r>
              <a:rPr lang="en-US" dirty="0" smtClean="0">
                <a:solidFill>
                  <a:schemeClr val="accent1"/>
                </a:solidFill>
              </a:rPr>
              <a:t>“File” tab</a:t>
            </a:r>
            <a:r>
              <a:rPr lang="en-US" dirty="0" smtClean="0"/>
              <a:t>, and then </a:t>
            </a:r>
            <a:r>
              <a:rPr lang="en-US" dirty="0" smtClean="0">
                <a:solidFill>
                  <a:schemeClr val="accent1"/>
                </a:solidFill>
              </a:rPr>
              <a:t>“New Folder” icon</a:t>
            </a:r>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2300287" y="2339975"/>
            <a:ext cx="4543425" cy="3786188"/>
          </a:xfrm>
          <a:prstGeom prst="rect">
            <a:avLst/>
          </a:prstGeom>
        </p:spPr>
      </p:pic>
    </p:spTree>
    <p:extLst>
      <p:ext uri="{BB962C8B-B14F-4D97-AF65-F5344CB8AC3E}">
        <p14:creationId xmlns:p14="http://schemas.microsoft.com/office/powerpoint/2010/main" val="28862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OneDrive for Business</a:t>
            </a:r>
            <a:endParaRPr lang="en-US" dirty="0"/>
          </a:p>
        </p:txBody>
      </p:sp>
      <p:sp>
        <p:nvSpPr>
          <p:cNvPr id="5" name="Content Placeholder 4"/>
          <p:cNvSpPr>
            <a:spLocks noGrp="1"/>
          </p:cNvSpPr>
          <p:nvPr>
            <p:ph idx="1"/>
          </p:nvPr>
        </p:nvSpPr>
        <p:spPr/>
        <p:txBody>
          <a:bodyPr/>
          <a:lstStyle/>
          <a:p>
            <a:pPr marL="4572" indent="0" algn="ctr">
              <a:buNone/>
            </a:pPr>
            <a:r>
              <a:rPr lang="en-US" dirty="0" smtClean="0"/>
              <a:t>Name your new folder </a:t>
            </a:r>
            <a:r>
              <a:rPr lang="en-US" dirty="0" smtClean="0">
                <a:solidFill>
                  <a:schemeClr val="accent1"/>
                </a:solidFill>
              </a:rPr>
              <a:t>“SummerPD2014”</a:t>
            </a:r>
            <a:endParaRPr lang="en-US" dirty="0">
              <a:solidFill>
                <a:schemeClr val="accent1"/>
              </a:solidFill>
            </a:endParaRPr>
          </a:p>
        </p:txBody>
      </p:sp>
      <p:pic>
        <p:nvPicPr>
          <p:cNvPr id="6" name="Picture 5"/>
          <p:cNvPicPr>
            <a:picLocks noChangeAspect="1"/>
          </p:cNvPicPr>
          <p:nvPr/>
        </p:nvPicPr>
        <p:blipFill>
          <a:blip r:embed="rId2"/>
          <a:stretch>
            <a:fillRect/>
          </a:stretch>
        </p:blipFill>
        <p:spPr>
          <a:xfrm>
            <a:off x="261596" y="3009899"/>
            <a:ext cx="8620807" cy="2690814"/>
          </a:xfrm>
          <a:prstGeom prst="rect">
            <a:avLst/>
          </a:prstGeom>
        </p:spPr>
      </p:pic>
    </p:spTree>
    <p:extLst>
      <p:ext uri="{BB962C8B-B14F-4D97-AF65-F5344CB8AC3E}">
        <p14:creationId xmlns:p14="http://schemas.microsoft.com/office/powerpoint/2010/main" val="212460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OneDrive for Business</a:t>
            </a:r>
            <a:endParaRPr lang="en-US" dirty="0"/>
          </a:p>
        </p:txBody>
      </p:sp>
      <p:sp>
        <p:nvSpPr>
          <p:cNvPr id="3" name="Content Placeholder 2"/>
          <p:cNvSpPr>
            <a:spLocks noGrp="1"/>
          </p:cNvSpPr>
          <p:nvPr>
            <p:ph idx="1"/>
          </p:nvPr>
        </p:nvSpPr>
        <p:spPr/>
        <p:txBody>
          <a:bodyPr/>
          <a:lstStyle/>
          <a:p>
            <a:r>
              <a:rPr lang="en-US" dirty="0" smtClean="0"/>
              <a:t>After clicking “Save,” you will see that folder show up in your document list.</a:t>
            </a:r>
          </a:p>
          <a:p>
            <a:r>
              <a:rPr lang="en-US" dirty="0" smtClean="0"/>
              <a:t>Click the “SummerPD2014” folder to open.</a:t>
            </a:r>
            <a:endParaRPr lang="en-US" dirty="0"/>
          </a:p>
        </p:txBody>
      </p:sp>
      <p:pic>
        <p:nvPicPr>
          <p:cNvPr id="4" name="Picture 3"/>
          <p:cNvPicPr>
            <a:picLocks noChangeAspect="1"/>
          </p:cNvPicPr>
          <p:nvPr/>
        </p:nvPicPr>
        <p:blipFill>
          <a:blip r:embed="rId2"/>
          <a:stretch>
            <a:fillRect/>
          </a:stretch>
        </p:blipFill>
        <p:spPr>
          <a:xfrm>
            <a:off x="0" y="3448050"/>
            <a:ext cx="9005888" cy="2026932"/>
          </a:xfrm>
          <a:prstGeom prst="rect">
            <a:avLst/>
          </a:prstGeom>
        </p:spPr>
      </p:pic>
      <p:sp>
        <p:nvSpPr>
          <p:cNvPr id="5" name="Oval 4"/>
          <p:cNvSpPr/>
          <p:nvPr/>
        </p:nvSpPr>
        <p:spPr>
          <a:xfrm>
            <a:off x="0" y="4129089"/>
            <a:ext cx="9144000" cy="61436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22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odaysmeet.com/</a:t>
            </a:r>
            <a:r>
              <a:rPr lang="en-US" dirty="0" err="1" smtClean="0"/>
              <a:t>summerpd</a:t>
            </a:r>
            <a:endParaRPr lang="en-US" dirty="0"/>
          </a:p>
        </p:txBody>
      </p:sp>
      <p:sp>
        <p:nvSpPr>
          <p:cNvPr id="3" name="Content Placeholder 2"/>
          <p:cNvSpPr>
            <a:spLocks noGrp="1"/>
          </p:cNvSpPr>
          <p:nvPr>
            <p:ph idx="1"/>
          </p:nvPr>
        </p:nvSpPr>
        <p:spPr>
          <a:xfrm>
            <a:off x="694944" y="1435926"/>
            <a:ext cx="7845552" cy="2267712"/>
          </a:xfrm>
        </p:spPr>
        <p:txBody>
          <a:bodyPr>
            <a:normAutofit fontScale="85000" lnSpcReduction="20000"/>
          </a:bodyPr>
          <a:lstStyle/>
          <a:p>
            <a:r>
              <a:rPr lang="en-US" dirty="0" smtClean="0">
                <a:solidFill>
                  <a:schemeClr val="tx1"/>
                </a:solidFill>
              </a:rPr>
              <a:t>Type your question or comment</a:t>
            </a:r>
          </a:p>
          <a:p>
            <a:r>
              <a:rPr lang="en-US" dirty="0" smtClean="0">
                <a:solidFill>
                  <a:schemeClr val="tx1"/>
                </a:solidFill>
              </a:rPr>
              <a:t>Click “Say”</a:t>
            </a:r>
          </a:p>
          <a:p>
            <a:r>
              <a:rPr lang="en-US" dirty="0" smtClean="0">
                <a:solidFill>
                  <a:schemeClr val="tx1"/>
                </a:solidFill>
              </a:rPr>
              <a:t>Feel free to respond to each other.  We will also try to get on and respond as much as possible during the session so check back!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984248" y="3703638"/>
            <a:ext cx="5175504" cy="2351952"/>
          </a:xfrm>
          <a:prstGeom prst="rect">
            <a:avLst/>
          </a:prstGeom>
          <a:ln w="25400">
            <a:solidFill>
              <a:schemeClr val="tx1"/>
            </a:solidFill>
          </a:ln>
        </p:spPr>
      </p:pic>
      <p:sp>
        <p:nvSpPr>
          <p:cNvPr id="6" name="Left Arrow 5"/>
          <p:cNvSpPr/>
          <p:nvPr/>
        </p:nvSpPr>
        <p:spPr>
          <a:xfrm>
            <a:off x="5980176" y="5367846"/>
            <a:ext cx="1645920" cy="60350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94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OneDrive for Business</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chemeClr val="accent1"/>
                </a:solidFill>
              </a:rPr>
              <a:t>D</a:t>
            </a:r>
            <a:r>
              <a:rPr lang="en-US" dirty="0" smtClean="0">
                <a:solidFill>
                  <a:schemeClr val="accent1"/>
                </a:solidFill>
              </a:rPr>
              <a:t>rag and drop </a:t>
            </a:r>
            <a:r>
              <a:rPr lang="en-US" dirty="0" smtClean="0"/>
              <a:t>any files from your desktop or downloads folders to this location for future use</a:t>
            </a:r>
          </a:p>
          <a:p>
            <a:r>
              <a:rPr lang="en-US" dirty="0" smtClean="0"/>
              <a:t>The file will be </a:t>
            </a:r>
            <a:r>
              <a:rPr lang="en-US" dirty="0" smtClean="0">
                <a:solidFill>
                  <a:schemeClr val="accent1"/>
                </a:solidFill>
              </a:rPr>
              <a:t>COPIED</a:t>
            </a:r>
            <a:r>
              <a:rPr lang="en-US" dirty="0" smtClean="0"/>
              <a:t> into the OneDrive folder.  You need to access the item through OneDrive when you make changes, not through the original source (your desktop, downloads, </a:t>
            </a:r>
            <a:r>
              <a:rPr lang="en-US" dirty="0" err="1" smtClean="0"/>
              <a:t>etc</a:t>
            </a:r>
            <a:r>
              <a:rPr lang="en-US" dirty="0" smtClean="0"/>
              <a:t>).</a:t>
            </a:r>
          </a:p>
          <a:p>
            <a:r>
              <a:rPr lang="en-US" dirty="0" smtClean="0"/>
              <a:t>Since you will receive a lot of resources during these PD sessions, please </a:t>
            </a:r>
            <a:r>
              <a:rPr lang="en-US" dirty="0" smtClean="0">
                <a:solidFill>
                  <a:schemeClr val="accent1"/>
                </a:solidFill>
              </a:rPr>
              <a:t>save anything</a:t>
            </a:r>
            <a:r>
              <a:rPr lang="en-US" dirty="0" smtClean="0"/>
              <a:t> you feel may be valuable in the future to this location for easy access.</a:t>
            </a:r>
          </a:p>
        </p:txBody>
      </p:sp>
    </p:spTree>
    <p:extLst>
      <p:ext uri="{BB962C8B-B14F-4D97-AF65-F5344CB8AC3E}">
        <p14:creationId xmlns:p14="http://schemas.microsoft.com/office/powerpoint/2010/main" val="145086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CUTEE Resources &amp; Teacher Created Materials</a:t>
            </a:r>
            <a:endParaRPr lang="en-US" sz="4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49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CUTEE Resources</a:t>
            </a:r>
            <a:endParaRPr lang="en-US" dirty="0"/>
          </a:p>
        </p:txBody>
      </p:sp>
      <p:sp>
        <p:nvSpPr>
          <p:cNvPr id="5" name="Content Placeholder 4"/>
          <p:cNvSpPr>
            <a:spLocks noGrp="1"/>
          </p:cNvSpPr>
          <p:nvPr>
            <p:ph idx="1"/>
          </p:nvPr>
        </p:nvSpPr>
        <p:spPr>
          <a:xfrm>
            <a:off x="182880" y="1417638"/>
            <a:ext cx="3204480" cy="4525963"/>
          </a:xfrm>
        </p:spPr>
        <p:txBody>
          <a:bodyPr>
            <a:normAutofit fontScale="85000" lnSpcReduction="10000"/>
          </a:bodyPr>
          <a:lstStyle/>
          <a:p>
            <a:r>
              <a:rPr lang="en-US" dirty="0"/>
              <a:t>Compiled by the CUTEE group </a:t>
            </a:r>
            <a:r>
              <a:rPr lang="en-US" dirty="0" smtClean="0"/>
              <a:t>(Curriculum </a:t>
            </a:r>
            <a:r>
              <a:rPr lang="en-US" dirty="0"/>
              <a:t>U</a:t>
            </a:r>
            <a:r>
              <a:rPr lang="en-US" dirty="0" smtClean="0"/>
              <a:t>sing </a:t>
            </a:r>
            <a:r>
              <a:rPr lang="en-US" dirty="0"/>
              <a:t>T</a:t>
            </a:r>
            <a:r>
              <a:rPr lang="en-US" dirty="0" smtClean="0"/>
              <a:t>echnology </a:t>
            </a:r>
            <a:r>
              <a:rPr lang="en-US" dirty="0"/>
              <a:t>to </a:t>
            </a:r>
            <a:r>
              <a:rPr lang="en-US" dirty="0" smtClean="0"/>
              <a:t>Engage </a:t>
            </a:r>
            <a:r>
              <a:rPr lang="en-US" dirty="0"/>
              <a:t>&amp; </a:t>
            </a:r>
            <a:r>
              <a:rPr lang="en-US" dirty="0" smtClean="0"/>
              <a:t>Enhance)</a:t>
            </a:r>
          </a:p>
          <a:p>
            <a:r>
              <a:rPr lang="en-US" dirty="0" smtClean="0"/>
              <a:t>Live Links</a:t>
            </a:r>
          </a:p>
          <a:p>
            <a:r>
              <a:rPr lang="en-US" dirty="0" smtClean="0"/>
              <a:t>ONE document with all lessons for EVERY unit in EVERY grade level</a:t>
            </a:r>
          </a:p>
          <a:p>
            <a:endParaRPr lang="en-US" dirty="0" smtClean="0"/>
          </a:p>
          <a:p>
            <a:endParaRPr lang="en-US" dirty="0"/>
          </a:p>
          <a:p>
            <a:endParaRPr lang="en-US" dirty="0"/>
          </a:p>
        </p:txBody>
      </p:sp>
      <p:pic>
        <p:nvPicPr>
          <p:cNvPr id="8" name="Picture 7"/>
          <p:cNvPicPr>
            <a:picLocks noChangeAspect="1"/>
          </p:cNvPicPr>
          <p:nvPr/>
        </p:nvPicPr>
        <p:blipFill>
          <a:blip r:embed="rId2"/>
          <a:stretch>
            <a:fillRect/>
          </a:stretch>
        </p:blipFill>
        <p:spPr>
          <a:xfrm>
            <a:off x="3661680" y="1600200"/>
            <a:ext cx="5238480" cy="3824922"/>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32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CUTEE Resources</a:t>
            </a:r>
            <a:endParaRPr lang="en-US" dirty="0"/>
          </a:p>
        </p:txBody>
      </p:sp>
      <p:sp>
        <p:nvSpPr>
          <p:cNvPr id="3" name="Content Placeholder 2"/>
          <p:cNvSpPr>
            <a:spLocks noGrp="1"/>
          </p:cNvSpPr>
          <p:nvPr>
            <p:ph idx="1"/>
          </p:nvPr>
        </p:nvSpPr>
        <p:spPr>
          <a:xfrm>
            <a:off x="457200" y="3863181"/>
            <a:ext cx="8229600" cy="2262982"/>
          </a:xfrm>
        </p:spPr>
        <p:txBody>
          <a:bodyPr/>
          <a:lstStyle/>
          <a:p>
            <a:endParaRPr lang="en-US" dirty="0" smtClean="0"/>
          </a:p>
          <a:p>
            <a:pPr marL="4572" indent="0" algn="ctr">
              <a:buNone/>
            </a:pPr>
            <a:r>
              <a:rPr lang="en-US" dirty="0" smtClean="0"/>
              <a:t>“Teacher-Created Support Materials”</a:t>
            </a:r>
            <a:endParaRPr lang="en-US" dirty="0"/>
          </a:p>
        </p:txBody>
      </p:sp>
      <p:pic>
        <p:nvPicPr>
          <p:cNvPr id="6" name="Picture 5"/>
          <p:cNvPicPr>
            <a:picLocks noChangeAspect="1"/>
          </p:cNvPicPr>
          <p:nvPr/>
        </p:nvPicPr>
        <p:blipFill rotWithShape="1">
          <a:blip r:embed="rId2"/>
          <a:srcRect r="49707" b="45833"/>
          <a:stretch/>
        </p:blipFill>
        <p:spPr>
          <a:xfrm>
            <a:off x="834555" y="1600041"/>
            <a:ext cx="7474890" cy="2263140"/>
          </a:xfrm>
          <a:prstGeom prst="rect">
            <a:avLst/>
          </a:prstGeom>
        </p:spPr>
      </p:pic>
      <p:sp>
        <p:nvSpPr>
          <p:cNvPr id="7" name="Rectangle 6"/>
          <p:cNvSpPr/>
          <p:nvPr/>
        </p:nvSpPr>
        <p:spPr>
          <a:xfrm>
            <a:off x="1935480" y="3215640"/>
            <a:ext cx="1676400" cy="48768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3779520" y="3033237"/>
            <a:ext cx="2331720" cy="829944"/>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82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CUTEE Resources</a:t>
            </a: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4572" indent="0" algn="ctr">
              <a:buNone/>
            </a:pPr>
            <a:r>
              <a:rPr lang="en-US" dirty="0" smtClean="0"/>
              <a:t>“Literacy”</a:t>
            </a:r>
            <a:endParaRPr lang="en-US" dirty="0"/>
          </a:p>
        </p:txBody>
      </p:sp>
      <p:pic>
        <p:nvPicPr>
          <p:cNvPr id="5" name="Picture 4"/>
          <p:cNvPicPr>
            <a:picLocks noChangeAspect="1"/>
          </p:cNvPicPr>
          <p:nvPr/>
        </p:nvPicPr>
        <p:blipFill rotWithShape="1">
          <a:blip r:embed="rId2"/>
          <a:srcRect l="1" t="10208" r="49747" b="10149"/>
          <a:stretch/>
        </p:blipFill>
        <p:spPr>
          <a:xfrm>
            <a:off x="225193" y="1408113"/>
            <a:ext cx="8918807" cy="3973512"/>
          </a:xfrm>
          <a:prstGeom prst="rect">
            <a:avLst/>
          </a:prstGeom>
        </p:spPr>
      </p:pic>
      <p:sp>
        <p:nvSpPr>
          <p:cNvPr id="6" name="Oval 5"/>
          <p:cNvSpPr/>
          <p:nvPr/>
        </p:nvSpPr>
        <p:spPr>
          <a:xfrm>
            <a:off x="1657350" y="3666902"/>
            <a:ext cx="1333500" cy="66278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CUTEE Resources</a:t>
            </a:r>
            <a:endParaRPr lang="en-US" dirty="0"/>
          </a:p>
        </p:txBody>
      </p:sp>
      <p:sp>
        <p:nvSpPr>
          <p:cNvPr id="3" name="Content Placeholder 2"/>
          <p:cNvSpPr>
            <a:spLocks noGrp="1"/>
          </p:cNvSpPr>
          <p:nvPr>
            <p:ph idx="1"/>
          </p:nvPr>
        </p:nvSpPr>
        <p:spPr>
          <a:xfrm>
            <a:off x="457200" y="1600200"/>
            <a:ext cx="3467100" cy="4525963"/>
          </a:xfrm>
        </p:spPr>
        <p:txBody>
          <a:bodyPr/>
          <a:lstStyle/>
          <a:p>
            <a:r>
              <a:rPr lang="en-US" dirty="0" smtClean="0"/>
              <a:t>Choose Unit</a:t>
            </a:r>
          </a:p>
          <a:p>
            <a:pPr marL="4572" indent="0">
              <a:buNone/>
            </a:pPr>
            <a:endParaRPr lang="en-US" dirty="0" smtClean="0"/>
          </a:p>
          <a:p>
            <a:pPr marL="4572" indent="0" algn="ctr">
              <a:buNone/>
            </a:pPr>
            <a:r>
              <a:rPr lang="en-US" dirty="0" smtClean="0"/>
              <a:t>OR</a:t>
            </a:r>
          </a:p>
          <a:p>
            <a:pPr marL="4572" indent="0">
              <a:buNone/>
            </a:pPr>
            <a:endParaRPr lang="en-US" dirty="0" smtClean="0"/>
          </a:p>
          <a:p>
            <a:r>
              <a:rPr lang="en-US" dirty="0" smtClean="0"/>
              <a:t>Generic Items listed below folders</a:t>
            </a:r>
          </a:p>
          <a:p>
            <a:endParaRPr lang="en-US" dirty="0"/>
          </a:p>
        </p:txBody>
      </p:sp>
      <p:pic>
        <p:nvPicPr>
          <p:cNvPr id="5" name="Picture 4"/>
          <p:cNvPicPr>
            <a:picLocks noChangeAspect="1"/>
          </p:cNvPicPr>
          <p:nvPr/>
        </p:nvPicPr>
        <p:blipFill rotWithShape="1">
          <a:blip r:embed="rId2"/>
          <a:srcRect l="24336" t="21582"/>
          <a:stretch/>
        </p:blipFill>
        <p:spPr>
          <a:xfrm>
            <a:off x="4305300" y="1432719"/>
            <a:ext cx="4000500" cy="4482042"/>
          </a:xfrm>
          <a:prstGeom prst="rect">
            <a:avLst/>
          </a:prstGeom>
        </p:spPr>
      </p:pic>
    </p:spTree>
    <p:extLst>
      <p:ext uri="{BB962C8B-B14F-4D97-AF65-F5344CB8AC3E}">
        <p14:creationId xmlns:p14="http://schemas.microsoft.com/office/powerpoint/2010/main" val="17937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CUTEE Resources</a:t>
            </a:r>
            <a:endParaRPr lang="en-US" dirty="0"/>
          </a:p>
        </p:txBody>
      </p:sp>
      <p:sp>
        <p:nvSpPr>
          <p:cNvPr id="3" name="Content Placeholder 2"/>
          <p:cNvSpPr>
            <a:spLocks noGrp="1"/>
          </p:cNvSpPr>
          <p:nvPr>
            <p:ph idx="1"/>
          </p:nvPr>
        </p:nvSpPr>
        <p:spPr>
          <a:xfrm>
            <a:off x="0" y="1600200"/>
            <a:ext cx="4610099" cy="4525963"/>
          </a:xfrm>
        </p:spPr>
        <p:txBody>
          <a:bodyPr>
            <a:normAutofit/>
          </a:bodyPr>
          <a:lstStyle/>
          <a:p>
            <a:r>
              <a:rPr lang="en-US" dirty="0" smtClean="0"/>
              <a:t>The CUTEE document is titled “CUTTEE” and saved as name “</a:t>
            </a:r>
            <a:r>
              <a:rPr lang="en-US" dirty="0" err="1" smtClean="0"/>
              <a:t>CUTEE_Unit#_Grade</a:t>
            </a:r>
            <a:r>
              <a:rPr lang="en-US" dirty="0" smtClean="0"/>
              <a:t>” with description of “CUTEE”</a:t>
            </a:r>
          </a:p>
          <a:p>
            <a:endParaRPr lang="en-US" dirty="0"/>
          </a:p>
        </p:txBody>
      </p:sp>
      <p:pic>
        <p:nvPicPr>
          <p:cNvPr id="4" name="Picture 3"/>
          <p:cNvPicPr>
            <a:picLocks noChangeAspect="1"/>
          </p:cNvPicPr>
          <p:nvPr/>
        </p:nvPicPr>
        <p:blipFill>
          <a:blip r:embed="rId2"/>
          <a:stretch>
            <a:fillRect/>
          </a:stretch>
        </p:blipFill>
        <p:spPr>
          <a:xfrm>
            <a:off x="4800599" y="1417638"/>
            <a:ext cx="3886201" cy="4682296"/>
          </a:xfrm>
          <a:prstGeom prst="rect">
            <a:avLst/>
          </a:prstGeom>
        </p:spPr>
      </p:pic>
      <p:sp>
        <p:nvSpPr>
          <p:cNvPr id="6" name="Up Arrow 5"/>
          <p:cNvSpPr/>
          <p:nvPr/>
        </p:nvSpPr>
        <p:spPr>
          <a:xfrm>
            <a:off x="6000748" y="2952750"/>
            <a:ext cx="1485901" cy="2381250"/>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00599" y="2457450"/>
            <a:ext cx="3257551" cy="4953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3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it go?</a:t>
            </a:r>
            <a:endParaRPr lang="en-US" dirty="0"/>
          </a:p>
        </p:txBody>
      </p:sp>
      <p:sp>
        <p:nvSpPr>
          <p:cNvPr id="3" name="Content Placeholder 2"/>
          <p:cNvSpPr>
            <a:spLocks noGrp="1"/>
          </p:cNvSpPr>
          <p:nvPr>
            <p:ph idx="1"/>
          </p:nvPr>
        </p:nvSpPr>
        <p:spPr>
          <a:xfrm>
            <a:off x="1" y="1600200"/>
            <a:ext cx="2399932" cy="4525963"/>
          </a:xfrm>
        </p:spPr>
        <p:txBody>
          <a:bodyPr>
            <a:normAutofit/>
          </a:bodyPr>
          <a:lstStyle/>
          <a:p>
            <a:r>
              <a:rPr lang="en-US" dirty="0" smtClean="0"/>
              <a:t>Click to download: </a:t>
            </a:r>
          </a:p>
          <a:p>
            <a:endParaRPr lang="en-US" dirty="0"/>
          </a:p>
        </p:txBody>
      </p:sp>
      <p:pic>
        <p:nvPicPr>
          <p:cNvPr id="5" name="Picture 4"/>
          <p:cNvPicPr>
            <a:picLocks noChangeAspect="1"/>
          </p:cNvPicPr>
          <p:nvPr/>
        </p:nvPicPr>
        <p:blipFill>
          <a:blip r:embed="rId3"/>
          <a:stretch>
            <a:fillRect/>
          </a:stretch>
        </p:blipFill>
        <p:spPr>
          <a:xfrm>
            <a:off x="2399933" y="1600200"/>
            <a:ext cx="2057400" cy="4314825"/>
          </a:xfrm>
          <a:prstGeom prst="rect">
            <a:avLst/>
          </a:prstGeom>
        </p:spPr>
      </p:pic>
      <p:sp>
        <p:nvSpPr>
          <p:cNvPr id="9" name="Rectangle 8"/>
          <p:cNvSpPr/>
          <p:nvPr/>
        </p:nvSpPr>
        <p:spPr>
          <a:xfrm>
            <a:off x="2000251" y="5401469"/>
            <a:ext cx="2571749" cy="8302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srcRect r="78111" b="-1303"/>
          <a:stretch/>
        </p:blipFill>
        <p:spPr>
          <a:xfrm>
            <a:off x="5867400" y="1417638"/>
            <a:ext cx="2657476" cy="4933950"/>
          </a:xfrm>
          <a:prstGeom prst="rect">
            <a:avLst/>
          </a:prstGeom>
        </p:spPr>
      </p:pic>
      <p:sp>
        <p:nvSpPr>
          <p:cNvPr id="11" name="Rectangle 10"/>
          <p:cNvSpPr/>
          <p:nvPr/>
        </p:nvSpPr>
        <p:spPr>
          <a:xfrm>
            <a:off x="5867400" y="18200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19800" y="55538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9733" y="3295947"/>
            <a:ext cx="1066800" cy="923330"/>
          </a:xfrm>
          <a:prstGeom prst="rect">
            <a:avLst/>
          </a:prstGeom>
          <a:noFill/>
        </p:spPr>
        <p:txBody>
          <a:bodyPr wrap="square" rtlCol="0">
            <a:spAutoFit/>
          </a:bodyPr>
          <a:lstStyle/>
          <a:p>
            <a:r>
              <a:rPr lang="en-US" sz="5400" dirty="0" smtClean="0"/>
              <a:t>OR</a:t>
            </a:r>
            <a:endParaRPr lang="en-US" dirty="0"/>
          </a:p>
        </p:txBody>
      </p:sp>
    </p:spTree>
    <p:extLst>
      <p:ext uri="{BB962C8B-B14F-4D97-AF65-F5344CB8AC3E}">
        <p14:creationId xmlns:p14="http://schemas.microsoft.com/office/powerpoint/2010/main" val="108226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it where you want it! </a:t>
            </a:r>
            <a:endParaRPr lang="en-US" dirty="0"/>
          </a:p>
        </p:txBody>
      </p:sp>
      <p:sp>
        <p:nvSpPr>
          <p:cNvPr id="3" name="Content Placeholder 2"/>
          <p:cNvSpPr>
            <a:spLocks noGrp="1"/>
          </p:cNvSpPr>
          <p:nvPr>
            <p:ph idx="1"/>
          </p:nvPr>
        </p:nvSpPr>
        <p:spPr/>
        <p:txBody>
          <a:bodyPr/>
          <a:lstStyle/>
          <a:p>
            <a:r>
              <a:rPr lang="en-US" dirty="0" smtClean="0"/>
              <a:t>Click “Save As” once in the presentation/document and choose a location where you want to save the resource</a:t>
            </a:r>
          </a:p>
          <a:p>
            <a:pPr lvl="1"/>
            <a:r>
              <a:rPr lang="en-US" dirty="0" smtClean="0"/>
              <a:t>Cloud accounts (</a:t>
            </a:r>
            <a:r>
              <a:rPr lang="en-US" dirty="0" err="1" smtClean="0">
                <a:solidFill>
                  <a:schemeClr val="accent3"/>
                </a:solidFill>
              </a:rPr>
              <a:t>onedrive</a:t>
            </a:r>
            <a:r>
              <a:rPr lang="en-US" dirty="0" smtClean="0">
                <a:solidFill>
                  <a:schemeClr val="accent3"/>
                </a:solidFill>
              </a:rPr>
              <a:t>, </a:t>
            </a:r>
            <a:r>
              <a:rPr lang="en-US" dirty="0" err="1" smtClean="0">
                <a:solidFill>
                  <a:schemeClr val="accent3"/>
                </a:solidFill>
              </a:rPr>
              <a:t>googledrive</a:t>
            </a:r>
            <a:r>
              <a:rPr lang="en-US" dirty="0" smtClean="0">
                <a:solidFill>
                  <a:schemeClr val="accent3"/>
                </a:solidFill>
              </a:rPr>
              <a:t>, </a:t>
            </a:r>
            <a:r>
              <a:rPr lang="en-US" dirty="0" err="1" smtClean="0">
                <a:solidFill>
                  <a:schemeClr val="accent3"/>
                </a:solidFill>
              </a:rPr>
              <a:t>dropbox</a:t>
            </a:r>
            <a:r>
              <a:rPr lang="en-US" dirty="0" smtClean="0"/>
              <a:t>) will keep your computer running quicker by keeping huge files off your </a:t>
            </a:r>
            <a:r>
              <a:rPr lang="en-US" dirty="0" err="1" smtClean="0"/>
              <a:t>harddrive</a:t>
            </a:r>
            <a:endParaRPr lang="en-US" dirty="0"/>
          </a:p>
          <a:p>
            <a:pPr lvl="1"/>
            <a:r>
              <a:rPr lang="en-US" dirty="0" smtClean="0"/>
              <a:t>Save it to a spot that makes sense so you can </a:t>
            </a:r>
            <a:r>
              <a:rPr lang="en-US" dirty="0" smtClean="0">
                <a:solidFill>
                  <a:schemeClr val="accent3"/>
                </a:solidFill>
              </a:rPr>
              <a:t>find it later! </a:t>
            </a:r>
          </a:p>
        </p:txBody>
      </p:sp>
    </p:spTree>
    <p:extLst>
      <p:ext uri="{BB962C8B-B14F-4D97-AF65-F5344CB8AC3E}">
        <p14:creationId xmlns:p14="http://schemas.microsoft.com/office/powerpoint/2010/main" val="39504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CUTEE Resources</a:t>
            </a:r>
            <a:endParaRPr lang="en-US" dirty="0"/>
          </a:p>
        </p:txBody>
      </p:sp>
      <p:sp>
        <p:nvSpPr>
          <p:cNvPr id="3" name="Content Placeholder 2"/>
          <p:cNvSpPr>
            <a:spLocks noGrp="1"/>
          </p:cNvSpPr>
          <p:nvPr>
            <p:ph idx="1"/>
          </p:nvPr>
        </p:nvSpPr>
        <p:spPr>
          <a:xfrm>
            <a:off x="780669" y="3181341"/>
            <a:ext cx="1353312" cy="1646691"/>
          </a:xfrm>
        </p:spPr>
        <p:txBody>
          <a:bodyPr>
            <a:normAutofit/>
          </a:bodyPr>
          <a:lstStyle/>
          <a:p>
            <a:pPr marL="4572" indent="0">
              <a:buNone/>
            </a:pPr>
            <a:r>
              <a:rPr lang="en-US" sz="9300" dirty="0" smtClean="0">
                <a:solidFill>
                  <a:srgbClr val="FF0000"/>
                </a:solidFill>
              </a:rPr>
              <a:t>+</a:t>
            </a:r>
          </a:p>
          <a:p>
            <a:endParaRPr lang="en-US" dirty="0" smtClean="0">
              <a:solidFill>
                <a:srgbClr val="FF0000"/>
              </a:solidFill>
            </a:endParaRPr>
          </a:p>
          <a:p>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2724150" y="1600200"/>
            <a:ext cx="6057900" cy="4333875"/>
          </a:xfrm>
          <a:prstGeom prst="rect">
            <a:avLst/>
          </a:prstGeom>
          <a:ln>
            <a:solidFill>
              <a:srgbClr val="404040"/>
            </a:solidFill>
          </a:ln>
        </p:spPr>
      </p:pic>
      <p:pic>
        <p:nvPicPr>
          <p:cNvPr id="5" name="Picture 4"/>
          <p:cNvPicPr>
            <a:picLocks noChangeAspect="1"/>
          </p:cNvPicPr>
          <p:nvPr/>
        </p:nvPicPr>
        <p:blipFill>
          <a:blip r:embed="rId4"/>
          <a:stretch>
            <a:fillRect/>
          </a:stretch>
        </p:blipFill>
        <p:spPr>
          <a:xfrm>
            <a:off x="541973" y="1436688"/>
            <a:ext cx="1830705" cy="2001003"/>
          </a:xfrm>
          <a:prstGeom prst="rect">
            <a:avLst/>
          </a:prstGeom>
        </p:spPr>
      </p:pic>
      <p:sp>
        <p:nvSpPr>
          <p:cNvPr id="6" name="Rectangle 5"/>
          <p:cNvSpPr/>
          <p:nvPr/>
        </p:nvSpPr>
        <p:spPr>
          <a:xfrm>
            <a:off x="457200" y="2446862"/>
            <a:ext cx="1000125" cy="990829"/>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descr="http://www.clker.com/cliparts/S/a/j/c/f/F/pointer-click-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94" y="4466916"/>
            <a:ext cx="1379129" cy="146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153527"/>
            <a:ext cx="8229600" cy="1143000"/>
          </a:xfrm>
        </p:spPr>
        <p:txBody>
          <a:bodyPr/>
          <a:lstStyle/>
          <a:p>
            <a:r>
              <a:rPr lang="en-US" dirty="0" smtClean="0"/>
              <a:t>Resources for Today’s PD</a:t>
            </a:r>
            <a:endParaRPr lang="en-US" dirty="0"/>
          </a:p>
        </p:txBody>
      </p:sp>
      <p:pic>
        <p:nvPicPr>
          <p:cNvPr id="6" name="Content Placeholder 5"/>
          <p:cNvPicPr>
            <a:picLocks noGrp="1" noChangeAspect="1"/>
          </p:cNvPicPr>
          <p:nvPr>
            <p:ph idx="1"/>
          </p:nvPr>
        </p:nvPicPr>
        <p:blipFill>
          <a:blip r:embed="rId3"/>
          <a:stretch>
            <a:fillRect/>
          </a:stretch>
        </p:blipFill>
        <p:spPr>
          <a:xfrm>
            <a:off x="955928" y="2318417"/>
            <a:ext cx="3323463" cy="4341944"/>
          </a:xfrm>
          <a:prstGeom prst="rect">
            <a:avLst/>
          </a:prstGeom>
          <a:ln w="25400">
            <a:solidFill>
              <a:schemeClr val="accent1"/>
            </a:solidFill>
          </a:ln>
        </p:spPr>
      </p:pic>
      <p:pic>
        <p:nvPicPr>
          <p:cNvPr id="7" name="Picture 6"/>
          <p:cNvPicPr>
            <a:picLocks noChangeAspect="1"/>
          </p:cNvPicPr>
          <p:nvPr/>
        </p:nvPicPr>
        <p:blipFill>
          <a:blip r:embed="rId4"/>
          <a:stretch>
            <a:fillRect/>
          </a:stretch>
        </p:blipFill>
        <p:spPr>
          <a:xfrm>
            <a:off x="4996052" y="2318416"/>
            <a:ext cx="3367655" cy="4341945"/>
          </a:xfrm>
          <a:prstGeom prst="rect">
            <a:avLst/>
          </a:prstGeom>
          <a:ln w="25400">
            <a:solidFill>
              <a:schemeClr val="accent1"/>
            </a:solidFill>
          </a:ln>
        </p:spPr>
      </p:pic>
      <p:sp>
        <p:nvSpPr>
          <p:cNvPr id="8" name="Content Placeholder 2"/>
          <p:cNvSpPr txBox="1">
            <a:spLocks/>
          </p:cNvSpPr>
          <p:nvPr/>
        </p:nvSpPr>
        <p:spPr>
          <a:xfrm>
            <a:off x="163773" y="1417638"/>
            <a:ext cx="8789158" cy="4928298"/>
          </a:xfrm>
          <a:prstGeom prst="rect">
            <a:avLst/>
          </a:prstGeom>
        </p:spPr>
        <p:txBody>
          <a:bodyPr vert="horz" lIns="91440" tIns="45720" rIns="91440" bIns="45720" rtlCol="0">
            <a:no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r>
              <a:rPr lang="en-US" sz="3600" dirty="0" smtClean="0"/>
              <a:t>Agenda &amp; Scavenger Hunt</a:t>
            </a:r>
          </a:p>
          <a:p>
            <a:pPr marL="4572" indent="0" algn="ctr">
              <a:buFont typeface="Arial"/>
              <a:buNone/>
            </a:pPr>
            <a:endParaRPr lang="en-US" sz="3600" dirty="0" smtClean="0"/>
          </a:p>
          <a:p>
            <a:pPr marL="4572" indent="0" algn="ctr">
              <a:buFont typeface="Arial"/>
              <a:buNone/>
            </a:pPr>
            <a:endParaRPr lang="en-US" sz="3600" dirty="0" smtClean="0"/>
          </a:p>
          <a:p>
            <a:pPr marL="4572" indent="0" algn="ctr">
              <a:buFont typeface="Arial"/>
              <a:buNone/>
            </a:pPr>
            <a:r>
              <a:rPr lang="en-US" sz="3600" dirty="0" smtClean="0"/>
              <a:t> </a:t>
            </a:r>
          </a:p>
          <a:p>
            <a:pPr marL="4572" indent="0" algn="ctr">
              <a:buFont typeface="Arial"/>
              <a:buNone/>
            </a:pPr>
            <a:endParaRPr lang="en-US" sz="3600" dirty="0" smtClean="0"/>
          </a:p>
          <a:p>
            <a:pPr marL="4572" indent="0" algn="ctr">
              <a:buFont typeface="Arial"/>
              <a:buNone/>
            </a:pPr>
            <a:endParaRPr lang="en-US" sz="3600" dirty="0" smtClean="0"/>
          </a:p>
          <a:p>
            <a:pPr marL="3175" indent="0" algn="ctr">
              <a:buFont typeface="Arial"/>
              <a:buNone/>
            </a:pPr>
            <a:endParaRPr lang="en-US" sz="4000" b="1" i="1" dirty="0" smtClean="0">
              <a:solidFill>
                <a:srgbClr val="595959"/>
              </a:solidFill>
              <a:latin typeface="ArialRoundedMTBold"/>
            </a:endParaRPr>
          </a:p>
          <a:p>
            <a:pPr marL="171450" indent="-168275" algn="ctr"/>
            <a:endParaRPr lang="en-US" sz="4000" dirty="0"/>
          </a:p>
        </p:txBody>
      </p:sp>
      <p:sp>
        <p:nvSpPr>
          <p:cNvPr id="10" name="Rectangle 9"/>
          <p:cNvSpPr/>
          <p:nvPr/>
        </p:nvSpPr>
        <p:spPr>
          <a:xfrm>
            <a:off x="4759639" y="2989772"/>
            <a:ext cx="3840480" cy="142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schemeClr val="accent2"/>
                </a:solidFill>
                <a:effectLst>
                  <a:outerShdw blurRad="38100" dist="25400" dir="5400000" algn="ctr" rotWithShape="0">
                    <a:srgbClr val="6E747A">
                      <a:alpha val="43000"/>
                    </a:srgbClr>
                  </a:outerShdw>
                </a:effectLst>
              </a:rPr>
              <a:t>Use this document during collaborative planning time to help you explore each resource.</a:t>
            </a:r>
            <a:endParaRPr lang="en-US" b="1" dirty="0">
              <a:ln w="0"/>
              <a:solidFill>
                <a:schemeClr val="accent2"/>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381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Teacher-Created Materials</a:t>
            </a:r>
            <a:endParaRPr lang="en-US" dirty="0"/>
          </a:p>
        </p:txBody>
      </p:sp>
      <p:pic>
        <p:nvPicPr>
          <p:cNvPr id="4" name="Picture 3"/>
          <p:cNvPicPr>
            <a:picLocks noChangeAspect="1"/>
          </p:cNvPicPr>
          <p:nvPr/>
        </p:nvPicPr>
        <p:blipFill>
          <a:blip r:embed="rId2"/>
          <a:stretch>
            <a:fillRect/>
          </a:stretch>
        </p:blipFill>
        <p:spPr>
          <a:xfrm>
            <a:off x="4800599" y="1417638"/>
            <a:ext cx="3886201" cy="4682296"/>
          </a:xfrm>
          <a:prstGeom prst="rect">
            <a:avLst/>
          </a:prstGeom>
        </p:spPr>
      </p:pic>
      <p:sp>
        <p:nvSpPr>
          <p:cNvPr id="5" name="Content Placeholder 4"/>
          <p:cNvSpPr>
            <a:spLocks noGrp="1"/>
          </p:cNvSpPr>
          <p:nvPr>
            <p:ph idx="1"/>
          </p:nvPr>
        </p:nvSpPr>
        <p:spPr>
          <a:xfrm>
            <a:off x="457200" y="1600200"/>
            <a:ext cx="3638550" cy="4499733"/>
          </a:xfrm>
        </p:spPr>
        <p:txBody>
          <a:bodyPr>
            <a:normAutofit fontScale="92500" lnSpcReduction="20000"/>
          </a:bodyPr>
          <a:lstStyle/>
          <a:p>
            <a:r>
              <a:rPr lang="en-US" dirty="0" smtClean="0"/>
              <a:t>MANY documents and presentations submitted by teachers across DMPS</a:t>
            </a:r>
          </a:p>
          <a:p>
            <a:endParaRPr lang="en-US" dirty="0"/>
          </a:p>
          <a:p>
            <a:r>
              <a:rPr lang="en-US" dirty="0" smtClean="0"/>
              <a:t>Submit your own resources by emailing it to Liz (Elizabeth.Griesel@dmschools.org</a:t>
            </a:r>
            <a:endParaRPr lang="en-US" dirty="0"/>
          </a:p>
        </p:txBody>
      </p:sp>
      <p:sp>
        <p:nvSpPr>
          <p:cNvPr id="8" name="Rectangle 7"/>
          <p:cNvSpPr/>
          <p:nvPr/>
        </p:nvSpPr>
        <p:spPr>
          <a:xfrm>
            <a:off x="4800599" y="2895600"/>
            <a:ext cx="3371851" cy="33909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79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Grade Classroom Example</a:t>
            </a:r>
            <a:endParaRPr lang="en-US" dirty="0"/>
          </a:p>
        </p:txBody>
      </p:sp>
      <p:sp>
        <p:nvSpPr>
          <p:cNvPr id="3" name="Content Placeholder 2"/>
          <p:cNvSpPr>
            <a:spLocks noGrp="1"/>
          </p:cNvSpPr>
          <p:nvPr>
            <p:ph idx="1"/>
          </p:nvPr>
        </p:nvSpPr>
        <p:spPr/>
        <p:txBody>
          <a:bodyPr/>
          <a:lstStyle/>
          <a:p>
            <a:pPr marL="4572" indent="0">
              <a:buNone/>
            </a:pPr>
            <a:r>
              <a:rPr lang="en-US" dirty="0" smtClean="0">
                <a:sym typeface="Wingdings" panose="05000000000000000000" pitchFamily="2" charset="2"/>
              </a:rPr>
              <a:t>The following example could be used to build background knowledge before reading </a:t>
            </a:r>
            <a:r>
              <a:rPr lang="en-US" i="1" dirty="0" smtClean="0">
                <a:sym typeface="Wingdings" panose="05000000000000000000" pitchFamily="2" charset="2"/>
              </a:rPr>
              <a:t>The Trial of Cardigan Jones </a:t>
            </a:r>
            <a:r>
              <a:rPr lang="en-US" dirty="0" smtClean="0">
                <a:sym typeface="Wingdings" panose="05000000000000000000" pitchFamily="2" charset="2"/>
              </a:rPr>
              <a:t>(Grade 3, Lesson 2)</a:t>
            </a:r>
          </a:p>
          <a:p>
            <a:pPr marL="4572" indent="0">
              <a:buNone/>
            </a:pPr>
            <a:endParaRPr lang="en-US" dirty="0"/>
          </a:p>
        </p:txBody>
      </p:sp>
      <p:pic>
        <p:nvPicPr>
          <p:cNvPr id="4" name="Picture 3"/>
          <p:cNvPicPr>
            <a:picLocks noChangeAspect="1"/>
          </p:cNvPicPr>
          <p:nvPr/>
        </p:nvPicPr>
        <p:blipFill>
          <a:blip r:embed="rId3"/>
          <a:stretch>
            <a:fillRect/>
          </a:stretch>
        </p:blipFill>
        <p:spPr>
          <a:xfrm>
            <a:off x="166171" y="3117735"/>
            <a:ext cx="8520629" cy="3437382"/>
          </a:xfrm>
          <a:prstGeom prst="rect">
            <a:avLst/>
          </a:prstGeom>
        </p:spPr>
      </p:pic>
      <p:cxnSp>
        <p:nvCxnSpPr>
          <p:cNvPr id="5" name="Straight Arrow Connector 4"/>
          <p:cNvCxnSpPr/>
          <p:nvPr/>
        </p:nvCxnSpPr>
        <p:spPr>
          <a:xfrm flipH="1" flipV="1">
            <a:off x="4572000" y="4503860"/>
            <a:ext cx="877824" cy="726508"/>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79043" y="4039837"/>
            <a:ext cx="3084163" cy="1015663"/>
          </a:xfrm>
          <a:prstGeom prst="rect">
            <a:avLst/>
          </a:prstGeom>
          <a:solidFill>
            <a:schemeClr val="accent6">
              <a:lumMod val="40000"/>
              <a:lumOff val="60000"/>
            </a:schemeClr>
          </a:solidFill>
        </p:spPr>
        <p:txBody>
          <a:bodyPr wrap="square" rtlCol="0">
            <a:spAutoFit/>
          </a:bodyPr>
          <a:lstStyle/>
          <a:p>
            <a:r>
              <a:rPr lang="en-US" sz="2000" b="1" dirty="0" smtClean="0">
                <a:solidFill>
                  <a:srgbClr val="FF0000"/>
                </a:solidFill>
              </a:rPr>
              <a:t>Locate CUTTEE Resource for current unit, browse options by clicking on links</a:t>
            </a:r>
            <a:endParaRPr lang="en-US" sz="2000" b="1" dirty="0">
              <a:solidFill>
                <a:srgbClr val="FF0000"/>
              </a:solidFill>
            </a:endParaRPr>
          </a:p>
        </p:txBody>
      </p:sp>
    </p:spTree>
    <p:extLst>
      <p:ext uri="{BB962C8B-B14F-4D97-AF65-F5344CB8AC3E}">
        <p14:creationId xmlns:p14="http://schemas.microsoft.com/office/powerpoint/2010/main" val="176461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baseline="30000" dirty="0"/>
              <a:t>rd</a:t>
            </a:r>
            <a:r>
              <a:rPr lang="en-US" dirty="0"/>
              <a:t> Grade Classroom Example</a:t>
            </a:r>
          </a:p>
        </p:txBody>
      </p:sp>
      <p:pic>
        <p:nvPicPr>
          <p:cNvPr id="4" name="Content Placeholder 3"/>
          <p:cNvPicPr>
            <a:picLocks noGrp="1" noChangeAspect="1"/>
          </p:cNvPicPr>
          <p:nvPr>
            <p:ph idx="1"/>
          </p:nvPr>
        </p:nvPicPr>
        <p:blipFill>
          <a:blip r:embed="rId3"/>
          <a:stretch>
            <a:fillRect/>
          </a:stretch>
        </p:blipFill>
        <p:spPr>
          <a:xfrm>
            <a:off x="457200" y="1265749"/>
            <a:ext cx="8229600" cy="3247828"/>
          </a:xfrm>
          <a:prstGeom prst="rect">
            <a:avLst/>
          </a:prstGeom>
          <a:ln w="25400">
            <a:solidFill>
              <a:schemeClr val="accent6">
                <a:lumMod val="50000"/>
              </a:schemeClr>
            </a:solidFill>
          </a:ln>
        </p:spPr>
      </p:pic>
      <p:sp>
        <p:nvSpPr>
          <p:cNvPr id="5" name="Content Placeholder 2"/>
          <p:cNvSpPr txBox="1">
            <a:spLocks/>
          </p:cNvSpPr>
          <p:nvPr/>
        </p:nvSpPr>
        <p:spPr>
          <a:xfrm>
            <a:off x="457200" y="4595018"/>
            <a:ext cx="8229600" cy="4525963"/>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buFont typeface="Arial"/>
              <a:buNone/>
            </a:pPr>
            <a:r>
              <a:rPr lang="en-US" dirty="0" smtClean="0">
                <a:sym typeface="Wingdings" panose="05000000000000000000" pitchFamily="2" charset="2"/>
              </a:rPr>
              <a:t>The website offers an explanation courtroom procedures in student-friend terms and includes a quiz at the bottom.  </a:t>
            </a:r>
          </a:p>
          <a:p>
            <a:pPr marL="4572" indent="0">
              <a:buFont typeface="Arial"/>
              <a:buNone/>
            </a:pPr>
            <a:endParaRPr lang="en-US" dirty="0"/>
          </a:p>
        </p:txBody>
      </p:sp>
      <p:sp>
        <p:nvSpPr>
          <p:cNvPr id="6" name="Rectangle 5"/>
          <p:cNvSpPr/>
          <p:nvPr/>
        </p:nvSpPr>
        <p:spPr>
          <a:xfrm>
            <a:off x="4190889" y="5733678"/>
            <a:ext cx="4495911" cy="392159"/>
          </a:xfrm>
          <a:prstGeom prst="rect">
            <a:avLst/>
          </a:prstGeom>
        </p:spPr>
        <p:txBody>
          <a:bodyPr wrap="none">
            <a:spAutoFit/>
          </a:bodyPr>
          <a:lstStyle/>
          <a:p>
            <a:pPr>
              <a:lnSpc>
                <a:spcPct val="115000"/>
              </a:lnSpc>
              <a:spcAft>
                <a:spcPts val="1000"/>
              </a:spcAft>
            </a:pPr>
            <a:r>
              <a:rPr lang="en-US"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http://www.judiciary.state.nj.us/kids/jury.htm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48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*Classroom Example*</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Vocabulary Introduction- </a:t>
            </a:r>
            <a:r>
              <a:rPr lang="en-US" dirty="0" err="1" smtClean="0"/>
              <a:t>Animoto</a:t>
            </a:r>
            <a:r>
              <a:rPr lang="en-US" dirty="0" smtClean="0"/>
              <a:t> Video</a:t>
            </a:r>
            <a:endParaRPr lang="en-US" dirty="0"/>
          </a:p>
          <a:p>
            <a:r>
              <a:rPr lang="en-US" dirty="0" smtClean="0"/>
              <a:t> Word Work Websites</a:t>
            </a:r>
            <a:endParaRPr lang="en-US" dirty="0"/>
          </a:p>
          <a:p>
            <a:pPr marL="4572" indent="0">
              <a:buNone/>
            </a:pPr>
            <a:endParaRPr lang="en-US" dirty="0"/>
          </a:p>
        </p:txBody>
      </p:sp>
    </p:spTree>
    <p:extLst>
      <p:ext uri="{BB962C8B-B14F-4D97-AF65-F5344CB8AC3E}">
        <p14:creationId xmlns:p14="http://schemas.microsoft.com/office/powerpoint/2010/main" val="208355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Exploration: </a:t>
            </a:r>
            <a:br>
              <a:rPr lang="en-US" sz="4400" dirty="0" smtClean="0"/>
            </a:br>
            <a:r>
              <a:rPr lang="en-US" sz="4400" dirty="0" smtClean="0"/>
              <a:t>Scavenger Hunt &amp; Collaborative Planning</a:t>
            </a:r>
            <a:endParaRPr lang="en-US" sz="4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69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Reminder of Norms</a:t>
            </a:r>
            <a:endParaRPr lang="en-US" dirty="0"/>
          </a:p>
        </p:txBody>
      </p:sp>
      <p:sp>
        <p:nvSpPr>
          <p:cNvPr id="5" name="Content Placeholder 4"/>
          <p:cNvSpPr>
            <a:spLocks noGrp="1"/>
          </p:cNvSpPr>
          <p:nvPr>
            <p:ph idx="1"/>
          </p:nvPr>
        </p:nvSpPr>
        <p:spPr>
          <a:xfrm>
            <a:off x="182880" y="1600200"/>
            <a:ext cx="8961120" cy="4525963"/>
          </a:xfrm>
        </p:spPr>
        <p:txBody>
          <a:bodyPr/>
          <a:lstStyle/>
          <a:p>
            <a:pPr marL="4572" indent="0">
              <a:buNone/>
            </a:pPr>
            <a:r>
              <a:rPr lang="en-US" sz="2700" b="1" dirty="0"/>
              <a:t>Exploration: Scavenger Hunt &amp; Collaborative Planning:</a:t>
            </a:r>
          </a:p>
          <a:p>
            <a:pPr lvl="1"/>
            <a:r>
              <a:rPr lang="en-US" dirty="0"/>
              <a:t>Work with your team</a:t>
            </a:r>
          </a:p>
          <a:p>
            <a:pPr lvl="1"/>
            <a:r>
              <a:rPr lang="en-US" dirty="0"/>
              <a:t>Explore the resource by using the </a:t>
            </a:r>
            <a:r>
              <a:rPr lang="en-US" dirty="0">
                <a:solidFill>
                  <a:schemeClr val="accent2"/>
                </a:solidFill>
              </a:rPr>
              <a:t>scavenger </a:t>
            </a:r>
            <a:r>
              <a:rPr lang="en-US" dirty="0" smtClean="0">
                <a:solidFill>
                  <a:schemeClr val="accent2"/>
                </a:solidFill>
              </a:rPr>
              <a:t>hunt (handout) </a:t>
            </a:r>
            <a:r>
              <a:rPr lang="en-US" dirty="0"/>
              <a:t>to make sure you are finding all important pieces and </a:t>
            </a:r>
            <a:r>
              <a:rPr lang="en-US" dirty="0" smtClean="0"/>
              <a:t>features </a:t>
            </a:r>
            <a:endParaRPr lang="en-US" dirty="0"/>
          </a:p>
          <a:p>
            <a:pPr lvl="1"/>
            <a:r>
              <a:rPr lang="en-US" dirty="0"/>
              <a:t>Plan for instruction using structured </a:t>
            </a:r>
            <a:r>
              <a:rPr lang="en-US" dirty="0">
                <a:solidFill>
                  <a:schemeClr val="accent2"/>
                </a:solidFill>
              </a:rPr>
              <a:t>“Collaborative Planning” </a:t>
            </a:r>
            <a:r>
              <a:rPr lang="en-US" dirty="0" smtClean="0">
                <a:solidFill>
                  <a:schemeClr val="accent2"/>
                </a:solidFill>
              </a:rPr>
              <a:t>document (available on website)</a:t>
            </a:r>
            <a:r>
              <a:rPr lang="en-US" dirty="0" smtClean="0"/>
              <a:t> </a:t>
            </a:r>
            <a:r>
              <a:rPr lang="en-US" dirty="0"/>
              <a:t>or other document</a:t>
            </a:r>
          </a:p>
          <a:p>
            <a:pPr lvl="1"/>
            <a:r>
              <a:rPr lang="en-US" dirty="0"/>
              <a:t>Share ideas with other </a:t>
            </a:r>
            <a:r>
              <a:rPr lang="en-US" dirty="0" smtClean="0"/>
              <a:t>teams using the </a:t>
            </a:r>
            <a:r>
              <a:rPr lang="en-US" dirty="0" smtClean="0">
                <a:solidFill>
                  <a:schemeClr val="accent2"/>
                </a:solidFill>
              </a:rPr>
              <a:t>google doc</a:t>
            </a:r>
            <a:endParaRPr lang="en-US" dirty="0">
              <a:solidFill>
                <a:schemeClr val="accent2"/>
              </a:solidFill>
            </a:endParaRPr>
          </a:p>
          <a:p>
            <a:pPr marL="4572" indent="0">
              <a:buNone/>
            </a:pPr>
            <a:endParaRPr lang="en-US" dirty="0"/>
          </a:p>
        </p:txBody>
      </p:sp>
    </p:spTree>
    <p:extLst>
      <p:ext uri="{BB962C8B-B14F-4D97-AF65-F5344CB8AC3E}">
        <p14:creationId xmlns:p14="http://schemas.microsoft.com/office/powerpoint/2010/main" val="244926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e</a:t>
            </a:r>
            <a:r>
              <a:rPr lang="en-US" dirty="0" smtClean="0">
                <a:solidFill>
                  <a:schemeClr val="accent2"/>
                </a:solidFill>
              </a:rPr>
              <a:t>lementary.dmschools.org</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PD&gt; Summer PD</a:t>
            </a:r>
            <a:endParaRPr lang="en-US" dirty="0"/>
          </a:p>
        </p:txBody>
      </p:sp>
      <p:pic>
        <p:nvPicPr>
          <p:cNvPr id="4" name="Picture 3"/>
          <p:cNvPicPr>
            <a:picLocks noChangeAspect="1"/>
          </p:cNvPicPr>
          <p:nvPr/>
        </p:nvPicPr>
        <p:blipFill>
          <a:blip r:embed="rId2"/>
          <a:stretch>
            <a:fillRect/>
          </a:stretch>
        </p:blipFill>
        <p:spPr>
          <a:xfrm>
            <a:off x="329349" y="2382839"/>
            <a:ext cx="8357451" cy="3446462"/>
          </a:xfrm>
          <a:prstGeom prst="rect">
            <a:avLst/>
          </a:prstGeom>
          <a:ln>
            <a:solidFill>
              <a:srgbClr val="404040"/>
            </a:solidFill>
          </a:ln>
        </p:spPr>
      </p:pic>
      <p:sp>
        <p:nvSpPr>
          <p:cNvPr id="5" name="Rectangle 4"/>
          <p:cNvSpPr/>
          <p:nvPr/>
        </p:nvSpPr>
        <p:spPr>
          <a:xfrm>
            <a:off x="4991100" y="3619500"/>
            <a:ext cx="2876550"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0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90323"/>
            <a:ext cx="7772400" cy="1362075"/>
          </a:xfrm>
        </p:spPr>
        <p:txBody>
          <a:bodyPr>
            <a:noAutofit/>
          </a:bodyPr>
          <a:lstStyle/>
          <a:p>
            <a:r>
              <a:rPr lang="en-US" sz="4400" dirty="0" smtClean="0"/>
              <a:t>Exploration: </a:t>
            </a:r>
            <a:br>
              <a:rPr lang="en-US" sz="4400" dirty="0" smtClean="0"/>
            </a:br>
            <a:r>
              <a:rPr lang="en-US" sz="4400" dirty="0" smtClean="0"/>
              <a:t>Scavenger Hunt &amp; Collaborative Planning</a:t>
            </a:r>
            <a:endParaRPr lang="en-US" sz="4400" dirty="0"/>
          </a:p>
        </p:txBody>
      </p:sp>
      <p:sp>
        <p:nvSpPr>
          <p:cNvPr id="3" name="Text Placeholder 2"/>
          <p:cNvSpPr>
            <a:spLocks noGrp="1"/>
          </p:cNvSpPr>
          <p:nvPr>
            <p:ph type="body" idx="1"/>
          </p:nvPr>
        </p:nvSpPr>
        <p:spPr>
          <a:xfrm>
            <a:off x="722313" y="3354644"/>
            <a:ext cx="7772400" cy="633412"/>
          </a:xfrm>
        </p:spPr>
        <p:txBody>
          <a:bodyPr>
            <a:noAutofit/>
          </a:bodyPr>
          <a:lstStyle/>
          <a:p>
            <a:r>
              <a:rPr lang="en-US" sz="3600" dirty="0" smtClean="0"/>
              <a:t>Take a </a:t>
            </a:r>
            <a:r>
              <a:rPr lang="en-US" sz="3600" u="sng" dirty="0" smtClean="0"/>
              <a:t>break</a:t>
            </a:r>
            <a:r>
              <a:rPr lang="en-US" sz="3600" dirty="0" smtClean="0"/>
              <a:t>, too! </a:t>
            </a:r>
            <a:endParaRPr lang="en-US" sz="3600" dirty="0"/>
          </a:p>
        </p:txBody>
      </p:sp>
      <p:pic>
        <p:nvPicPr>
          <p:cNvPr id="5" name="Picture 4">
            <a:hlinkClick r:id="rId2"/>
          </p:cNvPr>
          <p:cNvPicPr>
            <a:picLocks noChangeAspect="1"/>
          </p:cNvPicPr>
          <p:nvPr/>
        </p:nvPicPr>
        <p:blipFill>
          <a:blip r:embed="rId3"/>
          <a:stretch>
            <a:fillRect/>
          </a:stretch>
        </p:blipFill>
        <p:spPr>
          <a:xfrm>
            <a:off x="3858437" y="4075813"/>
            <a:ext cx="1401077" cy="1008252"/>
          </a:xfrm>
          <a:prstGeom prst="rect">
            <a:avLst/>
          </a:prstGeom>
        </p:spPr>
      </p:pic>
    </p:spTree>
    <p:extLst>
      <p:ext uri="{BB962C8B-B14F-4D97-AF65-F5344CB8AC3E}">
        <p14:creationId xmlns:p14="http://schemas.microsoft.com/office/powerpoint/2010/main" val="13049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a:t>
            </a:r>
            <a:endParaRPr lang="en-US" dirty="0"/>
          </a:p>
        </p:txBody>
      </p:sp>
      <p:sp>
        <p:nvSpPr>
          <p:cNvPr id="3" name="Content Placeholder 2"/>
          <p:cNvSpPr>
            <a:spLocks noGrp="1"/>
          </p:cNvSpPr>
          <p:nvPr>
            <p:ph idx="1"/>
          </p:nvPr>
        </p:nvSpPr>
        <p:spPr/>
        <p:txBody>
          <a:bodyPr/>
          <a:lstStyle/>
          <a:p>
            <a:r>
              <a:rPr lang="en-US" dirty="0" smtClean="0"/>
              <a:t>Share an idea or “aha! moment” your team discussed during Exploration time </a:t>
            </a:r>
            <a:r>
              <a:rPr lang="en-US" dirty="0" smtClean="0">
                <a:solidFill>
                  <a:srgbClr val="FF0000"/>
                </a:solidFill>
              </a:rPr>
              <a:t>using the </a:t>
            </a:r>
            <a:r>
              <a:rPr lang="en-US" dirty="0" err="1" smtClean="0">
                <a:solidFill>
                  <a:srgbClr val="FF0000"/>
                </a:solidFill>
              </a:rPr>
              <a:t>googledoc</a:t>
            </a:r>
            <a:r>
              <a:rPr lang="en-US" dirty="0" smtClean="0">
                <a:solidFill>
                  <a:srgbClr val="FF0000"/>
                </a:solidFill>
              </a:rPr>
              <a:t> on the website.</a:t>
            </a:r>
            <a:endParaRPr lang="en-US" dirty="0" smtClean="0"/>
          </a:p>
          <a:p>
            <a:r>
              <a:rPr lang="en-US" dirty="0" smtClean="0"/>
              <a:t>Check out the google doc posted on the website for cool ideas that YOU might want to use, too! </a:t>
            </a:r>
            <a:endParaRPr lang="en-US" dirty="0"/>
          </a:p>
        </p:txBody>
      </p:sp>
    </p:spTree>
    <p:extLst>
      <p:ext uri="{BB962C8B-B14F-4D97-AF65-F5344CB8AC3E}">
        <p14:creationId xmlns:p14="http://schemas.microsoft.com/office/powerpoint/2010/main" val="34657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*Brain Break*</a:t>
            </a:r>
            <a:endParaRPr lang="en-US" dirty="0">
              <a:solidFill>
                <a:schemeClr val="accent2"/>
              </a:solidFill>
            </a:endParaRPr>
          </a:p>
        </p:txBody>
      </p:sp>
      <p:sp>
        <p:nvSpPr>
          <p:cNvPr id="3" name="Content Placeholder 2"/>
          <p:cNvSpPr>
            <a:spLocks noGrp="1"/>
          </p:cNvSpPr>
          <p:nvPr>
            <p:ph idx="1"/>
          </p:nvPr>
        </p:nvSpPr>
        <p:spPr/>
        <p:txBody>
          <a:bodyPr>
            <a:normAutofit/>
          </a:bodyPr>
          <a:lstStyle/>
          <a:p>
            <a:pPr marL="4572" indent="0" algn="ctr">
              <a:buNone/>
            </a:pPr>
            <a:endParaRPr lang="en-US" sz="6600" dirty="0" smtClean="0"/>
          </a:p>
          <a:p>
            <a:pPr marL="4572" indent="0" algn="ctr">
              <a:buNone/>
            </a:pPr>
            <a:r>
              <a:rPr lang="en-US" sz="6600" dirty="0" smtClean="0"/>
              <a:t>Body Spell </a:t>
            </a:r>
          </a:p>
          <a:p>
            <a:pPr marL="4572" indent="0" algn="ctr">
              <a:buNone/>
            </a:pPr>
            <a:r>
              <a:rPr lang="en-US" sz="6600" dirty="0" smtClean="0"/>
              <a:t>From Go Noodle</a:t>
            </a:r>
            <a:endParaRPr lang="en-US" sz="6600" dirty="0"/>
          </a:p>
          <a:p>
            <a:pPr marL="4572" indent="0">
              <a:buNone/>
            </a:pPr>
            <a:endParaRPr lang="en-US" sz="1800" dirty="0"/>
          </a:p>
        </p:txBody>
      </p:sp>
      <p:sp>
        <p:nvSpPr>
          <p:cNvPr id="4" name="Content Placeholder 2"/>
          <p:cNvSpPr txBox="1">
            <a:spLocks/>
          </p:cNvSpPr>
          <p:nvPr/>
        </p:nvSpPr>
        <p:spPr>
          <a:xfrm>
            <a:off x="1874520" y="1600201"/>
            <a:ext cx="5394960" cy="740664"/>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r>
              <a:rPr lang="en-US" sz="2800" dirty="0" smtClean="0">
                <a:hlinkClick r:id="rId3"/>
              </a:rPr>
              <a:t>https://www.gonoodle.com/</a:t>
            </a:r>
            <a:endParaRPr lang="en-US" sz="2800" dirty="0"/>
          </a:p>
        </p:txBody>
      </p:sp>
    </p:spTree>
    <p:extLst>
      <p:ext uri="{BB962C8B-B14F-4D97-AF65-F5344CB8AC3E}">
        <p14:creationId xmlns:p14="http://schemas.microsoft.com/office/powerpoint/2010/main" val="24506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5" name="Content Placeholder 4"/>
          <p:cNvPicPr>
            <a:picLocks noGrp="1" noChangeAspect="1"/>
          </p:cNvPicPr>
          <p:nvPr>
            <p:ph idx="1"/>
          </p:nvPr>
        </p:nvPicPr>
        <p:blipFill rotWithShape="1">
          <a:blip r:embed="rId3"/>
          <a:srcRect r="50222" b="36508"/>
          <a:stretch/>
        </p:blipFill>
        <p:spPr>
          <a:xfrm>
            <a:off x="181746" y="2613759"/>
            <a:ext cx="8776595" cy="3146961"/>
          </a:xfrm>
          <a:prstGeom prst="rect">
            <a:avLst/>
          </a:prstGeom>
        </p:spPr>
      </p:pic>
      <p:sp>
        <p:nvSpPr>
          <p:cNvPr id="6" name="Rectangle 5"/>
          <p:cNvSpPr/>
          <p:nvPr/>
        </p:nvSpPr>
        <p:spPr>
          <a:xfrm>
            <a:off x="5943600" y="4992624"/>
            <a:ext cx="1335024" cy="47548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4151376" y="4818888"/>
            <a:ext cx="1591056" cy="82296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a:solidFill>
                  <a:schemeClr val="accent2"/>
                </a:solidFill>
              </a:rPr>
              <a:t>e</a:t>
            </a:r>
            <a:r>
              <a:rPr lang="en-US" sz="4800" dirty="0" smtClean="0">
                <a:solidFill>
                  <a:schemeClr val="accent2"/>
                </a:solidFill>
              </a:rPr>
              <a:t>lementary.dmschools.org</a:t>
            </a:r>
            <a:endParaRPr lang="en-US" sz="4800" dirty="0">
              <a:solidFill>
                <a:schemeClr val="accent2"/>
              </a:solidFill>
            </a:endParaRPr>
          </a:p>
        </p:txBody>
      </p:sp>
    </p:spTree>
    <p:extLst>
      <p:ext uri="{BB962C8B-B14F-4D97-AF65-F5344CB8AC3E}">
        <p14:creationId xmlns:p14="http://schemas.microsoft.com/office/powerpoint/2010/main" val="233785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900" dirty="0"/>
              <a:t>Think </a:t>
            </a:r>
            <a:r>
              <a:rPr lang="en-US" sz="4900" dirty="0" smtClean="0"/>
              <a:t>Central</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51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pic>
        <p:nvPicPr>
          <p:cNvPr id="7" name="Picture 6"/>
          <p:cNvPicPr>
            <a:picLocks noChangeAspect="1"/>
          </p:cNvPicPr>
          <p:nvPr/>
        </p:nvPicPr>
        <p:blipFill>
          <a:blip r:embed="rId2"/>
          <a:stretch>
            <a:fillRect/>
          </a:stretch>
        </p:blipFill>
        <p:spPr>
          <a:xfrm>
            <a:off x="780673" y="2431197"/>
            <a:ext cx="7506453" cy="3735165"/>
          </a:xfrm>
          <a:prstGeom prst="rect">
            <a:avLst/>
          </a:prstGeom>
        </p:spPr>
      </p:pic>
      <p:sp>
        <p:nvSpPr>
          <p:cNvPr id="8" name="Rectangle 7"/>
          <p:cNvSpPr/>
          <p:nvPr/>
        </p:nvSpPr>
        <p:spPr>
          <a:xfrm>
            <a:off x="780672" y="2809732"/>
            <a:ext cx="2008247" cy="77471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1138428" y="973925"/>
            <a:ext cx="905256" cy="164449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74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457200" y="2422374"/>
            <a:ext cx="8313321" cy="4061651"/>
          </a:xfrm>
          <a:prstGeom prst="rect">
            <a:avLst/>
          </a:prstGeom>
        </p:spPr>
      </p:pic>
      <p:sp>
        <p:nvSpPr>
          <p:cNvPr id="6" name="Rectangle 5"/>
          <p:cNvSpPr/>
          <p:nvPr/>
        </p:nvSpPr>
        <p:spPr>
          <a:xfrm>
            <a:off x="5224657" y="2900616"/>
            <a:ext cx="1499617" cy="107063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sp>
        <p:nvSpPr>
          <p:cNvPr id="9" name="Up Arrow 8"/>
          <p:cNvSpPr/>
          <p:nvPr/>
        </p:nvSpPr>
        <p:spPr>
          <a:xfrm>
            <a:off x="5279522" y="4047905"/>
            <a:ext cx="1444752" cy="1856161"/>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06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0" y="2613759"/>
            <a:ext cx="5120965" cy="3110385"/>
          </a:xfrm>
          <a:prstGeom prst="rect">
            <a:avLst/>
          </a:prstGeom>
        </p:spPr>
      </p:pic>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sp>
        <p:nvSpPr>
          <p:cNvPr id="3" name="Content Placeholder 2"/>
          <p:cNvSpPr>
            <a:spLocks noGrp="1"/>
          </p:cNvSpPr>
          <p:nvPr>
            <p:ph idx="1"/>
          </p:nvPr>
        </p:nvSpPr>
        <p:spPr>
          <a:xfrm>
            <a:off x="4315968" y="2613759"/>
            <a:ext cx="4681728" cy="3512404"/>
          </a:xfrm>
          <a:solidFill>
            <a:schemeClr val="bg1"/>
          </a:solidFill>
          <a:ln w="25400">
            <a:solidFill>
              <a:schemeClr val="accent1"/>
            </a:solidFill>
          </a:ln>
        </p:spPr>
        <p:txBody>
          <a:bodyPr>
            <a:normAutofit fontScale="77500" lnSpcReduction="20000"/>
          </a:bodyPr>
          <a:lstStyle/>
          <a:p>
            <a:pPr marL="4572" indent="0">
              <a:buNone/>
            </a:pPr>
            <a:r>
              <a:rPr lang="en-US" sz="4100" b="1" dirty="0" smtClean="0"/>
              <a:t>User Name</a:t>
            </a:r>
            <a:r>
              <a:rPr lang="en-US" sz="4100" b="1" dirty="0"/>
              <a:t>:</a:t>
            </a:r>
            <a:r>
              <a:rPr lang="en-US" sz="4100" b="1" dirty="0" smtClean="0"/>
              <a:t> </a:t>
            </a:r>
            <a:r>
              <a:rPr lang="en-US" sz="4100" dirty="0" smtClean="0"/>
              <a:t>district username (</a:t>
            </a:r>
            <a:r>
              <a:rPr lang="en-US" sz="4100" dirty="0" err="1" smtClean="0"/>
              <a:t>grieselel</a:t>
            </a:r>
            <a:r>
              <a:rPr lang="en-US" sz="4100" dirty="0" smtClean="0"/>
              <a:t>)</a:t>
            </a:r>
          </a:p>
          <a:p>
            <a:pPr marL="4572" indent="0">
              <a:buNone/>
            </a:pPr>
            <a:endParaRPr lang="en-US" sz="4100" dirty="0" smtClean="0"/>
          </a:p>
          <a:p>
            <a:pPr marL="4572" indent="0">
              <a:buNone/>
            </a:pPr>
            <a:r>
              <a:rPr lang="en-US" sz="4100" b="1" dirty="0" smtClean="0"/>
              <a:t>Password: </a:t>
            </a:r>
            <a:r>
              <a:rPr lang="en-US" sz="4100" dirty="0" smtClean="0"/>
              <a:t>your</a:t>
            </a:r>
            <a:r>
              <a:rPr lang="en-US" sz="4100" b="1" dirty="0" smtClean="0"/>
              <a:t> </a:t>
            </a:r>
            <a:r>
              <a:rPr lang="en-US" sz="4100" dirty="0" smtClean="0"/>
              <a:t>district password</a:t>
            </a:r>
          </a:p>
          <a:p>
            <a:pPr marL="4572" indent="0">
              <a:buNone/>
            </a:pPr>
            <a:endParaRPr lang="en-US" sz="3100" dirty="0" smtClean="0"/>
          </a:p>
          <a:p>
            <a:pPr marL="4572" indent="0">
              <a:buNone/>
            </a:pPr>
            <a:r>
              <a:rPr lang="en-US" sz="2600" dirty="0" smtClean="0"/>
              <a:t>Email </a:t>
            </a:r>
            <a:r>
              <a:rPr lang="en-US" sz="2600" dirty="0" smtClean="0">
                <a:hlinkClick r:id="rId3"/>
              </a:rPr>
              <a:t>Elizabeth.Griesel@dmschools.org</a:t>
            </a:r>
            <a:r>
              <a:rPr lang="en-US" sz="2600" dirty="0" smtClean="0"/>
              <a:t> for User Name or Password reset</a:t>
            </a:r>
            <a:endParaRPr lang="en-US" sz="2600" dirty="0"/>
          </a:p>
        </p:txBody>
      </p:sp>
    </p:spTree>
    <p:extLst>
      <p:ext uri="{BB962C8B-B14F-4D97-AF65-F5344CB8AC3E}">
        <p14:creationId xmlns:p14="http://schemas.microsoft.com/office/powerpoint/2010/main" val="364744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0" y="2613759"/>
            <a:ext cx="5120965" cy="3110385"/>
          </a:xfrm>
          <a:prstGeom prst="rect">
            <a:avLst/>
          </a:prstGeom>
        </p:spPr>
      </p:pic>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sp>
        <p:nvSpPr>
          <p:cNvPr id="3" name="Content Placeholder 2"/>
          <p:cNvSpPr>
            <a:spLocks noGrp="1"/>
          </p:cNvSpPr>
          <p:nvPr>
            <p:ph idx="1"/>
          </p:nvPr>
        </p:nvSpPr>
        <p:spPr>
          <a:xfrm>
            <a:off x="4315968" y="2613759"/>
            <a:ext cx="4370832" cy="3512404"/>
          </a:xfrm>
          <a:solidFill>
            <a:schemeClr val="bg1"/>
          </a:solidFill>
          <a:ln w="25400">
            <a:solidFill>
              <a:schemeClr val="accent1"/>
            </a:solidFill>
          </a:ln>
        </p:spPr>
        <p:txBody>
          <a:bodyPr>
            <a:normAutofit lnSpcReduction="10000"/>
          </a:bodyPr>
          <a:lstStyle/>
          <a:p>
            <a:pPr marL="4572" indent="0">
              <a:buNone/>
            </a:pPr>
            <a:r>
              <a:rPr lang="en-US" dirty="0" smtClean="0">
                <a:solidFill>
                  <a:schemeClr val="accent3"/>
                </a:solidFill>
              </a:rPr>
              <a:t>TEMPORARY LOGIN  (if needed):</a:t>
            </a:r>
          </a:p>
          <a:p>
            <a:pPr marL="4572" indent="0">
              <a:buNone/>
            </a:pPr>
            <a:r>
              <a:rPr lang="en-US" b="1" dirty="0" smtClean="0"/>
              <a:t>School: </a:t>
            </a:r>
            <a:r>
              <a:rPr lang="en-US" dirty="0" smtClean="0"/>
              <a:t>Adams Elementary</a:t>
            </a:r>
          </a:p>
          <a:p>
            <a:pPr marL="4572" indent="0">
              <a:buNone/>
            </a:pPr>
            <a:r>
              <a:rPr lang="en-US" b="1" dirty="0" smtClean="0"/>
              <a:t>User Name: </a:t>
            </a:r>
            <a:r>
              <a:rPr lang="en-US" dirty="0" err="1" smtClean="0"/>
              <a:t>summerpd</a:t>
            </a:r>
            <a:endParaRPr lang="en-US" dirty="0" smtClean="0"/>
          </a:p>
          <a:p>
            <a:pPr marL="4572" indent="0">
              <a:buNone/>
            </a:pPr>
            <a:r>
              <a:rPr lang="en-US" b="1" dirty="0" smtClean="0"/>
              <a:t>Password: </a:t>
            </a:r>
            <a:r>
              <a:rPr lang="en-US" dirty="0" err="1" smtClean="0"/>
              <a:t>summerpd</a:t>
            </a:r>
            <a:endParaRPr lang="en-US" dirty="0" smtClean="0"/>
          </a:p>
        </p:txBody>
      </p:sp>
    </p:spTree>
    <p:extLst>
      <p:ext uri="{BB962C8B-B14F-4D97-AF65-F5344CB8AC3E}">
        <p14:creationId xmlns:p14="http://schemas.microsoft.com/office/powerpoint/2010/main" val="358435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1450562" y="2431197"/>
            <a:ext cx="6242875" cy="3652386"/>
          </a:xfrm>
          <a:prstGeom prst="rect">
            <a:avLst/>
          </a:prstGeom>
        </p:spPr>
      </p:pic>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sp>
        <p:nvSpPr>
          <p:cNvPr id="6" name="Rectangle 5"/>
          <p:cNvSpPr/>
          <p:nvPr/>
        </p:nvSpPr>
        <p:spPr>
          <a:xfrm>
            <a:off x="2011681" y="3467543"/>
            <a:ext cx="3432434" cy="261603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457200" y="4023360"/>
            <a:ext cx="1554481" cy="144475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69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sp>
        <p:nvSpPr>
          <p:cNvPr id="5" name="TextBox 4"/>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smtClean="0">
                <a:solidFill>
                  <a:schemeClr val="accent2"/>
                </a:solidFill>
              </a:rPr>
              <a:t>Thinkcentral.com</a:t>
            </a:r>
            <a:endParaRPr lang="en-US" sz="4800" dirty="0">
              <a:solidFill>
                <a:schemeClr val="accent2"/>
              </a:solidFill>
            </a:endParaRPr>
          </a:p>
        </p:txBody>
      </p:sp>
      <p:pic>
        <p:nvPicPr>
          <p:cNvPr id="3" name="Picture 2"/>
          <p:cNvPicPr>
            <a:picLocks noChangeAspect="1"/>
          </p:cNvPicPr>
          <p:nvPr/>
        </p:nvPicPr>
        <p:blipFill>
          <a:blip r:embed="rId2"/>
          <a:stretch>
            <a:fillRect/>
          </a:stretch>
        </p:blipFill>
        <p:spPr>
          <a:xfrm>
            <a:off x="919162" y="2771775"/>
            <a:ext cx="7305675" cy="1314450"/>
          </a:xfrm>
          <a:prstGeom prst="rect">
            <a:avLst/>
          </a:prstGeom>
          <a:ln w="25400">
            <a:solidFill>
              <a:schemeClr val="tx1"/>
            </a:solidFill>
          </a:ln>
        </p:spPr>
      </p:pic>
      <p:sp>
        <p:nvSpPr>
          <p:cNvPr id="8" name="Content Placeholder 2"/>
          <p:cNvSpPr>
            <a:spLocks noGrp="1"/>
          </p:cNvSpPr>
          <p:nvPr>
            <p:ph idx="1"/>
          </p:nvPr>
        </p:nvSpPr>
        <p:spPr>
          <a:xfrm>
            <a:off x="685800" y="4426803"/>
            <a:ext cx="8001000" cy="1699360"/>
          </a:xfrm>
        </p:spPr>
        <p:txBody>
          <a:bodyPr>
            <a:normAutofit/>
          </a:bodyPr>
          <a:lstStyle/>
          <a:p>
            <a:pPr marL="4572" indent="0">
              <a:buNone/>
            </a:pPr>
            <a:r>
              <a:rPr lang="en-US" dirty="0" smtClean="0"/>
              <a:t>Use dropdown menus to select subject, grade level, and language</a:t>
            </a:r>
          </a:p>
        </p:txBody>
      </p:sp>
    </p:spTree>
    <p:extLst>
      <p:ext uri="{BB962C8B-B14F-4D97-AF65-F5344CB8AC3E}">
        <p14:creationId xmlns:p14="http://schemas.microsoft.com/office/powerpoint/2010/main" val="30701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1745761" y="1417638"/>
            <a:ext cx="5576278" cy="4436174"/>
          </a:xfrm>
          <a:prstGeom prst="rect">
            <a:avLst/>
          </a:prstGeom>
          <a:ln w="25400">
            <a:solidFill>
              <a:schemeClr val="tx1"/>
            </a:solidFill>
          </a:ln>
        </p:spPr>
      </p:pic>
    </p:spTree>
    <p:extLst>
      <p:ext uri="{BB962C8B-B14F-4D97-AF65-F5344CB8AC3E}">
        <p14:creationId xmlns:p14="http://schemas.microsoft.com/office/powerpoint/2010/main" val="413218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274638"/>
            <a:ext cx="8686800" cy="1143000"/>
          </a:xfrm>
        </p:spPr>
        <p:txBody>
          <a:bodyPr>
            <a:normAutofit fontScale="90000"/>
          </a:bodyPr>
          <a:lstStyle/>
          <a:p>
            <a:r>
              <a:rPr lang="en-US" dirty="0" smtClean="0"/>
              <a:t>Think Central: New Look Coming July 2014</a:t>
            </a:r>
            <a:endParaRPr lang="en-US" dirty="0"/>
          </a:p>
        </p:txBody>
      </p:sp>
      <p:pic>
        <p:nvPicPr>
          <p:cNvPr id="4" name="Content Placeholder 3"/>
          <p:cNvPicPr>
            <a:picLocks noGrp="1" noChangeAspect="1"/>
          </p:cNvPicPr>
          <p:nvPr>
            <p:ph idx="1"/>
          </p:nvPr>
        </p:nvPicPr>
        <p:blipFill>
          <a:blip r:embed="rId2"/>
          <a:stretch>
            <a:fillRect/>
          </a:stretch>
        </p:blipFill>
        <p:spPr>
          <a:xfrm>
            <a:off x="457200" y="1650333"/>
            <a:ext cx="8229600" cy="4169664"/>
          </a:xfrm>
          <a:prstGeom prst="rect">
            <a:avLst/>
          </a:prstGeom>
        </p:spPr>
      </p:pic>
    </p:spTree>
    <p:extLst>
      <p:ext uri="{BB962C8B-B14F-4D97-AF65-F5344CB8AC3E}">
        <p14:creationId xmlns:p14="http://schemas.microsoft.com/office/powerpoint/2010/main" val="15695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274638"/>
            <a:ext cx="8869680" cy="1143000"/>
          </a:xfrm>
        </p:spPr>
        <p:txBody>
          <a:bodyPr>
            <a:normAutofit fontScale="90000"/>
          </a:bodyPr>
          <a:lstStyle/>
          <a:p>
            <a:r>
              <a:rPr lang="en-US" dirty="0" smtClean="0"/>
              <a:t>Think Central: New Look Coming July 2014</a:t>
            </a:r>
            <a:endParaRPr lang="en-US" dirty="0"/>
          </a:p>
        </p:txBody>
      </p:sp>
      <p:sp>
        <p:nvSpPr>
          <p:cNvPr id="3" name="Content Placeholder 2"/>
          <p:cNvSpPr>
            <a:spLocks noGrp="1"/>
          </p:cNvSpPr>
          <p:nvPr>
            <p:ph idx="1"/>
          </p:nvPr>
        </p:nvSpPr>
        <p:spPr>
          <a:xfrm>
            <a:off x="5102352" y="1600200"/>
            <a:ext cx="3584448" cy="4525963"/>
          </a:xfrm>
        </p:spPr>
        <p:txBody>
          <a:bodyPr/>
          <a:lstStyle/>
          <a:p>
            <a:r>
              <a:rPr lang="en-US" dirty="0" smtClean="0"/>
              <a:t>Visit “Summer PD” page for New Think Central Overview document which contains videos and support resources</a:t>
            </a:r>
            <a:endParaRPr lang="en-US" dirty="0"/>
          </a:p>
        </p:txBody>
      </p:sp>
      <p:pic>
        <p:nvPicPr>
          <p:cNvPr id="5" name="Picture 4"/>
          <p:cNvPicPr>
            <a:picLocks noChangeAspect="1"/>
          </p:cNvPicPr>
          <p:nvPr/>
        </p:nvPicPr>
        <p:blipFill>
          <a:blip r:embed="rId2"/>
          <a:stretch>
            <a:fillRect/>
          </a:stretch>
        </p:blipFill>
        <p:spPr>
          <a:xfrm>
            <a:off x="280840" y="1417638"/>
            <a:ext cx="4506043" cy="4977606"/>
          </a:xfrm>
          <a:prstGeom prst="rect">
            <a:avLst/>
          </a:prstGeom>
        </p:spPr>
      </p:pic>
      <p:sp>
        <p:nvSpPr>
          <p:cNvPr id="6" name="Rectangle 5"/>
          <p:cNvSpPr/>
          <p:nvPr/>
        </p:nvSpPr>
        <p:spPr>
          <a:xfrm>
            <a:off x="2249424" y="5943601"/>
            <a:ext cx="1737360" cy="45164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004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6" name="Picture 5"/>
          <p:cNvPicPr>
            <a:picLocks noChangeAspect="1"/>
          </p:cNvPicPr>
          <p:nvPr/>
        </p:nvPicPr>
        <p:blipFill>
          <a:blip r:embed="rId3"/>
          <a:stretch>
            <a:fillRect/>
          </a:stretch>
        </p:blipFill>
        <p:spPr>
          <a:xfrm>
            <a:off x="1371600" y="2466975"/>
            <a:ext cx="6400800" cy="4391025"/>
          </a:xfrm>
          <a:prstGeom prst="rect">
            <a:avLst/>
          </a:prstGeom>
          <a:ln w="25400">
            <a:solidFill>
              <a:srgbClr val="626262"/>
            </a:solidFill>
          </a:ln>
        </p:spPr>
      </p:pic>
      <p:sp>
        <p:nvSpPr>
          <p:cNvPr id="3" name="Rectangle 2"/>
          <p:cNvSpPr/>
          <p:nvPr/>
        </p:nvSpPr>
        <p:spPr>
          <a:xfrm>
            <a:off x="4102608" y="2466975"/>
            <a:ext cx="3889248" cy="442680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85800" y="1600200"/>
            <a:ext cx="7696200" cy="830997"/>
          </a:xfrm>
          <a:prstGeom prst="rect">
            <a:avLst/>
          </a:prstGeom>
          <a:noFill/>
          <a:ln w="50800">
            <a:solidFill>
              <a:schemeClr val="accent1"/>
            </a:solidFill>
          </a:ln>
        </p:spPr>
        <p:txBody>
          <a:bodyPr wrap="square" rtlCol="0">
            <a:spAutoFit/>
          </a:bodyPr>
          <a:lstStyle/>
          <a:p>
            <a:pPr algn="ctr"/>
            <a:r>
              <a:rPr lang="en-US" sz="4800" dirty="0">
                <a:solidFill>
                  <a:schemeClr val="accent2"/>
                </a:solidFill>
              </a:rPr>
              <a:t>e</a:t>
            </a:r>
            <a:r>
              <a:rPr lang="en-US" sz="4800" dirty="0" smtClean="0">
                <a:solidFill>
                  <a:schemeClr val="accent2"/>
                </a:solidFill>
              </a:rPr>
              <a:t>lementary.dmschools.org</a:t>
            </a:r>
            <a:endParaRPr lang="en-US" sz="4800" dirty="0">
              <a:solidFill>
                <a:schemeClr val="accent2"/>
              </a:solidFill>
            </a:endParaRPr>
          </a:p>
        </p:txBody>
      </p:sp>
    </p:spTree>
    <p:extLst>
      <p:ext uri="{BB962C8B-B14F-4D97-AF65-F5344CB8AC3E}">
        <p14:creationId xmlns:p14="http://schemas.microsoft.com/office/powerpoint/2010/main" val="236968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Central</a:t>
            </a:r>
            <a:endParaRPr lang="en-US" dirty="0"/>
          </a:p>
        </p:txBody>
      </p:sp>
      <p:pic>
        <p:nvPicPr>
          <p:cNvPr id="4" name="Picture 3"/>
          <p:cNvPicPr>
            <a:picLocks noChangeAspect="1"/>
          </p:cNvPicPr>
          <p:nvPr/>
        </p:nvPicPr>
        <p:blipFill>
          <a:blip r:embed="rId2"/>
          <a:stretch>
            <a:fillRect/>
          </a:stretch>
        </p:blipFill>
        <p:spPr>
          <a:xfrm>
            <a:off x="1745761" y="1417638"/>
            <a:ext cx="5576278" cy="4436174"/>
          </a:xfrm>
          <a:prstGeom prst="rect">
            <a:avLst/>
          </a:prstGeom>
          <a:ln w="25400">
            <a:solidFill>
              <a:schemeClr val="tx1"/>
            </a:solidFill>
          </a:ln>
        </p:spPr>
      </p:pic>
    </p:spTree>
    <p:extLst>
      <p:ext uri="{BB962C8B-B14F-4D97-AF65-F5344CB8AC3E}">
        <p14:creationId xmlns:p14="http://schemas.microsoft.com/office/powerpoint/2010/main" val="161953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 Organizers</a:t>
            </a:r>
            <a:endParaRPr lang="en-US" dirty="0"/>
          </a:p>
        </p:txBody>
      </p:sp>
      <p:pic>
        <p:nvPicPr>
          <p:cNvPr id="4" name="Content Placeholder 3"/>
          <p:cNvPicPr>
            <a:picLocks noGrp="1" noChangeAspect="1"/>
          </p:cNvPicPr>
          <p:nvPr>
            <p:ph idx="1"/>
          </p:nvPr>
        </p:nvPicPr>
        <p:blipFill>
          <a:blip r:embed="rId2"/>
          <a:stretch>
            <a:fillRect/>
          </a:stretch>
        </p:blipFill>
        <p:spPr>
          <a:xfrm>
            <a:off x="1644719" y="1926558"/>
            <a:ext cx="5854562" cy="3962178"/>
          </a:xfrm>
          <a:prstGeom prst="rect">
            <a:avLst/>
          </a:prstGeom>
        </p:spPr>
      </p:pic>
    </p:spTree>
    <p:extLst>
      <p:ext uri="{BB962C8B-B14F-4D97-AF65-F5344CB8AC3E}">
        <p14:creationId xmlns:p14="http://schemas.microsoft.com/office/powerpoint/2010/main" val="10126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 Organizers</a:t>
            </a:r>
            <a:endParaRPr lang="en-US" dirty="0"/>
          </a:p>
        </p:txBody>
      </p:sp>
      <p:pic>
        <p:nvPicPr>
          <p:cNvPr id="4" name="Content Placeholder 3"/>
          <p:cNvPicPr>
            <a:picLocks noGrp="1" noChangeAspect="1"/>
          </p:cNvPicPr>
          <p:nvPr>
            <p:ph idx="1"/>
          </p:nvPr>
        </p:nvPicPr>
        <p:blipFill>
          <a:blip r:embed="rId3"/>
          <a:stretch>
            <a:fillRect/>
          </a:stretch>
        </p:blipFill>
        <p:spPr>
          <a:xfrm>
            <a:off x="1682496" y="1417640"/>
            <a:ext cx="5546742" cy="4324792"/>
          </a:xfrm>
          <a:prstGeom prst="rect">
            <a:avLst/>
          </a:prstGeom>
        </p:spPr>
      </p:pic>
    </p:spTree>
    <p:extLst>
      <p:ext uri="{BB962C8B-B14F-4D97-AF65-F5344CB8AC3E}">
        <p14:creationId xmlns:p14="http://schemas.microsoft.com/office/powerpoint/2010/main" val="318717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 Organizers</a:t>
            </a:r>
            <a:endParaRPr lang="en-US" dirty="0"/>
          </a:p>
        </p:txBody>
      </p:sp>
      <p:pic>
        <p:nvPicPr>
          <p:cNvPr id="4" name="Content Placeholder 3"/>
          <p:cNvPicPr>
            <a:picLocks noGrp="1" noChangeAspect="1"/>
          </p:cNvPicPr>
          <p:nvPr>
            <p:ph idx="1"/>
          </p:nvPr>
        </p:nvPicPr>
        <p:blipFill>
          <a:blip r:embed="rId3"/>
          <a:stretch>
            <a:fillRect/>
          </a:stretch>
        </p:blipFill>
        <p:spPr>
          <a:xfrm>
            <a:off x="1367163" y="1417638"/>
            <a:ext cx="6409673" cy="4525963"/>
          </a:xfrm>
          <a:prstGeom prst="rect">
            <a:avLst/>
          </a:prstGeom>
        </p:spPr>
      </p:pic>
      <p:sp>
        <p:nvSpPr>
          <p:cNvPr id="5" name="Content Placeholder 2"/>
          <p:cNvSpPr txBox="1">
            <a:spLocks/>
          </p:cNvSpPr>
          <p:nvPr/>
        </p:nvSpPr>
        <p:spPr>
          <a:xfrm>
            <a:off x="457200" y="5364962"/>
            <a:ext cx="8229600" cy="1060386"/>
          </a:xfrm>
          <a:prstGeom prst="rect">
            <a:avLst/>
          </a:prstGeom>
        </p:spPr>
        <p:txBody>
          <a:bodyPr vert="horz" lIns="91440" tIns="45720" rIns="91440" bIns="45720" rtlCol="0">
            <a:normAutofit lnSpcReduction="10000"/>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buNone/>
            </a:pPr>
            <a:r>
              <a:rPr lang="en-US" sz="2000" dirty="0">
                <a:hlinkClick r:id="rId4"/>
              </a:rPr>
              <a:t>http://www-k6.thinkcentral.com/content/hsp/reading/journeys/na/gr3/graphic_organizers_9780547810591_/</a:t>
            </a:r>
            <a:r>
              <a:rPr lang="en-US" sz="2000" dirty="0" smtClean="0">
                <a:hlinkClick r:id="rId4"/>
              </a:rPr>
              <a:t>launch.html</a:t>
            </a:r>
            <a:endParaRPr lang="en-US" sz="2000" dirty="0" smtClean="0"/>
          </a:p>
          <a:p>
            <a:pPr marL="4572" indent="0">
              <a:buNone/>
            </a:pPr>
            <a:endParaRPr lang="en-US" sz="2000" dirty="0"/>
          </a:p>
        </p:txBody>
      </p:sp>
    </p:spTree>
    <p:extLst>
      <p:ext uri="{BB962C8B-B14F-4D97-AF65-F5344CB8AC3E}">
        <p14:creationId xmlns:p14="http://schemas.microsoft.com/office/powerpoint/2010/main" val="65028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Projectables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26225" y="1856391"/>
            <a:ext cx="4891550" cy="4013580"/>
          </a:xfrm>
          <a:prstGeom prst="rect">
            <a:avLst/>
          </a:prstGeom>
        </p:spPr>
      </p:pic>
    </p:spTree>
    <p:extLst>
      <p:ext uri="{BB962C8B-B14F-4D97-AF65-F5344CB8AC3E}">
        <p14:creationId xmlns:p14="http://schemas.microsoft.com/office/powerpoint/2010/main" val="9671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Projectables</a:t>
            </a:r>
            <a:endParaRPr lang="en-US" dirty="0"/>
          </a:p>
        </p:txBody>
      </p:sp>
      <p:pic>
        <p:nvPicPr>
          <p:cNvPr id="4" name="Content Placeholder 3"/>
          <p:cNvPicPr>
            <a:picLocks noGrp="1" noChangeAspect="1"/>
          </p:cNvPicPr>
          <p:nvPr>
            <p:ph idx="1"/>
          </p:nvPr>
        </p:nvPicPr>
        <p:blipFill>
          <a:blip r:embed="rId2"/>
          <a:stretch>
            <a:fillRect/>
          </a:stretch>
        </p:blipFill>
        <p:spPr>
          <a:xfrm>
            <a:off x="2937401" y="1417638"/>
            <a:ext cx="3561805" cy="4525963"/>
          </a:xfrm>
          <a:prstGeom prst="rect">
            <a:avLst/>
          </a:prstGeom>
        </p:spPr>
      </p:pic>
    </p:spTree>
    <p:extLst>
      <p:ext uri="{BB962C8B-B14F-4D97-AF65-F5344CB8AC3E}">
        <p14:creationId xmlns:p14="http://schemas.microsoft.com/office/powerpoint/2010/main" val="120435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Projectables</a:t>
            </a:r>
            <a:endParaRPr lang="en-US" dirty="0"/>
          </a:p>
        </p:txBody>
      </p:sp>
      <p:pic>
        <p:nvPicPr>
          <p:cNvPr id="5" name="Content Placeholder 4"/>
          <p:cNvPicPr>
            <a:picLocks noGrp="1" noChangeAspect="1"/>
          </p:cNvPicPr>
          <p:nvPr>
            <p:ph idx="1"/>
          </p:nvPr>
        </p:nvPicPr>
        <p:blipFill>
          <a:blip r:embed="rId2"/>
          <a:stretch>
            <a:fillRect/>
          </a:stretch>
        </p:blipFill>
        <p:spPr>
          <a:xfrm>
            <a:off x="3126891" y="1417638"/>
            <a:ext cx="2890217" cy="3885737"/>
          </a:xfrm>
          <a:prstGeom prst="rect">
            <a:avLst/>
          </a:prstGeom>
        </p:spPr>
      </p:pic>
      <p:sp>
        <p:nvSpPr>
          <p:cNvPr id="4" name="Rectangle 3"/>
          <p:cNvSpPr/>
          <p:nvPr/>
        </p:nvSpPr>
        <p:spPr>
          <a:xfrm>
            <a:off x="457200" y="5291594"/>
            <a:ext cx="8503920" cy="1200329"/>
          </a:xfrm>
          <a:prstGeom prst="rect">
            <a:avLst/>
          </a:prstGeom>
        </p:spPr>
        <p:txBody>
          <a:bodyPr wrap="square">
            <a:spAutoFit/>
          </a:bodyPr>
          <a:lstStyle/>
          <a:p>
            <a:r>
              <a:rPr lang="en-US" dirty="0">
                <a:hlinkClick r:id="rId3"/>
              </a:rPr>
              <a:t>http://www-k6.thinkcentral.com/content/hsp/reading/journeys/na/gr3/Online_Journeys_projectables_9780547356723_/</a:t>
            </a:r>
            <a:r>
              <a:rPr lang="en-US" dirty="0" smtClean="0">
                <a:hlinkClick r:id="rId3"/>
              </a:rPr>
              <a:t>launch.html?page=i</a:t>
            </a:r>
            <a:endParaRPr lang="en-US" dirty="0" smtClean="0"/>
          </a:p>
          <a:p>
            <a:endParaRPr lang="en-US" dirty="0"/>
          </a:p>
        </p:txBody>
      </p:sp>
    </p:spTree>
    <p:extLst>
      <p:ext uri="{BB962C8B-B14F-4D97-AF65-F5344CB8AC3E}">
        <p14:creationId xmlns:p14="http://schemas.microsoft.com/office/powerpoint/2010/main" val="358922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Lessons</a:t>
            </a:r>
            <a:endParaRPr lang="en-US" dirty="0"/>
          </a:p>
        </p:txBody>
      </p:sp>
      <p:sp>
        <p:nvSpPr>
          <p:cNvPr id="3" name="Content Placeholder 2"/>
          <p:cNvSpPr>
            <a:spLocks noGrp="1"/>
          </p:cNvSpPr>
          <p:nvPr>
            <p:ph idx="1"/>
          </p:nvPr>
        </p:nvSpPr>
        <p:spPr>
          <a:xfrm>
            <a:off x="146304" y="5202681"/>
            <a:ext cx="9144000" cy="1188403"/>
          </a:xfrm>
        </p:spPr>
        <p:txBody>
          <a:bodyPr>
            <a:normAutofit fontScale="77500" lnSpcReduction="20000"/>
          </a:bodyPr>
          <a:lstStyle/>
          <a:p>
            <a:pPr marL="4572" indent="0" algn="ctr">
              <a:buNone/>
            </a:pPr>
            <a:r>
              <a:rPr lang="en-US" b="1" dirty="0" smtClean="0"/>
              <a:t>*Uses </a:t>
            </a:r>
            <a:r>
              <a:rPr lang="en-US" b="1" dirty="0" err="1" smtClean="0"/>
              <a:t>SmartNotebook</a:t>
            </a:r>
            <a:r>
              <a:rPr lang="en-US" b="1" dirty="0" smtClean="0"/>
              <a:t> Software*</a:t>
            </a:r>
          </a:p>
          <a:p>
            <a:pPr marL="4572" indent="0" algn="ctr">
              <a:buNone/>
            </a:pPr>
            <a:r>
              <a:rPr lang="en-US" b="1" dirty="0" smtClean="0"/>
              <a:t>(directions or downloading  available on elementary.dmschools.org)</a:t>
            </a:r>
          </a:p>
        </p:txBody>
      </p:sp>
      <p:pic>
        <p:nvPicPr>
          <p:cNvPr id="6" name="Picture 5"/>
          <p:cNvPicPr>
            <a:picLocks noChangeAspect="1"/>
          </p:cNvPicPr>
          <p:nvPr/>
        </p:nvPicPr>
        <p:blipFill>
          <a:blip r:embed="rId2"/>
          <a:stretch>
            <a:fillRect/>
          </a:stretch>
        </p:blipFill>
        <p:spPr>
          <a:xfrm>
            <a:off x="2516410" y="1415230"/>
            <a:ext cx="4111180" cy="3835262"/>
          </a:xfrm>
          <a:prstGeom prst="rect">
            <a:avLst/>
          </a:prstGeom>
        </p:spPr>
      </p:pic>
    </p:spTree>
    <p:extLst>
      <p:ext uri="{BB962C8B-B14F-4D97-AF65-F5344CB8AC3E}">
        <p14:creationId xmlns:p14="http://schemas.microsoft.com/office/powerpoint/2010/main" val="112690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11299" y="1600200"/>
            <a:ext cx="7121402" cy="3867594"/>
          </a:xfrm>
          <a:prstGeom prst="rect">
            <a:avLst/>
          </a:prstGeom>
        </p:spPr>
      </p:pic>
      <p:sp>
        <p:nvSpPr>
          <p:cNvPr id="5" name="Rectangle 4"/>
          <p:cNvSpPr/>
          <p:nvPr/>
        </p:nvSpPr>
        <p:spPr>
          <a:xfrm>
            <a:off x="2249424" y="3003963"/>
            <a:ext cx="2322576" cy="202996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Download </a:t>
            </a:r>
            <a:r>
              <a:rPr lang="en-US" dirty="0" err="1" smtClean="0"/>
              <a:t>SMARTNotebook</a:t>
            </a:r>
            <a:r>
              <a:rPr lang="en-US" dirty="0" smtClean="0"/>
              <a:t> 14</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575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6" name="Picture 5"/>
          <p:cNvPicPr>
            <a:picLocks noChangeAspect="1"/>
          </p:cNvPicPr>
          <p:nvPr/>
        </p:nvPicPr>
        <p:blipFill>
          <a:blip r:embed="rId3"/>
          <a:stretch>
            <a:fillRect/>
          </a:stretch>
        </p:blipFill>
        <p:spPr>
          <a:xfrm>
            <a:off x="285749" y="1625155"/>
            <a:ext cx="5345897" cy="4080701"/>
          </a:xfrm>
          <a:prstGeom prst="rect">
            <a:avLst/>
          </a:prstGeom>
        </p:spPr>
      </p:pic>
      <p:sp>
        <p:nvSpPr>
          <p:cNvPr id="7" name="Rectangle 6"/>
          <p:cNvSpPr/>
          <p:nvPr/>
        </p:nvSpPr>
        <p:spPr>
          <a:xfrm>
            <a:off x="285749" y="2176272"/>
            <a:ext cx="1707643" cy="69494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631646" y="2142011"/>
            <a:ext cx="3291840" cy="3046988"/>
          </a:xfrm>
          <a:prstGeom prst="rect">
            <a:avLst/>
          </a:prstGeom>
          <a:noFill/>
        </p:spPr>
        <p:txBody>
          <a:bodyPr wrap="square" rtlCol="0">
            <a:spAutoFit/>
          </a:bodyPr>
          <a:lstStyle/>
          <a:p>
            <a:r>
              <a:rPr lang="en-US" sz="4800" dirty="0" smtClean="0"/>
              <a:t>*Same documents as today’s handouts</a:t>
            </a:r>
            <a:endParaRPr lang="en-US" sz="4800" dirty="0"/>
          </a:p>
        </p:txBody>
      </p:sp>
    </p:spTree>
    <p:extLst>
      <p:ext uri="{BB962C8B-B14F-4D97-AF65-F5344CB8AC3E}">
        <p14:creationId xmlns:p14="http://schemas.microsoft.com/office/powerpoint/2010/main" val="2551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Notebook 14</a:t>
            </a:r>
            <a:endParaRPr lang="en-US" dirty="0"/>
          </a:p>
        </p:txBody>
      </p:sp>
      <p:sp>
        <p:nvSpPr>
          <p:cNvPr id="3" name="Content Placeholder 2"/>
          <p:cNvSpPr>
            <a:spLocks noGrp="1"/>
          </p:cNvSpPr>
          <p:nvPr>
            <p:ph idx="1"/>
          </p:nvPr>
        </p:nvSpPr>
        <p:spPr/>
        <p:txBody>
          <a:bodyPr/>
          <a:lstStyle/>
          <a:p>
            <a:r>
              <a:rPr lang="en-US" dirty="0" smtClean="0"/>
              <a:t>SMART Notebook is available immediately for download on your teacher station.</a:t>
            </a:r>
          </a:p>
          <a:p>
            <a:r>
              <a:rPr lang="en-US" dirty="0" smtClean="0"/>
              <a:t>It is currently housed in the district’s  “</a:t>
            </a:r>
            <a:r>
              <a:rPr lang="en-US" dirty="0" smtClean="0">
                <a:hlinkClick r:id="rId3"/>
              </a:rPr>
              <a:t>Software Center</a:t>
            </a:r>
            <a:r>
              <a:rPr lang="en-US" dirty="0" smtClean="0"/>
              <a:t>”.</a:t>
            </a:r>
          </a:p>
          <a:p>
            <a:r>
              <a:rPr lang="en-US" dirty="0" smtClean="0"/>
              <a:t>If you have questions about how to download the software, contact the customer service desk, X8161, or follow the link to Technology Resources.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13" y="2539999"/>
            <a:ext cx="1833433" cy="1069181"/>
          </a:xfrm>
          <a:prstGeom prst="rect">
            <a:avLst/>
          </a:prstGeom>
        </p:spPr>
      </p:pic>
    </p:spTree>
    <p:extLst>
      <p:ext uri="{BB962C8B-B14F-4D97-AF65-F5344CB8AC3E}">
        <p14:creationId xmlns:p14="http://schemas.microsoft.com/office/powerpoint/2010/main" val="185337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Notebook 14</a:t>
            </a:r>
          </a:p>
        </p:txBody>
      </p:sp>
      <p:sp>
        <p:nvSpPr>
          <p:cNvPr id="3" name="Content Placeholder 2"/>
          <p:cNvSpPr>
            <a:spLocks noGrp="1"/>
          </p:cNvSpPr>
          <p:nvPr>
            <p:ph idx="1"/>
          </p:nvPr>
        </p:nvSpPr>
        <p:spPr>
          <a:xfrm>
            <a:off x="457200" y="1600200"/>
            <a:ext cx="6803136" cy="4525963"/>
          </a:xfrm>
        </p:spPr>
        <p:txBody>
          <a:bodyPr/>
          <a:lstStyle/>
          <a:p>
            <a:r>
              <a:rPr lang="en-US" sz="3600" dirty="0" smtClean="0"/>
              <a:t>Click on your “Start” Icon</a:t>
            </a:r>
          </a:p>
          <a:p>
            <a:endParaRPr lang="en-US" sz="3600" dirty="0" smtClean="0"/>
          </a:p>
          <a:p>
            <a:r>
              <a:rPr lang="en-US" sz="3600" dirty="0" smtClean="0"/>
              <a:t>Type “Software Center” into the search bar</a:t>
            </a:r>
          </a:p>
          <a:p>
            <a:r>
              <a:rPr lang="en-US" sz="3600" dirty="0" smtClean="0"/>
              <a:t>Click on Software Center</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209" y="1600200"/>
            <a:ext cx="1624775" cy="1140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177" y="3581241"/>
            <a:ext cx="6361271" cy="5638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661" y="4915959"/>
            <a:ext cx="4807040" cy="954823"/>
          </a:xfrm>
          <a:prstGeom prst="rect">
            <a:avLst/>
          </a:prstGeom>
        </p:spPr>
      </p:pic>
    </p:spTree>
    <p:extLst>
      <p:ext uri="{BB962C8B-B14F-4D97-AF65-F5344CB8AC3E}">
        <p14:creationId xmlns:p14="http://schemas.microsoft.com/office/powerpoint/2010/main" val="90683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Notebook 14</a:t>
            </a:r>
          </a:p>
        </p:txBody>
      </p:sp>
      <p:sp>
        <p:nvSpPr>
          <p:cNvPr id="3" name="Content Placeholder 2"/>
          <p:cNvSpPr>
            <a:spLocks noGrp="1"/>
          </p:cNvSpPr>
          <p:nvPr>
            <p:ph idx="1"/>
          </p:nvPr>
        </p:nvSpPr>
        <p:spPr/>
        <p:txBody>
          <a:bodyPr/>
          <a:lstStyle/>
          <a:p>
            <a:r>
              <a:rPr lang="en-US" dirty="0" smtClean="0"/>
              <a:t>Click on the “Find additional applications from the Application Catalog” link.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8144"/>
            <a:ext cx="9144000" cy="2231136"/>
          </a:xfrm>
          <a:prstGeom prst="rect">
            <a:avLst/>
          </a:prstGeom>
        </p:spPr>
      </p:pic>
      <p:sp>
        <p:nvSpPr>
          <p:cNvPr id="5" name="Oval 4"/>
          <p:cNvSpPr/>
          <p:nvPr/>
        </p:nvSpPr>
        <p:spPr>
          <a:xfrm>
            <a:off x="6071616" y="5029200"/>
            <a:ext cx="3072384" cy="640080"/>
          </a:xfrm>
          <a:prstGeom prst="ellipse">
            <a:avLst/>
          </a:prstGeom>
          <a:noFill/>
          <a:ln w="57150">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834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Notebook 14</a:t>
            </a:r>
          </a:p>
        </p:txBody>
      </p:sp>
      <p:sp>
        <p:nvSpPr>
          <p:cNvPr id="3" name="Content Placeholder 2"/>
          <p:cNvSpPr>
            <a:spLocks noGrp="1"/>
          </p:cNvSpPr>
          <p:nvPr>
            <p:ph idx="1"/>
          </p:nvPr>
        </p:nvSpPr>
        <p:spPr/>
        <p:txBody>
          <a:bodyPr/>
          <a:lstStyle/>
          <a:p>
            <a:r>
              <a:rPr lang="en-US" dirty="0" smtClean="0"/>
              <a:t>Find SMART Notebook software and click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2" y="2418206"/>
            <a:ext cx="9072538" cy="3342514"/>
          </a:xfrm>
          <a:prstGeom prst="rect">
            <a:avLst/>
          </a:prstGeom>
        </p:spPr>
      </p:pic>
    </p:spTree>
    <p:extLst>
      <p:ext uri="{BB962C8B-B14F-4D97-AF65-F5344CB8AC3E}">
        <p14:creationId xmlns:p14="http://schemas.microsoft.com/office/powerpoint/2010/main" val="29283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Notebook 14</a:t>
            </a:r>
            <a:endParaRPr lang="en-US" dirty="0"/>
          </a:p>
        </p:txBody>
      </p:sp>
      <p:sp>
        <p:nvSpPr>
          <p:cNvPr id="3" name="Content Placeholder 2"/>
          <p:cNvSpPr>
            <a:spLocks noGrp="1"/>
          </p:cNvSpPr>
          <p:nvPr>
            <p:ph idx="1"/>
          </p:nvPr>
        </p:nvSpPr>
        <p:spPr/>
        <p:txBody>
          <a:bodyPr/>
          <a:lstStyle/>
          <a:p>
            <a:r>
              <a:rPr lang="en-US" dirty="0" smtClean="0"/>
              <a:t>The SMART Notebook software has the ability to </a:t>
            </a:r>
            <a:r>
              <a:rPr lang="en-US" dirty="0" smtClean="0">
                <a:solidFill>
                  <a:srgbClr val="FF0000"/>
                </a:solidFill>
              </a:rPr>
              <a:t>enhance</a:t>
            </a:r>
            <a:r>
              <a:rPr lang="en-US" dirty="0" smtClean="0"/>
              <a:t> the interactive projector.</a:t>
            </a:r>
          </a:p>
          <a:p>
            <a:endParaRPr lang="en-US" dirty="0" smtClean="0"/>
          </a:p>
          <a:p>
            <a:r>
              <a:rPr lang="en-US" dirty="0" smtClean="0"/>
              <a:t>You must have the SMART Notebook software in order to run the interactive lessons provided with the Go Math materials next year.</a:t>
            </a:r>
          </a:p>
        </p:txBody>
      </p:sp>
    </p:spTree>
    <p:extLst>
      <p:ext uri="{BB962C8B-B14F-4D97-AF65-F5344CB8AC3E}">
        <p14:creationId xmlns:p14="http://schemas.microsoft.com/office/powerpoint/2010/main" val="12658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Notebook 14</a:t>
            </a:r>
            <a:endParaRPr lang="en-US" dirty="0"/>
          </a:p>
        </p:txBody>
      </p:sp>
      <p:sp>
        <p:nvSpPr>
          <p:cNvPr id="3" name="Content Placeholder 2"/>
          <p:cNvSpPr>
            <a:spLocks noGrp="1"/>
          </p:cNvSpPr>
          <p:nvPr>
            <p:ph idx="1"/>
          </p:nvPr>
        </p:nvSpPr>
        <p:spPr/>
        <p:txBody>
          <a:bodyPr/>
          <a:lstStyle/>
          <a:p>
            <a:r>
              <a:rPr lang="en-US" dirty="0" smtClean="0"/>
              <a:t>Please feel free to explore and create with the SMART Notebook 14 software.  </a:t>
            </a:r>
          </a:p>
          <a:p>
            <a:endParaRPr lang="en-US" dirty="0" smtClean="0"/>
          </a:p>
          <a:p>
            <a:r>
              <a:rPr lang="en-US" dirty="0" smtClean="0"/>
              <a:t>We will be providing some very basic templates for you on the Elementary Literacy website between now and the end of the year. </a:t>
            </a:r>
            <a:endParaRPr lang="en-US" dirty="0"/>
          </a:p>
        </p:txBody>
      </p:sp>
    </p:spTree>
    <p:extLst>
      <p:ext uri="{BB962C8B-B14F-4D97-AF65-F5344CB8AC3E}">
        <p14:creationId xmlns:p14="http://schemas.microsoft.com/office/powerpoint/2010/main" val="24310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Lessons</a:t>
            </a:r>
            <a:endParaRPr lang="en-US" dirty="0"/>
          </a:p>
        </p:txBody>
      </p:sp>
      <p:pic>
        <p:nvPicPr>
          <p:cNvPr id="4" name="Content Placeholder 3"/>
          <p:cNvPicPr>
            <a:picLocks noGrp="1" noChangeAspect="1"/>
          </p:cNvPicPr>
          <p:nvPr>
            <p:ph idx="1"/>
          </p:nvPr>
        </p:nvPicPr>
        <p:blipFill>
          <a:blip r:embed="rId3"/>
          <a:stretch>
            <a:fillRect/>
          </a:stretch>
        </p:blipFill>
        <p:spPr>
          <a:xfrm>
            <a:off x="457200" y="1795685"/>
            <a:ext cx="7934325" cy="4391025"/>
          </a:xfrm>
          <a:prstGeom prst="rect">
            <a:avLst/>
          </a:prstGeom>
        </p:spPr>
      </p:pic>
    </p:spTree>
    <p:extLst>
      <p:ext uri="{BB962C8B-B14F-4D97-AF65-F5344CB8AC3E}">
        <p14:creationId xmlns:p14="http://schemas.microsoft.com/office/powerpoint/2010/main" val="23952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Lessons</a:t>
            </a:r>
            <a:endParaRPr lang="en-US" dirty="0"/>
          </a:p>
        </p:txBody>
      </p:sp>
      <p:pic>
        <p:nvPicPr>
          <p:cNvPr id="6" name="Content Placeholder 5"/>
          <p:cNvPicPr>
            <a:picLocks noGrp="1" noChangeAspect="1"/>
          </p:cNvPicPr>
          <p:nvPr>
            <p:ph idx="1"/>
          </p:nvPr>
        </p:nvPicPr>
        <p:blipFill>
          <a:blip r:embed="rId3"/>
          <a:stretch>
            <a:fillRect/>
          </a:stretch>
        </p:blipFill>
        <p:spPr>
          <a:xfrm>
            <a:off x="5463349" y="1720056"/>
            <a:ext cx="2752725" cy="4286250"/>
          </a:xfrm>
          <a:prstGeom prst="rect">
            <a:avLst/>
          </a:prstGeom>
        </p:spPr>
      </p:pic>
      <p:pic>
        <p:nvPicPr>
          <p:cNvPr id="4" name="Picture 3"/>
          <p:cNvPicPr>
            <a:picLocks noChangeAspect="1"/>
          </p:cNvPicPr>
          <p:nvPr/>
        </p:nvPicPr>
        <p:blipFill>
          <a:blip r:embed="rId4"/>
          <a:stretch>
            <a:fillRect/>
          </a:stretch>
        </p:blipFill>
        <p:spPr>
          <a:xfrm>
            <a:off x="305943" y="1458627"/>
            <a:ext cx="4133850" cy="3695700"/>
          </a:xfrm>
          <a:prstGeom prst="rect">
            <a:avLst/>
          </a:prstGeom>
          <a:ln w="25400">
            <a:solidFill>
              <a:schemeClr val="tx1"/>
            </a:solidFill>
          </a:ln>
        </p:spPr>
      </p:pic>
      <p:sp>
        <p:nvSpPr>
          <p:cNvPr id="5" name="Rectangle 4"/>
          <p:cNvSpPr/>
          <p:nvPr/>
        </p:nvSpPr>
        <p:spPr>
          <a:xfrm>
            <a:off x="0" y="4507991"/>
            <a:ext cx="1691640" cy="68732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57214" y="5289803"/>
            <a:ext cx="2560321" cy="68732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04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ChangeAspect="1"/>
          </p:cNvPicPr>
          <p:nvPr/>
        </p:nvPicPr>
        <p:blipFill>
          <a:blip r:embed="rId3"/>
          <a:stretch>
            <a:fillRect/>
          </a:stretch>
        </p:blipFill>
        <p:spPr>
          <a:xfrm>
            <a:off x="2127996" y="1600200"/>
            <a:ext cx="2429314" cy="4286250"/>
          </a:xfrm>
          <a:prstGeom prst="rect">
            <a:avLst/>
          </a:prstGeom>
        </p:spPr>
      </p:pic>
      <p:sp>
        <p:nvSpPr>
          <p:cNvPr id="2" name="Title 1"/>
          <p:cNvSpPr>
            <a:spLocks noGrp="1"/>
          </p:cNvSpPr>
          <p:nvPr>
            <p:ph type="title"/>
          </p:nvPr>
        </p:nvSpPr>
        <p:spPr/>
        <p:txBody>
          <a:bodyPr/>
          <a:lstStyle/>
          <a:p>
            <a:r>
              <a:rPr lang="en-US" dirty="0" smtClean="0"/>
              <a:t>Where did it go?</a:t>
            </a:r>
            <a:endParaRPr lang="en-US" dirty="0"/>
          </a:p>
        </p:txBody>
      </p:sp>
      <p:sp>
        <p:nvSpPr>
          <p:cNvPr id="3" name="Content Placeholder 2"/>
          <p:cNvSpPr>
            <a:spLocks noGrp="1"/>
          </p:cNvSpPr>
          <p:nvPr>
            <p:ph idx="1"/>
          </p:nvPr>
        </p:nvSpPr>
        <p:spPr>
          <a:xfrm>
            <a:off x="1" y="1600200"/>
            <a:ext cx="2399932" cy="4525963"/>
          </a:xfrm>
        </p:spPr>
        <p:txBody>
          <a:bodyPr>
            <a:normAutofit/>
          </a:bodyPr>
          <a:lstStyle/>
          <a:p>
            <a:r>
              <a:rPr lang="en-US" dirty="0" smtClean="0"/>
              <a:t>Click to download: </a:t>
            </a:r>
          </a:p>
          <a:p>
            <a:endParaRPr lang="en-US" dirty="0"/>
          </a:p>
        </p:txBody>
      </p:sp>
      <p:sp>
        <p:nvSpPr>
          <p:cNvPr id="9" name="Rectangle 8"/>
          <p:cNvSpPr/>
          <p:nvPr/>
        </p:nvSpPr>
        <p:spPr>
          <a:xfrm>
            <a:off x="2037985" y="5192966"/>
            <a:ext cx="2259696" cy="8302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srcRect r="78111" b="-1303"/>
          <a:stretch/>
        </p:blipFill>
        <p:spPr>
          <a:xfrm>
            <a:off x="5867400" y="1417638"/>
            <a:ext cx="2657476" cy="4933950"/>
          </a:xfrm>
          <a:prstGeom prst="rect">
            <a:avLst/>
          </a:prstGeom>
        </p:spPr>
      </p:pic>
      <p:sp>
        <p:nvSpPr>
          <p:cNvPr id="11" name="Rectangle 10"/>
          <p:cNvSpPr/>
          <p:nvPr/>
        </p:nvSpPr>
        <p:spPr>
          <a:xfrm>
            <a:off x="5867400" y="18200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19800" y="5553869"/>
            <a:ext cx="2657476" cy="5135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09733" y="3295947"/>
            <a:ext cx="1066800" cy="923330"/>
          </a:xfrm>
          <a:prstGeom prst="rect">
            <a:avLst/>
          </a:prstGeom>
          <a:noFill/>
        </p:spPr>
        <p:txBody>
          <a:bodyPr wrap="square" rtlCol="0">
            <a:spAutoFit/>
          </a:bodyPr>
          <a:lstStyle/>
          <a:p>
            <a:r>
              <a:rPr lang="en-US" sz="5400" dirty="0" smtClean="0"/>
              <a:t>OR</a:t>
            </a:r>
            <a:endParaRPr lang="en-US" dirty="0"/>
          </a:p>
        </p:txBody>
      </p:sp>
    </p:spTree>
    <p:extLst>
      <p:ext uri="{BB962C8B-B14F-4D97-AF65-F5344CB8AC3E}">
        <p14:creationId xmlns:p14="http://schemas.microsoft.com/office/powerpoint/2010/main" val="90674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it where you want it! </a:t>
            </a:r>
            <a:endParaRPr lang="en-US" dirty="0"/>
          </a:p>
        </p:txBody>
      </p:sp>
      <p:sp>
        <p:nvSpPr>
          <p:cNvPr id="3" name="Content Placeholder 2"/>
          <p:cNvSpPr>
            <a:spLocks noGrp="1"/>
          </p:cNvSpPr>
          <p:nvPr>
            <p:ph idx="1"/>
          </p:nvPr>
        </p:nvSpPr>
        <p:spPr/>
        <p:txBody>
          <a:bodyPr/>
          <a:lstStyle/>
          <a:p>
            <a:r>
              <a:rPr lang="en-US" dirty="0" smtClean="0"/>
              <a:t>Click “Save As” once in the presentation/document and choose a location where you want to save the resource</a:t>
            </a:r>
          </a:p>
          <a:p>
            <a:pPr lvl="1"/>
            <a:r>
              <a:rPr lang="en-US" dirty="0" smtClean="0"/>
              <a:t>Cloud accounts (</a:t>
            </a:r>
            <a:r>
              <a:rPr lang="en-US" dirty="0" err="1">
                <a:solidFill>
                  <a:schemeClr val="accent3"/>
                </a:solidFill>
              </a:rPr>
              <a:t>onedrive</a:t>
            </a:r>
            <a:r>
              <a:rPr lang="en-US" dirty="0">
                <a:solidFill>
                  <a:schemeClr val="accent3"/>
                </a:solidFill>
              </a:rPr>
              <a:t>, </a:t>
            </a:r>
            <a:r>
              <a:rPr lang="en-US" dirty="0" err="1">
                <a:solidFill>
                  <a:schemeClr val="accent3"/>
                </a:solidFill>
              </a:rPr>
              <a:t>googledrive</a:t>
            </a:r>
            <a:r>
              <a:rPr lang="en-US" dirty="0">
                <a:solidFill>
                  <a:schemeClr val="accent3"/>
                </a:solidFill>
              </a:rPr>
              <a:t>, </a:t>
            </a:r>
            <a:r>
              <a:rPr lang="en-US" dirty="0" err="1">
                <a:solidFill>
                  <a:schemeClr val="accent3"/>
                </a:solidFill>
              </a:rPr>
              <a:t>dropbox</a:t>
            </a:r>
            <a:r>
              <a:rPr lang="en-US" dirty="0" smtClean="0"/>
              <a:t>) will keep your computer running quicker by keeping huge files off your </a:t>
            </a:r>
            <a:r>
              <a:rPr lang="en-US" dirty="0" err="1" smtClean="0"/>
              <a:t>harddrive</a:t>
            </a:r>
            <a:endParaRPr lang="en-US" dirty="0"/>
          </a:p>
          <a:p>
            <a:pPr lvl="1"/>
            <a:r>
              <a:rPr lang="en-US" dirty="0" smtClean="0"/>
              <a:t>Save it to a spot that makes sense so you can </a:t>
            </a:r>
            <a:r>
              <a:rPr lang="en-US" dirty="0" smtClean="0">
                <a:solidFill>
                  <a:schemeClr val="accent3"/>
                </a:solidFill>
              </a:rPr>
              <a:t>find it later! </a:t>
            </a:r>
          </a:p>
        </p:txBody>
      </p:sp>
    </p:spTree>
    <p:extLst>
      <p:ext uri="{BB962C8B-B14F-4D97-AF65-F5344CB8AC3E}">
        <p14:creationId xmlns:p14="http://schemas.microsoft.com/office/powerpoint/2010/main" val="165928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Today’s PD</a:t>
            </a:r>
            <a:endParaRPr lang="en-US" dirty="0"/>
          </a:p>
        </p:txBody>
      </p:sp>
      <p:pic>
        <p:nvPicPr>
          <p:cNvPr id="6" name="Picture 5"/>
          <p:cNvPicPr>
            <a:picLocks noChangeAspect="1"/>
          </p:cNvPicPr>
          <p:nvPr/>
        </p:nvPicPr>
        <p:blipFill>
          <a:blip r:embed="rId3"/>
          <a:stretch>
            <a:fillRect/>
          </a:stretch>
        </p:blipFill>
        <p:spPr>
          <a:xfrm>
            <a:off x="285749" y="1625155"/>
            <a:ext cx="5345897" cy="4080701"/>
          </a:xfrm>
          <a:prstGeom prst="rect">
            <a:avLst/>
          </a:prstGeom>
        </p:spPr>
      </p:pic>
      <p:sp>
        <p:nvSpPr>
          <p:cNvPr id="7" name="Rectangle 6"/>
          <p:cNvSpPr/>
          <p:nvPr/>
        </p:nvSpPr>
        <p:spPr>
          <a:xfrm>
            <a:off x="457200" y="2852928"/>
            <a:ext cx="4974336" cy="10972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31646" y="1441829"/>
            <a:ext cx="3291840" cy="5016758"/>
          </a:xfrm>
          <a:prstGeom prst="rect">
            <a:avLst/>
          </a:prstGeom>
          <a:noFill/>
        </p:spPr>
        <p:txBody>
          <a:bodyPr wrap="square" rtlCol="0">
            <a:spAutoFit/>
          </a:bodyPr>
          <a:lstStyle/>
          <a:p>
            <a:r>
              <a:rPr lang="en-US" sz="3200" dirty="0" smtClean="0"/>
              <a:t>*Documents that can be used during collaborative planning time</a:t>
            </a:r>
          </a:p>
          <a:p>
            <a:endParaRPr lang="en-US" sz="3200" dirty="0"/>
          </a:p>
          <a:p>
            <a:r>
              <a:rPr lang="en-US" sz="3200" dirty="0" smtClean="0"/>
              <a:t>*A planning document MUST be used for AEA/Drake </a:t>
            </a:r>
            <a:r>
              <a:rPr lang="en-US" sz="3200" dirty="0"/>
              <a:t>c</a:t>
            </a:r>
            <a:r>
              <a:rPr lang="en-US" sz="3200" dirty="0" smtClean="0"/>
              <a:t>redit</a:t>
            </a:r>
            <a:endParaRPr lang="en-US" sz="3200" dirty="0"/>
          </a:p>
        </p:txBody>
      </p:sp>
    </p:spTree>
    <p:extLst>
      <p:ext uri="{BB962C8B-B14F-4D97-AF65-F5344CB8AC3E}">
        <p14:creationId xmlns:p14="http://schemas.microsoft.com/office/powerpoint/2010/main" val="116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a:t>
            </a:r>
            <a:endParaRPr lang="en-US" dirty="0"/>
          </a:p>
        </p:txBody>
      </p:sp>
      <p:pic>
        <p:nvPicPr>
          <p:cNvPr id="4" name="Content Placeholder 3"/>
          <p:cNvPicPr>
            <a:picLocks noGrp="1" noChangeAspect="1"/>
          </p:cNvPicPr>
          <p:nvPr>
            <p:ph idx="1"/>
          </p:nvPr>
        </p:nvPicPr>
        <p:blipFill>
          <a:blip r:embed="rId2"/>
          <a:stretch>
            <a:fillRect/>
          </a:stretch>
        </p:blipFill>
        <p:spPr>
          <a:xfrm>
            <a:off x="457200" y="1713839"/>
            <a:ext cx="8229600" cy="4298684"/>
          </a:xfrm>
          <a:prstGeom prst="rect">
            <a:avLst/>
          </a:prstGeom>
        </p:spPr>
      </p:pic>
    </p:spTree>
    <p:extLst>
      <p:ext uri="{BB962C8B-B14F-4D97-AF65-F5344CB8AC3E}">
        <p14:creationId xmlns:p14="http://schemas.microsoft.com/office/powerpoint/2010/main" val="23745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2264"/>
          <a:stretch/>
        </p:blipFill>
        <p:spPr>
          <a:xfrm>
            <a:off x="1417891" y="4397375"/>
            <a:ext cx="7506653" cy="1181100"/>
          </a:xfrm>
          <a:prstGeom prst="rect">
            <a:avLst/>
          </a:prstGeom>
        </p:spPr>
      </p:pic>
      <p:sp>
        <p:nvSpPr>
          <p:cNvPr id="2" name="Title 1"/>
          <p:cNvSpPr>
            <a:spLocks noGrp="1"/>
          </p:cNvSpPr>
          <p:nvPr>
            <p:ph type="title"/>
          </p:nvPr>
        </p:nvSpPr>
        <p:spPr/>
        <p:txBody>
          <a:bodyPr/>
          <a:lstStyle/>
          <a:p>
            <a:r>
              <a:rPr lang="en-US" dirty="0" smtClean="0"/>
              <a:t>Interactive Whiteboard Lesson</a:t>
            </a:r>
            <a:endParaRPr lang="en-US" dirty="0"/>
          </a:p>
        </p:txBody>
      </p:sp>
      <p:sp>
        <p:nvSpPr>
          <p:cNvPr id="3" name="Content Placeholder 2"/>
          <p:cNvSpPr>
            <a:spLocks noGrp="1"/>
          </p:cNvSpPr>
          <p:nvPr>
            <p:ph idx="1"/>
          </p:nvPr>
        </p:nvSpPr>
        <p:spPr/>
        <p:txBody>
          <a:bodyPr/>
          <a:lstStyle/>
          <a:p>
            <a:pPr marL="4572" indent="0">
              <a:buNone/>
            </a:pPr>
            <a:r>
              <a:rPr lang="en-US" dirty="0" smtClean="0"/>
              <a:t>Once the presentation is open, choose “full screen” to change the view so that students/teacher can manipulate using the interactive projector:</a:t>
            </a:r>
          </a:p>
          <a:p>
            <a:pPr marL="4572" indent="0">
              <a:buNone/>
            </a:pPr>
            <a:endParaRPr lang="en-US" dirty="0"/>
          </a:p>
        </p:txBody>
      </p:sp>
      <p:sp>
        <p:nvSpPr>
          <p:cNvPr id="5" name="Oval 4"/>
          <p:cNvSpPr/>
          <p:nvPr/>
        </p:nvSpPr>
        <p:spPr>
          <a:xfrm>
            <a:off x="3543300" y="4653883"/>
            <a:ext cx="1028700" cy="7318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3705225" y="3744244"/>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4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r="11347" b="7375"/>
          <a:stretch/>
        </p:blipFill>
        <p:spPr>
          <a:xfrm>
            <a:off x="937641" y="1815084"/>
            <a:ext cx="6958225" cy="4087368"/>
          </a:xfrm>
          <a:prstGeom prst="rect">
            <a:avLst/>
          </a:prstGeom>
        </p:spPr>
      </p:pic>
      <p:sp>
        <p:nvSpPr>
          <p:cNvPr id="5" name="Oval 4"/>
          <p:cNvSpPr/>
          <p:nvPr/>
        </p:nvSpPr>
        <p:spPr>
          <a:xfrm>
            <a:off x="6597396" y="4133088"/>
            <a:ext cx="1028700" cy="886714"/>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6759321" y="3250438"/>
            <a:ext cx="704850" cy="723901"/>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4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 Lesson</a:t>
            </a:r>
            <a:endParaRPr lang="en-US" dirty="0"/>
          </a:p>
        </p:txBody>
      </p:sp>
      <p:pic>
        <p:nvPicPr>
          <p:cNvPr id="4" name="Content Placeholder 3"/>
          <p:cNvPicPr>
            <a:picLocks noGrp="1" noChangeAspect="1"/>
          </p:cNvPicPr>
          <p:nvPr>
            <p:ph idx="1"/>
          </p:nvPr>
        </p:nvPicPr>
        <p:blipFill>
          <a:blip r:embed="rId3"/>
          <a:stretch>
            <a:fillRect/>
          </a:stretch>
        </p:blipFill>
        <p:spPr>
          <a:xfrm>
            <a:off x="766413" y="1600200"/>
            <a:ext cx="8050085" cy="4525963"/>
          </a:xfrm>
          <a:prstGeom prst="rect">
            <a:avLst/>
          </a:prstGeom>
        </p:spPr>
      </p:pic>
    </p:spTree>
    <p:extLst>
      <p:ext uri="{BB962C8B-B14F-4D97-AF65-F5344CB8AC3E}">
        <p14:creationId xmlns:p14="http://schemas.microsoft.com/office/powerpoint/2010/main" val="414961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Whiteboard Lesson</a:t>
            </a:r>
          </a:p>
        </p:txBody>
      </p:sp>
      <p:sp>
        <p:nvSpPr>
          <p:cNvPr id="3" name="Content Placeholder 2"/>
          <p:cNvSpPr>
            <a:spLocks noGrp="1"/>
          </p:cNvSpPr>
          <p:nvPr>
            <p:ph idx="1"/>
          </p:nvPr>
        </p:nvSpPr>
        <p:spPr>
          <a:xfrm>
            <a:off x="5581650" y="1600200"/>
            <a:ext cx="3105150" cy="4525963"/>
          </a:xfrm>
        </p:spPr>
        <p:txBody>
          <a:bodyPr>
            <a:normAutofit/>
          </a:bodyPr>
          <a:lstStyle/>
          <a:p>
            <a:pPr marL="4572" indent="0">
              <a:buNone/>
            </a:pPr>
            <a:r>
              <a:rPr lang="en-US" dirty="0" smtClean="0"/>
              <a:t>REMEMBER: anything you do with your mouse (click, dragging, etc.), you will be able to do with </a:t>
            </a:r>
            <a:r>
              <a:rPr lang="en-US" u="sng" dirty="0" smtClean="0"/>
              <a:t>your finger</a:t>
            </a:r>
            <a:r>
              <a:rPr lang="en-US" dirty="0" smtClean="0"/>
              <a:t> using the interactive projector. </a:t>
            </a:r>
            <a:endParaRPr lang="en-US" dirty="0"/>
          </a:p>
        </p:txBody>
      </p:sp>
      <p:pic>
        <p:nvPicPr>
          <p:cNvPr id="6146" name="Picture 2" descr="https://smarttech.com/~/media/Images/Versioned/ppl/white%20BG/prd/Body/ppl_wht_wprd_body_sb885ix_teacherFourStudentsCookie.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466594"/>
            <a:ext cx="4419599" cy="45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6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 Classroom Example</a:t>
            </a:r>
            <a:endParaRPr lang="en-US" dirty="0"/>
          </a:p>
        </p:txBody>
      </p:sp>
      <p:sp>
        <p:nvSpPr>
          <p:cNvPr id="3" name="Content Placeholder 2"/>
          <p:cNvSpPr>
            <a:spLocks noGrp="1"/>
          </p:cNvSpPr>
          <p:nvPr>
            <p:ph idx="1"/>
          </p:nvPr>
        </p:nvSpPr>
        <p:spPr/>
        <p:txBody>
          <a:bodyPr/>
          <a:lstStyle/>
          <a:p>
            <a:pPr marL="4572" indent="0" algn="ctr">
              <a:buNone/>
            </a:pPr>
            <a:r>
              <a:rPr lang="en-US" dirty="0" smtClean="0">
                <a:hlinkClick r:id="rId3" action="ppaction://hlinkfile"/>
              </a:rPr>
              <a:t>Unit 1/Lesson 1: Vocabulary Strategies: Classify and Categorize Words</a:t>
            </a:r>
            <a:endParaRPr lang="en-US" dirty="0" smtClean="0"/>
          </a:p>
          <a:p>
            <a:pPr marL="4572" indent="0" algn="ctr">
              <a:buNone/>
            </a:pPr>
            <a:endParaRPr lang="en-US" dirty="0"/>
          </a:p>
          <a:p>
            <a:pPr marL="4572" indent="0" algn="ctr">
              <a:buNone/>
            </a:pPr>
            <a:endParaRPr lang="en-US" dirty="0"/>
          </a:p>
          <a:p>
            <a:endParaRPr lang="en-US" b="1" dirty="0" smtClean="0"/>
          </a:p>
        </p:txBody>
      </p:sp>
      <p:pic>
        <p:nvPicPr>
          <p:cNvPr id="4" name="Picture 3"/>
          <p:cNvPicPr>
            <a:picLocks noChangeAspect="1"/>
          </p:cNvPicPr>
          <p:nvPr/>
        </p:nvPicPr>
        <p:blipFill>
          <a:blip r:embed="rId4"/>
          <a:stretch>
            <a:fillRect/>
          </a:stretch>
        </p:blipFill>
        <p:spPr>
          <a:xfrm>
            <a:off x="958215" y="3101149"/>
            <a:ext cx="7728585" cy="2047677"/>
          </a:xfrm>
          <a:prstGeom prst="rect">
            <a:avLst/>
          </a:prstGeom>
        </p:spPr>
      </p:pic>
    </p:spTree>
    <p:extLst>
      <p:ext uri="{BB962C8B-B14F-4D97-AF65-F5344CB8AC3E}">
        <p14:creationId xmlns:p14="http://schemas.microsoft.com/office/powerpoint/2010/main" val="11301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*1</a:t>
            </a:r>
            <a:r>
              <a:rPr lang="en-US" baseline="30000" dirty="0" smtClean="0">
                <a:solidFill>
                  <a:schemeClr val="accent2"/>
                </a:solidFill>
              </a:rPr>
              <a:t>st</a:t>
            </a:r>
            <a:r>
              <a:rPr lang="en-US" dirty="0" smtClean="0">
                <a:solidFill>
                  <a:schemeClr val="accent2"/>
                </a:solidFill>
              </a:rPr>
              <a:t> Grade Classroom </a:t>
            </a:r>
            <a:r>
              <a:rPr lang="en-US" dirty="0" smtClean="0">
                <a:solidFill>
                  <a:schemeClr val="accent2"/>
                </a:solidFill>
              </a:rPr>
              <a:t>Example*</a:t>
            </a:r>
            <a:endParaRPr lang="en-US" dirty="0">
              <a:solidFill>
                <a:schemeClr val="accent2"/>
              </a:solidFill>
            </a:endParaRPr>
          </a:p>
        </p:txBody>
      </p:sp>
      <p:sp>
        <p:nvSpPr>
          <p:cNvPr id="3" name="Content Placeholder 2"/>
          <p:cNvSpPr>
            <a:spLocks noGrp="1"/>
          </p:cNvSpPr>
          <p:nvPr>
            <p:ph idx="1"/>
          </p:nvPr>
        </p:nvSpPr>
        <p:spPr/>
        <p:txBody>
          <a:bodyPr/>
          <a:lstStyle/>
          <a:p>
            <a:r>
              <a:rPr lang="en-US" b="1" dirty="0" smtClean="0"/>
              <a:t>Interactive Whiteboard show lesson 26</a:t>
            </a:r>
          </a:p>
          <a:p>
            <a:pPr lvl="1"/>
            <a:r>
              <a:rPr lang="en-US" b="1" dirty="0" smtClean="0"/>
              <a:t>Download before the lesson</a:t>
            </a:r>
          </a:p>
          <a:p>
            <a:pPr lvl="1"/>
            <a:r>
              <a:rPr lang="en-US" b="1" dirty="0" smtClean="0"/>
              <a:t>Filter through to determine what pieces will be best for your students</a:t>
            </a:r>
          </a:p>
          <a:p>
            <a:pPr lvl="1"/>
            <a:r>
              <a:rPr lang="en-US" b="1" dirty="0" smtClean="0"/>
              <a:t>Typically the same format for each lesson</a:t>
            </a:r>
          </a:p>
          <a:p>
            <a:pPr lvl="1"/>
            <a:endParaRPr lang="en-US" b="1" dirty="0" smtClean="0"/>
          </a:p>
        </p:txBody>
      </p:sp>
    </p:spTree>
    <p:extLst>
      <p:ext uri="{BB962C8B-B14F-4D97-AF65-F5344CB8AC3E}">
        <p14:creationId xmlns:p14="http://schemas.microsoft.com/office/powerpoint/2010/main" val="153973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Exploration: </a:t>
            </a:r>
            <a:br>
              <a:rPr lang="en-US" sz="4400" dirty="0" smtClean="0"/>
            </a:br>
            <a:r>
              <a:rPr lang="en-US" sz="4400" dirty="0" smtClean="0"/>
              <a:t>Scavenger Hunt &amp; Collaborative Planning</a:t>
            </a:r>
            <a:endParaRPr lang="en-US" sz="4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959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Reminder of Norms</a:t>
            </a:r>
            <a:endParaRPr lang="en-US" dirty="0"/>
          </a:p>
        </p:txBody>
      </p:sp>
      <p:sp>
        <p:nvSpPr>
          <p:cNvPr id="5" name="Content Placeholder 4"/>
          <p:cNvSpPr>
            <a:spLocks noGrp="1"/>
          </p:cNvSpPr>
          <p:nvPr>
            <p:ph idx="1"/>
          </p:nvPr>
        </p:nvSpPr>
        <p:spPr>
          <a:xfrm>
            <a:off x="182880" y="1600200"/>
            <a:ext cx="8961120" cy="4525963"/>
          </a:xfrm>
        </p:spPr>
        <p:txBody>
          <a:bodyPr/>
          <a:lstStyle/>
          <a:p>
            <a:pPr marL="4572" indent="0">
              <a:buNone/>
            </a:pPr>
            <a:r>
              <a:rPr lang="en-US" sz="2700" b="1" dirty="0"/>
              <a:t>Exploration: Scavenger Hunt &amp; Collaborative Planning:</a:t>
            </a:r>
          </a:p>
          <a:p>
            <a:pPr lvl="1"/>
            <a:r>
              <a:rPr lang="en-US" dirty="0"/>
              <a:t>Work with your team</a:t>
            </a:r>
          </a:p>
          <a:p>
            <a:pPr lvl="1"/>
            <a:r>
              <a:rPr lang="en-US" dirty="0"/>
              <a:t>Explore the resource by using the </a:t>
            </a:r>
            <a:r>
              <a:rPr lang="en-US" dirty="0">
                <a:solidFill>
                  <a:schemeClr val="accent2"/>
                </a:solidFill>
              </a:rPr>
              <a:t>scavenger </a:t>
            </a:r>
            <a:r>
              <a:rPr lang="en-US" dirty="0" smtClean="0">
                <a:solidFill>
                  <a:schemeClr val="accent2"/>
                </a:solidFill>
              </a:rPr>
              <a:t>hunt (handout) </a:t>
            </a:r>
            <a:r>
              <a:rPr lang="en-US" dirty="0"/>
              <a:t>to make sure you are finding all important pieces and </a:t>
            </a:r>
            <a:r>
              <a:rPr lang="en-US" dirty="0" smtClean="0"/>
              <a:t>features </a:t>
            </a:r>
            <a:endParaRPr lang="en-US" dirty="0"/>
          </a:p>
          <a:p>
            <a:pPr lvl="1"/>
            <a:r>
              <a:rPr lang="en-US" dirty="0"/>
              <a:t>Plan for instruction using structured </a:t>
            </a:r>
            <a:r>
              <a:rPr lang="en-US" dirty="0">
                <a:solidFill>
                  <a:schemeClr val="accent2"/>
                </a:solidFill>
              </a:rPr>
              <a:t>“Collaborative Planning” </a:t>
            </a:r>
            <a:r>
              <a:rPr lang="en-US" dirty="0" smtClean="0">
                <a:solidFill>
                  <a:schemeClr val="accent2"/>
                </a:solidFill>
              </a:rPr>
              <a:t>document (available on website)</a:t>
            </a:r>
            <a:r>
              <a:rPr lang="en-US" dirty="0" smtClean="0"/>
              <a:t> </a:t>
            </a:r>
            <a:r>
              <a:rPr lang="en-US" dirty="0"/>
              <a:t>or other document</a:t>
            </a:r>
          </a:p>
          <a:p>
            <a:pPr lvl="1"/>
            <a:r>
              <a:rPr lang="en-US" dirty="0"/>
              <a:t>Share ideas with other </a:t>
            </a:r>
            <a:r>
              <a:rPr lang="en-US" dirty="0" smtClean="0"/>
              <a:t>teams using the </a:t>
            </a:r>
            <a:r>
              <a:rPr lang="en-US" dirty="0" smtClean="0">
                <a:solidFill>
                  <a:schemeClr val="accent2"/>
                </a:solidFill>
              </a:rPr>
              <a:t>google doc</a:t>
            </a:r>
            <a:endParaRPr lang="en-US" dirty="0">
              <a:solidFill>
                <a:schemeClr val="accent2"/>
              </a:solidFill>
            </a:endParaRPr>
          </a:p>
          <a:p>
            <a:pPr marL="4572" indent="0">
              <a:buNone/>
            </a:pPr>
            <a:endParaRPr lang="en-US" dirty="0"/>
          </a:p>
        </p:txBody>
      </p:sp>
    </p:spTree>
    <p:extLst>
      <p:ext uri="{BB962C8B-B14F-4D97-AF65-F5344CB8AC3E}">
        <p14:creationId xmlns:p14="http://schemas.microsoft.com/office/powerpoint/2010/main" val="42452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82" y="1103060"/>
            <a:ext cx="7982775" cy="3511170"/>
          </a:xfrm>
        </p:spPr>
        <p:txBody>
          <a:bodyPr>
            <a:noAutofit/>
          </a:bodyPr>
          <a:lstStyle/>
          <a:p>
            <a:r>
              <a:rPr lang="en-US" sz="4400" dirty="0" smtClean="0"/>
              <a:t>Exploration: </a:t>
            </a:r>
            <a:br>
              <a:rPr lang="en-US" sz="4400" dirty="0" smtClean="0"/>
            </a:br>
            <a:r>
              <a:rPr lang="en-US" sz="4400" dirty="0" smtClean="0"/>
              <a:t>Scavenger Hunt &amp; Collaborative Planning</a:t>
            </a:r>
            <a:endParaRPr lang="en-US" sz="4400" dirty="0"/>
          </a:p>
        </p:txBody>
      </p:sp>
      <p:pic>
        <p:nvPicPr>
          <p:cNvPr id="6" name="Picture 5">
            <a:hlinkClick r:id="rId2"/>
          </p:cNvPr>
          <p:cNvPicPr>
            <a:picLocks noChangeAspect="1"/>
          </p:cNvPicPr>
          <p:nvPr/>
        </p:nvPicPr>
        <p:blipFill>
          <a:blip r:embed="rId3"/>
          <a:stretch>
            <a:fillRect/>
          </a:stretch>
        </p:blipFill>
        <p:spPr>
          <a:xfrm>
            <a:off x="3657359" y="3944306"/>
            <a:ext cx="2097819" cy="1339848"/>
          </a:xfrm>
          <a:prstGeom prst="rect">
            <a:avLst/>
          </a:prstGeom>
        </p:spPr>
      </p:pic>
    </p:spTree>
    <p:extLst>
      <p:ext uri="{BB962C8B-B14F-4D97-AF65-F5344CB8AC3E}">
        <p14:creationId xmlns:p14="http://schemas.microsoft.com/office/powerpoint/2010/main" val="389736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MPS PD 2012">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MPS">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B07600"/>
      </a:hlink>
      <a:folHlink>
        <a:srgbClr val="FECC6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8A51CA6A5E29469210DFE023DA6042" ma:contentTypeVersion="0" ma:contentTypeDescription="Create a new document." ma:contentTypeScope="" ma:versionID="34b40d3b20eb8403f7ef61ef6d98f501">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DEA478-D9D7-41A8-9842-3136BE614004}">
  <ds:schemaRefs>
    <ds:schemaRef ds:uri="http://schemas.microsoft.com/sharepoint/v3/contenttype/forms"/>
  </ds:schemaRefs>
</ds:datastoreItem>
</file>

<file path=customXml/itemProps2.xml><?xml version="1.0" encoding="utf-8"?>
<ds:datastoreItem xmlns:ds="http://schemas.openxmlformats.org/officeDocument/2006/customXml" ds:itemID="{5BC4F6A0-1F83-4DFA-BF27-CF340CA11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E7F9D7A-8F2C-4FAE-9454-95755D97D52F}">
  <ds:schemaRef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26138</TotalTime>
  <Words>6552</Words>
  <Application>Microsoft Office PowerPoint</Application>
  <PresentationFormat>On-screen Show (4:3)</PresentationFormat>
  <Paragraphs>1035</Paragraphs>
  <Slides>168</Slides>
  <Notes>60</Notes>
  <HiddenSlides>28</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168</vt:i4>
      </vt:variant>
    </vt:vector>
  </HeadingPairs>
  <TitlesOfParts>
    <vt:vector size="181" baseType="lpstr">
      <vt:lpstr>Arial</vt:lpstr>
      <vt:lpstr>ArialRoundedMTBold</vt:lpstr>
      <vt:lpstr>Calibri</vt:lpstr>
      <vt:lpstr>Cambria</vt:lpstr>
      <vt:lpstr>Gill Sans</vt:lpstr>
      <vt:lpstr>Gill Sans MT</vt:lpstr>
      <vt:lpstr>Palatino Linotype</vt:lpstr>
      <vt:lpstr>Symbol</vt:lpstr>
      <vt:lpstr>Times New Roman</vt:lpstr>
      <vt:lpstr>Wingdings</vt:lpstr>
      <vt:lpstr>Office Theme</vt:lpstr>
      <vt:lpstr>1_DMPS PD 2012</vt:lpstr>
      <vt:lpstr>DMPS</vt:lpstr>
      <vt:lpstr>WELCOME TO Literacy/Content AREAS &amp; Technology Training!</vt:lpstr>
      <vt:lpstr>Agenda</vt:lpstr>
      <vt:lpstr>todaysmeet.com/summerpd</vt:lpstr>
      <vt:lpstr>todaysmeet.com/summerpd</vt:lpstr>
      <vt:lpstr>Resources for Today’s PD</vt:lpstr>
      <vt:lpstr>Resources for Today’s PD</vt:lpstr>
      <vt:lpstr>Resources for Today’s PD</vt:lpstr>
      <vt:lpstr>Resources for Today’s PD</vt:lpstr>
      <vt:lpstr>Resources for Today’s PD</vt:lpstr>
      <vt:lpstr>Resources for Today’s PD</vt:lpstr>
      <vt:lpstr>Resources for Today’s PD</vt:lpstr>
      <vt:lpstr>Norms</vt:lpstr>
      <vt:lpstr>Tablets</vt:lpstr>
      <vt:lpstr>Tablet Introduction</vt:lpstr>
      <vt:lpstr>Tablet Introduction</vt:lpstr>
      <vt:lpstr>Tablet Introduction</vt:lpstr>
      <vt:lpstr>Tablet Introduction</vt:lpstr>
      <vt:lpstr>Tablet Introduction</vt:lpstr>
      <vt:lpstr>2014-2015 Literacy</vt:lpstr>
      <vt:lpstr>New Website</vt:lpstr>
      <vt:lpstr>Literacy Guides</vt:lpstr>
      <vt:lpstr>Literacy Guides</vt:lpstr>
      <vt:lpstr>2014-2015 Literacy Assessment Plan</vt:lpstr>
      <vt:lpstr> New Infinite Campus</vt:lpstr>
      <vt:lpstr>New Infinite Campus: 3 Phase Plan</vt:lpstr>
      <vt:lpstr>New IC: Teacher Training</vt:lpstr>
      <vt:lpstr>Introduction to Technology &amp; Literacy</vt:lpstr>
      <vt:lpstr>What is “Literacy?”</vt:lpstr>
      <vt:lpstr>When do students use “literacy skills?”</vt:lpstr>
      <vt:lpstr>What skills are involved in “literacy?”</vt:lpstr>
      <vt:lpstr>Expectations for Technology Integration into DMPS Literacy Instruction</vt:lpstr>
      <vt:lpstr>Saving your summer PD information</vt:lpstr>
      <vt:lpstr>OneDrive Saving</vt:lpstr>
      <vt:lpstr>Accessing OneDrive</vt:lpstr>
      <vt:lpstr>Accessing OneDrive</vt:lpstr>
      <vt:lpstr>Accessing OneDrive</vt:lpstr>
      <vt:lpstr>Accessing OneDrive</vt:lpstr>
      <vt:lpstr>Accessing OneDrive for Business</vt:lpstr>
      <vt:lpstr>Accessing OneDrive for Business</vt:lpstr>
      <vt:lpstr>Accessing OneDrive for Business</vt:lpstr>
      <vt:lpstr>CUTEE Resources &amp; Teacher Created Materials</vt:lpstr>
      <vt:lpstr>CUTEE Resources</vt:lpstr>
      <vt:lpstr>Accessing CUTEE Resources</vt:lpstr>
      <vt:lpstr>Accessing CUTEE Resources</vt:lpstr>
      <vt:lpstr>Accessing CUTEE Resources</vt:lpstr>
      <vt:lpstr>Accessing CUTEE Resources</vt:lpstr>
      <vt:lpstr>Where did it go?</vt:lpstr>
      <vt:lpstr>Save it where you want it! </vt:lpstr>
      <vt:lpstr>Accessing CUTEE Resources</vt:lpstr>
      <vt:lpstr>Accessing Teacher-Created Materials</vt:lpstr>
      <vt:lpstr>3rd Grade Classroom Example</vt:lpstr>
      <vt:lpstr>3rd Grade Classroom Example</vt:lpstr>
      <vt:lpstr>*Classroom Example*</vt:lpstr>
      <vt:lpstr>Exploration:  Scavenger Hunt &amp; Collaborative Planning</vt:lpstr>
      <vt:lpstr>Reminder of Norms</vt:lpstr>
      <vt:lpstr>elementary.dmschools.org</vt:lpstr>
      <vt:lpstr>Exploration:  Scavenger Hunt &amp; Collaborative Planning</vt:lpstr>
      <vt:lpstr>Share Out</vt:lpstr>
      <vt:lpstr>*Brain Break*</vt:lpstr>
      <vt:lpstr>Think Central</vt:lpstr>
      <vt:lpstr>Think Central</vt:lpstr>
      <vt:lpstr>Think Central</vt:lpstr>
      <vt:lpstr>Think Central</vt:lpstr>
      <vt:lpstr>Think Central</vt:lpstr>
      <vt:lpstr>Think Central</vt:lpstr>
      <vt:lpstr>Think Central</vt:lpstr>
      <vt:lpstr>Think Central</vt:lpstr>
      <vt:lpstr>Think Central: New Look Coming July 2014</vt:lpstr>
      <vt:lpstr>Think Central: New Look Coming July 2014</vt:lpstr>
      <vt:lpstr>Think Central</vt:lpstr>
      <vt:lpstr>Graphic Organizers</vt:lpstr>
      <vt:lpstr>Graphic Organizers</vt:lpstr>
      <vt:lpstr>Graphic Organizers</vt:lpstr>
      <vt:lpstr>Projectables</vt:lpstr>
      <vt:lpstr>Projectables</vt:lpstr>
      <vt:lpstr>Projectables</vt:lpstr>
      <vt:lpstr>Interactive Whiteboard Lessons</vt:lpstr>
      <vt:lpstr>Interactive Whiteboard Lessons</vt:lpstr>
      <vt:lpstr>How to Download SMARTNotebook 14</vt:lpstr>
      <vt:lpstr>SMART Notebook 14</vt:lpstr>
      <vt:lpstr>SMART Notebook 14</vt:lpstr>
      <vt:lpstr>SMART Notebook 14</vt:lpstr>
      <vt:lpstr>SMART Notebook 14</vt:lpstr>
      <vt:lpstr>SMART Notebook 14</vt:lpstr>
      <vt:lpstr>SMART Notebook 14</vt:lpstr>
      <vt:lpstr>Interactive Whiteboard Lessons</vt:lpstr>
      <vt:lpstr>Interactive Whiteboard Lessons</vt:lpstr>
      <vt:lpstr>Where did it go?</vt:lpstr>
      <vt:lpstr>Save it where you want it! </vt:lpstr>
      <vt:lpstr>Interactive Whiteboard Lesson</vt:lpstr>
      <vt:lpstr>Interactive Whiteboard Lesson</vt:lpstr>
      <vt:lpstr>Interactive Whiteboard Lesson</vt:lpstr>
      <vt:lpstr>Interactive Whiteboard Lesson</vt:lpstr>
      <vt:lpstr>Interactive Whiteboard Lesson</vt:lpstr>
      <vt:lpstr>Kindergarten Classroom Example</vt:lpstr>
      <vt:lpstr>*1st Grade Classroom Example*</vt:lpstr>
      <vt:lpstr>Exploration:  Scavenger Hunt &amp; Collaborative Planning</vt:lpstr>
      <vt:lpstr>Reminder of Norms</vt:lpstr>
      <vt:lpstr>Exploration:  Scavenger Hunt &amp; Collaborative Planning</vt:lpstr>
      <vt:lpstr>Share Out</vt:lpstr>
      <vt:lpstr>Smart Exchange</vt:lpstr>
      <vt:lpstr>Purpose of Smart Exchange</vt:lpstr>
      <vt:lpstr>Smart Exchange</vt:lpstr>
      <vt:lpstr>Smart Exchange</vt:lpstr>
      <vt:lpstr>Smart Exchange</vt:lpstr>
      <vt:lpstr>Smart Exchange </vt:lpstr>
      <vt:lpstr>Smart Exchange</vt:lpstr>
      <vt:lpstr>Smart Exchange</vt:lpstr>
      <vt:lpstr>Smart Exchange</vt:lpstr>
      <vt:lpstr>Smart Exchange</vt:lpstr>
      <vt:lpstr>Smart Exchange</vt:lpstr>
      <vt:lpstr>Where did it go?</vt:lpstr>
      <vt:lpstr>Save it where you want it! </vt:lpstr>
      <vt:lpstr>Smart Notebook Lesson</vt:lpstr>
      <vt:lpstr>SMART Toolbar</vt:lpstr>
      <vt:lpstr>SMART Toolbar</vt:lpstr>
      <vt:lpstr>SMART Toolbar</vt:lpstr>
      <vt:lpstr>SMART Toolbar</vt:lpstr>
      <vt:lpstr>SMART Toolbar</vt:lpstr>
      <vt:lpstr>SMART Toolbar</vt:lpstr>
      <vt:lpstr>Smart Notebook Lesson</vt:lpstr>
      <vt:lpstr>Smart Notebook Lesson</vt:lpstr>
      <vt:lpstr>Basic Editing</vt:lpstr>
      <vt:lpstr>Editing Smart Notebook Lessons </vt:lpstr>
      <vt:lpstr>4th Grade Classroom Example</vt:lpstr>
      <vt:lpstr>*1st Grade Classroom Example*</vt:lpstr>
      <vt:lpstr>Exploration:  Scavenger Hunt &amp; Collaborative Planning</vt:lpstr>
      <vt:lpstr>Share Out</vt:lpstr>
      <vt:lpstr>Exit Survey</vt:lpstr>
      <vt:lpstr>Lunch</vt:lpstr>
      <vt:lpstr>Course Credit information and links on elementary.dmschools.org</vt:lpstr>
      <vt:lpstr>Content Areas &amp; Technology Summer Training  </vt:lpstr>
      <vt:lpstr>Agenda</vt:lpstr>
      <vt:lpstr>Social Studies</vt:lpstr>
      <vt:lpstr>Science and Social Studies Unit Organization 14-15</vt:lpstr>
      <vt:lpstr>Social Studies Guides Unit Calendar/Guides</vt:lpstr>
      <vt:lpstr>2014-2015:ADDITIONAL SUPPORT  IN SOCIAL STUDIES</vt:lpstr>
      <vt:lpstr>PowerPoint Presentation</vt:lpstr>
      <vt:lpstr>Social Studies Guides Unit Calendar/Guides</vt:lpstr>
      <vt:lpstr>PowerPoint Presentation</vt:lpstr>
      <vt:lpstr>PowerPoint Presentation</vt:lpstr>
      <vt:lpstr>PowerPoint Presentation</vt:lpstr>
      <vt:lpstr>PowerPoint Presentation</vt:lpstr>
      <vt:lpstr>ADDITIONAL RESOURCES:  SOCIAL STUDIES</vt:lpstr>
      <vt:lpstr>ADDITIONAL RESOURCES:  SOCIAL STUDIES</vt:lpstr>
      <vt:lpstr>Online Resources </vt:lpstr>
      <vt:lpstr>PowerPoint Presentation</vt:lpstr>
      <vt:lpstr>*1st Grade Classroom Example*</vt:lpstr>
      <vt:lpstr>Exploration:  Collaborative Planning</vt:lpstr>
      <vt:lpstr>Science</vt:lpstr>
      <vt:lpstr>Science and Social Studies Unit Organization 14-15</vt:lpstr>
      <vt:lpstr>Science Unit Changes for 14-15</vt:lpstr>
      <vt:lpstr>Science Resources 2014-15</vt:lpstr>
      <vt:lpstr>Social Studies Guides Unit Calendar/Guides</vt:lpstr>
      <vt:lpstr>Sample Science Guide</vt:lpstr>
      <vt:lpstr>Additional Science Resources</vt:lpstr>
      <vt:lpstr>*1st Grade Classroom Example*</vt:lpstr>
      <vt:lpstr>Exploration:  Collaborative Planning</vt:lpstr>
      <vt:lpstr>HEALTH</vt:lpstr>
      <vt:lpstr>Health</vt:lpstr>
      <vt:lpstr>Social Studies Guides Unit Calendar/Guides</vt:lpstr>
      <vt:lpstr>Health</vt:lpstr>
      <vt:lpstr>Health</vt:lpstr>
      <vt:lpstr>HealthTeacher.Com</vt:lpstr>
      <vt:lpstr>4th Grade Classroom Example</vt:lpstr>
      <vt:lpstr>*1st Grade Classroom Example*</vt:lpstr>
      <vt:lpstr>Exploration:  Collaborative Planning</vt:lpstr>
      <vt:lpstr>Exit Survey</vt:lpstr>
    </vt:vector>
  </TitlesOfParts>
  <Company>Des Moines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Rohwer</dc:creator>
  <cp:lastModifiedBy>Griesel, Elizabeth</cp:lastModifiedBy>
  <cp:revision>370</cp:revision>
  <cp:lastPrinted>2013-11-18T19:29:01Z</cp:lastPrinted>
  <dcterms:created xsi:type="dcterms:W3CDTF">2012-05-23T20:50:18Z</dcterms:created>
  <dcterms:modified xsi:type="dcterms:W3CDTF">2014-06-16T16:07:49Z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-724800433</vt:i4>
  </property>
  <property fmtid="{D5CDD505-2E9C-101B-9397-08002B2CF9AE}" pid="3" name="_NewReviewCycle">
    <vt:lpwstr/>
  </property>
  <property fmtid="{D5CDD505-2E9C-101B-9397-08002B2CF9AE}" pid="4" name="_EmailSubject">
    <vt:lpwstr>template</vt:lpwstr>
  </property>
  <property fmtid="{D5CDD505-2E9C-101B-9397-08002B2CF9AE}" pid="5" name="_AuthorEmail">
    <vt:lpwstr>Kellie.Hanlon@dmschools.org</vt:lpwstr>
  </property>
  <property fmtid="{D5CDD505-2E9C-101B-9397-08002B2CF9AE}" pid="6" name="_AuthorEmailDisplayName">
    <vt:lpwstr>Hanlon, Kellie</vt:lpwstr>
  </property>
  <property fmtid="{D5CDD505-2E9C-101B-9397-08002B2CF9AE}" pid="7" name="ContentTypeId">
    <vt:lpwstr>0x010100448A51CA6A5E29469210DFE023DA6042</vt:lpwstr>
  </property>
  <property fmtid="{D5CDD505-2E9C-101B-9397-08002B2CF9AE}" pid="8" name="_PreviousAdHocReviewCycleID">
    <vt:i4>862589764</vt:i4>
  </property>
</Properties>
</file>