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65"/>
  </p:notesMasterIdLst>
  <p:handoutMasterIdLst>
    <p:handoutMasterId r:id="rId66"/>
  </p:handoutMasterIdLst>
  <p:sldIdLst>
    <p:sldId id="765" r:id="rId2"/>
    <p:sldId id="766" r:id="rId3"/>
    <p:sldId id="767" r:id="rId4"/>
    <p:sldId id="768" r:id="rId5"/>
    <p:sldId id="769" r:id="rId6"/>
    <p:sldId id="770" r:id="rId7"/>
    <p:sldId id="771" r:id="rId8"/>
    <p:sldId id="772" r:id="rId9"/>
    <p:sldId id="773" r:id="rId10"/>
    <p:sldId id="774" r:id="rId11"/>
    <p:sldId id="775" r:id="rId12"/>
    <p:sldId id="776" r:id="rId13"/>
    <p:sldId id="777" r:id="rId14"/>
    <p:sldId id="778" r:id="rId15"/>
    <p:sldId id="779" r:id="rId16"/>
    <p:sldId id="780" r:id="rId17"/>
    <p:sldId id="781" r:id="rId18"/>
    <p:sldId id="782" r:id="rId19"/>
    <p:sldId id="783" r:id="rId20"/>
    <p:sldId id="784" r:id="rId21"/>
    <p:sldId id="785" r:id="rId22"/>
    <p:sldId id="786" r:id="rId23"/>
    <p:sldId id="787" r:id="rId24"/>
    <p:sldId id="788" r:id="rId25"/>
    <p:sldId id="790" r:id="rId26"/>
    <p:sldId id="791" r:id="rId27"/>
    <p:sldId id="792" r:id="rId28"/>
    <p:sldId id="793" r:id="rId29"/>
    <p:sldId id="794" r:id="rId30"/>
    <p:sldId id="795" r:id="rId31"/>
    <p:sldId id="796" r:id="rId32"/>
    <p:sldId id="797" r:id="rId33"/>
    <p:sldId id="798" r:id="rId34"/>
    <p:sldId id="799" r:id="rId35"/>
    <p:sldId id="800" r:id="rId36"/>
    <p:sldId id="801" r:id="rId37"/>
    <p:sldId id="802" r:id="rId38"/>
    <p:sldId id="803" r:id="rId39"/>
    <p:sldId id="804" r:id="rId40"/>
    <p:sldId id="805" r:id="rId41"/>
    <p:sldId id="806" r:id="rId42"/>
    <p:sldId id="744" r:id="rId43"/>
    <p:sldId id="745" r:id="rId44"/>
    <p:sldId id="746" r:id="rId45"/>
    <p:sldId id="747" r:id="rId46"/>
    <p:sldId id="748" r:id="rId47"/>
    <p:sldId id="749" r:id="rId48"/>
    <p:sldId id="750" r:id="rId49"/>
    <p:sldId id="751" r:id="rId50"/>
    <p:sldId id="752" r:id="rId51"/>
    <p:sldId id="753" r:id="rId52"/>
    <p:sldId id="754" r:id="rId53"/>
    <p:sldId id="755" r:id="rId54"/>
    <p:sldId id="756" r:id="rId55"/>
    <p:sldId id="757" r:id="rId56"/>
    <p:sldId id="758" r:id="rId57"/>
    <p:sldId id="759" r:id="rId58"/>
    <p:sldId id="760" r:id="rId59"/>
    <p:sldId id="761" r:id="rId60"/>
    <p:sldId id="762" r:id="rId61"/>
    <p:sldId id="763" r:id="rId62"/>
    <p:sldId id="764" r:id="rId63"/>
    <p:sldId id="789" r:id="rId6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A7D1"/>
    <a:srgbClr val="779D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70097" autoAdjust="0"/>
  </p:normalViewPr>
  <p:slideViewPr>
    <p:cSldViewPr>
      <p:cViewPr varScale="1">
        <p:scale>
          <a:sx n="52" d="100"/>
          <a:sy n="52" d="100"/>
        </p:scale>
        <p:origin x="1836" y="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975308641975308E-2"/>
          <c:y val="3.3672391930733854E-2"/>
          <c:w val="0.96604938271604934"/>
          <c:h val="0.77332691407331433"/>
        </c:manualLayout>
      </c:layout>
      <c:lineChart>
        <c:grouping val="standard"/>
        <c:varyColors val="0"/>
        <c:ser>
          <c:idx val="0"/>
          <c:order val="0"/>
          <c:tx>
            <c:strRef>
              <c:f>Sheet1!$B$1</c:f>
              <c:strCache>
                <c:ptCount val="1"/>
                <c:pt idx="0">
                  <c:v>5 year</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Sheet1!$A$2:$A$12</c:f>
              <c:strCache>
                <c:ptCount val="11"/>
                <c:pt idx="0">
                  <c:v>Enter DMPS</c:v>
                </c:pt>
                <c:pt idx="1">
                  <c:v>K</c:v>
                </c:pt>
                <c:pt idx="2">
                  <c:v>1st</c:v>
                </c:pt>
                <c:pt idx="3">
                  <c:v>2nd</c:v>
                </c:pt>
                <c:pt idx="4">
                  <c:v>3rd</c:v>
                </c:pt>
                <c:pt idx="5">
                  <c:v>4th</c:v>
                </c:pt>
                <c:pt idx="6">
                  <c:v>5th</c:v>
                </c:pt>
                <c:pt idx="7">
                  <c:v>6th</c:v>
                </c:pt>
                <c:pt idx="8">
                  <c:v>7th</c:v>
                </c:pt>
                <c:pt idx="9">
                  <c:v>8th</c:v>
                </c:pt>
                <c:pt idx="10">
                  <c:v>9th</c:v>
                </c:pt>
              </c:strCache>
            </c:strRef>
          </c:cat>
          <c:val>
            <c:numRef>
              <c:f>Sheet1!$B$2:$B$12</c:f>
              <c:numCache>
                <c:formatCode>General</c:formatCode>
                <c:ptCount val="11"/>
                <c:pt idx="0">
                  <c:v>0</c:v>
                </c:pt>
                <c:pt idx="1">
                  <c:v>1</c:v>
                </c:pt>
                <c:pt idx="2">
                  <c:v>2.5</c:v>
                </c:pt>
                <c:pt idx="3">
                  <c:v>3.5</c:v>
                </c:pt>
                <c:pt idx="4">
                  <c:v>4.8</c:v>
                </c:pt>
                <c:pt idx="5">
                  <c:v>6</c:v>
                </c:pt>
              </c:numCache>
            </c:numRef>
          </c:val>
          <c:smooth val="0"/>
          <c:extLst>
            <c:ext xmlns:c16="http://schemas.microsoft.com/office/drawing/2014/chart" uri="{C3380CC4-5D6E-409C-BE32-E72D297353CC}">
              <c16:uniqueId val="{00000000-BBE4-46BF-921F-49D13E69402D}"/>
            </c:ext>
          </c:extLst>
        </c:ser>
        <c:ser>
          <c:idx val="1"/>
          <c:order val="1"/>
          <c:tx>
            <c:strRef>
              <c:f>Sheet1!$C$1</c:f>
              <c:strCache>
                <c:ptCount val="1"/>
                <c:pt idx="0">
                  <c:v>7 year</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Sheet1!$A$2:$A$12</c:f>
              <c:strCache>
                <c:ptCount val="11"/>
                <c:pt idx="0">
                  <c:v>Enter DMPS</c:v>
                </c:pt>
                <c:pt idx="1">
                  <c:v>K</c:v>
                </c:pt>
                <c:pt idx="2">
                  <c:v>1st</c:v>
                </c:pt>
                <c:pt idx="3">
                  <c:v>2nd</c:v>
                </c:pt>
                <c:pt idx="4">
                  <c:v>3rd</c:v>
                </c:pt>
                <c:pt idx="5">
                  <c:v>4th</c:v>
                </c:pt>
                <c:pt idx="6">
                  <c:v>5th</c:v>
                </c:pt>
                <c:pt idx="7">
                  <c:v>6th</c:v>
                </c:pt>
                <c:pt idx="8">
                  <c:v>7th</c:v>
                </c:pt>
                <c:pt idx="9">
                  <c:v>8th</c:v>
                </c:pt>
                <c:pt idx="10">
                  <c:v>9th</c:v>
                </c:pt>
              </c:strCache>
            </c:strRef>
          </c:cat>
          <c:val>
            <c:numRef>
              <c:f>Sheet1!$C$2:$C$12</c:f>
              <c:numCache>
                <c:formatCode>General</c:formatCode>
                <c:ptCount val="11"/>
                <c:pt idx="0">
                  <c:v>0</c:v>
                </c:pt>
                <c:pt idx="1">
                  <c:v>0.75</c:v>
                </c:pt>
                <c:pt idx="2">
                  <c:v>1.8</c:v>
                </c:pt>
                <c:pt idx="3">
                  <c:v>2.5</c:v>
                </c:pt>
                <c:pt idx="4">
                  <c:v>3.4</c:v>
                </c:pt>
                <c:pt idx="5">
                  <c:v>4.25</c:v>
                </c:pt>
                <c:pt idx="6">
                  <c:v>5</c:v>
                </c:pt>
                <c:pt idx="7">
                  <c:v>6</c:v>
                </c:pt>
              </c:numCache>
            </c:numRef>
          </c:val>
          <c:smooth val="0"/>
          <c:extLst>
            <c:ext xmlns:c16="http://schemas.microsoft.com/office/drawing/2014/chart" uri="{C3380CC4-5D6E-409C-BE32-E72D297353CC}">
              <c16:uniqueId val="{00000001-BBE4-46BF-921F-49D13E69402D}"/>
            </c:ext>
          </c:extLst>
        </c:ser>
        <c:ser>
          <c:idx val="2"/>
          <c:order val="2"/>
          <c:tx>
            <c:strRef>
              <c:f>Sheet1!$D$1</c:f>
              <c:strCache>
                <c:ptCount val="1"/>
                <c:pt idx="0">
                  <c:v>10 year</c:v>
                </c:pt>
              </c:strCache>
            </c:strRef>
          </c:tx>
          <c:spPr>
            <a:ln w="31750" cap="rnd">
              <a:solidFill>
                <a:srgbClr val="00B050"/>
              </a:solidFill>
              <a:round/>
            </a:ln>
            <a:effectLst/>
          </c:spPr>
          <c:marker>
            <c:symbol val="circle"/>
            <c:size val="17"/>
            <c:spPr>
              <a:solidFill>
                <a:srgbClr val="00B050"/>
              </a:solidFill>
              <a:ln>
                <a:solidFill>
                  <a:srgbClr val="00B05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Sheet1!$A$2:$A$12</c:f>
              <c:strCache>
                <c:ptCount val="11"/>
                <c:pt idx="0">
                  <c:v>Enter DMPS</c:v>
                </c:pt>
                <c:pt idx="1">
                  <c:v>K</c:v>
                </c:pt>
                <c:pt idx="2">
                  <c:v>1st</c:v>
                </c:pt>
                <c:pt idx="3">
                  <c:v>2nd</c:v>
                </c:pt>
                <c:pt idx="4">
                  <c:v>3rd</c:v>
                </c:pt>
                <c:pt idx="5">
                  <c:v>4th</c:v>
                </c:pt>
                <c:pt idx="6">
                  <c:v>5th</c:v>
                </c:pt>
                <c:pt idx="7">
                  <c:v>6th</c:v>
                </c:pt>
                <c:pt idx="8">
                  <c:v>7th</c:v>
                </c:pt>
                <c:pt idx="9">
                  <c:v>8th</c:v>
                </c:pt>
                <c:pt idx="10">
                  <c:v>9th</c:v>
                </c:pt>
              </c:strCache>
            </c:strRef>
          </c:cat>
          <c:val>
            <c:numRef>
              <c:f>Sheet1!$D$2:$D$12</c:f>
              <c:numCache>
                <c:formatCode>General</c:formatCode>
                <c:ptCount val="11"/>
                <c:pt idx="0">
                  <c:v>0</c:v>
                </c:pt>
                <c:pt idx="1">
                  <c:v>0.5</c:v>
                </c:pt>
                <c:pt idx="2">
                  <c:v>1.25</c:v>
                </c:pt>
                <c:pt idx="3">
                  <c:v>1.8</c:v>
                </c:pt>
                <c:pt idx="4">
                  <c:v>2.4</c:v>
                </c:pt>
                <c:pt idx="5">
                  <c:v>3</c:v>
                </c:pt>
                <c:pt idx="6">
                  <c:v>3.75</c:v>
                </c:pt>
                <c:pt idx="7">
                  <c:v>4.25</c:v>
                </c:pt>
                <c:pt idx="8">
                  <c:v>4.9000000000000004</c:v>
                </c:pt>
                <c:pt idx="9">
                  <c:v>5.4</c:v>
                </c:pt>
                <c:pt idx="10">
                  <c:v>6</c:v>
                </c:pt>
              </c:numCache>
            </c:numRef>
          </c:val>
          <c:smooth val="0"/>
          <c:extLst>
            <c:ext xmlns:c16="http://schemas.microsoft.com/office/drawing/2014/chart" uri="{C3380CC4-5D6E-409C-BE32-E72D297353CC}">
              <c16:uniqueId val="{00000002-BBE4-46BF-921F-49D13E69402D}"/>
            </c:ext>
          </c:extLst>
        </c:ser>
        <c:dLbls>
          <c:dLblPos val="ctr"/>
          <c:showLegendKey val="0"/>
          <c:showVal val="1"/>
          <c:showCatName val="0"/>
          <c:showSerName val="0"/>
          <c:showPercent val="0"/>
          <c:showBubbleSize val="0"/>
        </c:dLbls>
        <c:marker val="1"/>
        <c:smooth val="0"/>
        <c:axId val="1789888064"/>
        <c:axId val="1789897856"/>
      </c:lineChart>
      <c:catAx>
        <c:axId val="1789888064"/>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89897856"/>
        <c:crosses val="autoZero"/>
        <c:auto val="1"/>
        <c:lblAlgn val="ctr"/>
        <c:lblOffset val="100"/>
        <c:noMultiLvlLbl val="0"/>
      </c:catAx>
      <c:valAx>
        <c:axId val="178989785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789888064"/>
        <c:crosses val="autoZero"/>
        <c:crossBetween val="between"/>
      </c:valAx>
      <c:spPr>
        <a:noFill/>
        <a:ln>
          <a:noFill/>
        </a:ln>
        <a:effectLst/>
      </c:spPr>
    </c:plotArea>
    <c:legend>
      <c:legendPos val="b"/>
      <c:layout>
        <c:manualLayout>
          <c:xMode val="edge"/>
          <c:yMode val="edge"/>
          <c:x val="0.34423094682609112"/>
          <c:y val="0.94257752438541809"/>
          <c:w val="0.31153810634781764"/>
          <c:h val="5.7422475614581914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058374647613499E-2"/>
          <c:y val="4.48613919291872E-2"/>
          <c:w val="0.75621755613881603"/>
          <c:h val="0.78151058680771301"/>
        </c:manualLayout>
      </c:layout>
      <c:lineChart>
        <c:grouping val="standard"/>
        <c:varyColors val="0"/>
        <c:ser>
          <c:idx val="0"/>
          <c:order val="0"/>
          <c:tx>
            <c:strRef>
              <c:f>Sheet1!$B$1</c:f>
              <c:strCache>
                <c:ptCount val="1"/>
                <c:pt idx="0">
                  <c:v>5 year</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Sheet1!$A$2:$A$12</c:f>
              <c:strCache>
                <c:ptCount val="11"/>
                <c:pt idx="0">
                  <c:v>Enter DMPS</c:v>
                </c:pt>
                <c:pt idx="1">
                  <c:v>K</c:v>
                </c:pt>
                <c:pt idx="2">
                  <c:v>1st</c:v>
                </c:pt>
                <c:pt idx="3">
                  <c:v>2nd</c:v>
                </c:pt>
                <c:pt idx="4">
                  <c:v>3rd</c:v>
                </c:pt>
                <c:pt idx="5">
                  <c:v>4th</c:v>
                </c:pt>
                <c:pt idx="6">
                  <c:v>5th</c:v>
                </c:pt>
                <c:pt idx="7">
                  <c:v>6th</c:v>
                </c:pt>
                <c:pt idx="8">
                  <c:v>7th</c:v>
                </c:pt>
                <c:pt idx="9">
                  <c:v>8th</c:v>
                </c:pt>
                <c:pt idx="10">
                  <c:v>9th</c:v>
                </c:pt>
              </c:strCache>
            </c:strRef>
          </c:cat>
          <c:val>
            <c:numRef>
              <c:f>Sheet1!$B$2:$B$12</c:f>
              <c:numCache>
                <c:formatCode>General</c:formatCode>
                <c:ptCount val="11"/>
                <c:pt idx="0">
                  <c:v>0</c:v>
                </c:pt>
                <c:pt idx="1">
                  <c:v>1</c:v>
                </c:pt>
                <c:pt idx="2">
                  <c:v>2.25</c:v>
                </c:pt>
                <c:pt idx="3">
                  <c:v>3.5</c:v>
                </c:pt>
                <c:pt idx="4">
                  <c:v>4.8</c:v>
                </c:pt>
                <c:pt idx="5">
                  <c:v>6</c:v>
                </c:pt>
              </c:numCache>
            </c:numRef>
          </c:val>
          <c:smooth val="0"/>
          <c:extLst>
            <c:ext xmlns:c16="http://schemas.microsoft.com/office/drawing/2014/chart" uri="{C3380CC4-5D6E-409C-BE32-E72D297353CC}">
              <c16:uniqueId val="{00000000-BB9F-426D-9714-1885F62FFE65}"/>
            </c:ext>
          </c:extLst>
        </c:ser>
        <c:ser>
          <c:idx val="1"/>
          <c:order val="1"/>
          <c:tx>
            <c:strRef>
              <c:f>Sheet1!$C$1</c:f>
              <c:strCache>
                <c:ptCount val="1"/>
                <c:pt idx="0">
                  <c:v>7 year</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Sheet1!$A$2:$A$12</c:f>
              <c:strCache>
                <c:ptCount val="11"/>
                <c:pt idx="0">
                  <c:v>Enter DMPS</c:v>
                </c:pt>
                <c:pt idx="1">
                  <c:v>K</c:v>
                </c:pt>
                <c:pt idx="2">
                  <c:v>1st</c:v>
                </c:pt>
                <c:pt idx="3">
                  <c:v>2nd</c:v>
                </c:pt>
                <c:pt idx="4">
                  <c:v>3rd</c:v>
                </c:pt>
                <c:pt idx="5">
                  <c:v>4th</c:v>
                </c:pt>
                <c:pt idx="6">
                  <c:v>5th</c:v>
                </c:pt>
                <c:pt idx="7">
                  <c:v>6th</c:v>
                </c:pt>
                <c:pt idx="8">
                  <c:v>7th</c:v>
                </c:pt>
                <c:pt idx="9">
                  <c:v>8th</c:v>
                </c:pt>
                <c:pt idx="10">
                  <c:v>9th</c:v>
                </c:pt>
              </c:strCache>
            </c:strRef>
          </c:cat>
          <c:val>
            <c:numRef>
              <c:f>Sheet1!$C$2:$C$12</c:f>
              <c:numCache>
                <c:formatCode>General</c:formatCode>
                <c:ptCount val="11"/>
                <c:pt idx="0">
                  <c:v>0</c:v>
                </c:pt>
                <c:pt idx="1">
                  <c:v>0.75</c:v>
                </c:pt>
                <c:pt idx="2">
                  <c:v>1.7</c:v>
                </c:pt>
                <c:pt idx="3">
                  <c:v>2.5</c:v>
                </c:pt>
                <c:pt idx="4">
                  <c:v>3.4</c:v>
                </c:pt>
                <c:pt idx="5">
                  <c:v>4.25</c:v>
                </c:pt>
                <c:pt idx="6">
                  <c:v>5.0999999999999996</c:v>
                </c:pt>
                <c:pt idx="7">
                  <c:v>6</c:v>
                </c:pt>
              </c:numCache>
            </c:numRef>
          </c:val>
          <c:smooth val="0"/>
          <c:extLst>
            <c:ext xmlns:c16="http://schemas.microsoft.com/office/drawing/2014/chart" uri="{C3380CC4-5D6E-409C-BE32-E72D297353CC}">
              <c16:uniqueId val="{00000001-BB9F-426D-9714-1885F62FFE65}"/>
            </c:ext>
          </c:extLst>
        </c:ser>
        <c:ser>
          <c:idx val="2"/>
          <c:order val="2"/>
          <c:tx>
            <c:strRef>
              <c:f>Sheet1!$D$1</c:f>
              <c:strCache>
                <c:ptCount val="1"/>
                <c:pt idx="0">
                  <c:v>10 year</c:v>
                </c:pt>
              </c:strCache>
            </c:strRef>
          </c:tx>
          <c:spPr>
            <a:ln w="31750" cap="rnd">
              <a:solidFill>
                <a:schemeClr val="accent3"/>
              </a:solidFill>
              <a:round/>
            </a:ln>
            <a:effectLst/>
          </c:spPr>
          <c:marker>
            <c:symbol val="circle"/>
            <c:size val="17"/>
            <c:spPr>
              <a:solidFill>
                <a:srgbClr val="00B050"/>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Sheet1!$A$2:$A$12</c:f>
              <c:strCache>
                <c:ptCount val="11"/>
                <c:pt idx="0">
                  <c:v>Enter DMPS</c:v>
                </c:pt>
                <c:pt idx="1">
                  <c:v>K</c:v>
                </c:pt>
                <c:pt idx="2">
                  <c:v>1st</c:v>
                </c:pt>
                <c:pt idx="3">
                  <c:v>2nd</c:v>
                </c:pt>
                <c:pt idx="4">
                  <c:v>3rd</c:v>
                </c:pt>
                <c:pt idx="5">
                  <c:v>4th</c:v>
                </c:pt>
                <c:pt idx="6">
                  <c:v>5th</c:v>
                </c:pt>
                <c:pt idx="7">
                  <c:v>6th</c:v>
                </c:pt>
                <c:pt idx="8">
                  <c:v>7th</c:v>
                </c:pt>
                <c:pt idx="9">
                  <c:v>8th</c:v>
                </c:pt>
                <c:pt idx="10">
                  <c:v>9th</c:v>
                </c:pt>
              </c:strCache>
            </c:strRef>
          </c:cat>
          <c:val>
            <c:numRef>
              <c:f>Sheet1!$D$2:$D$12</c:f>
              <c:numCache>
                <c:formatCode>General</c:formatCode>
                <c:ptCount val="11"/>
                <c:pt idx="0">
                  <c:v>0</c:v>
                </c:pt>
                <c:pt idx="1">
                  <c:v>0.5</c:v>
                </c:pt>
                <c:pt idx="2">
                  <c:v>1.25</c:v>
                </c:pt>
                <c:pt idx="3">
                  <c:v>1.8</c:v>
                </c:pt>
                <c:pt idx="4">
                  <c:v>2.35</c:v>
                </c:pt>
                <c:pt idx="5">
                  <c:v>3</c:v>
                </c:pt>
                <c:pt idx="6">
                  <c:v>3.6</c:v>
                </c:pt>
                <c:pt idx="7">
                  <c:v>4.3</c:v>
                </c:pt>
                <c:pt idx="8">
                  <c:v>4.9000000000000004</c:v>
                </c:pt>
                <c:pt idx="9">
                  <c:v>5.4</c:v>
                </c:pt>
                <c:pt idx="10">
                  <c:v>6</c:v>
                </c:pt>
              </c:numCache>
            </c:numRef>
          </c:val>
          <c:smooth val="0"/>
          <c:extLst>
            <c:ext xmlns:c16="http://schemas.microsoft.com/office/drawing/2014/chart" uri="{C3380CC4-5D6E-409C-BE32-E72D297353CC}">
              <c16:uniqueId val="{00000002-BB9F-426D-9714-1885F62FFE65}"/>
            </c:ext>
          </c:extLst>
        </c:ser>
        <c:ser>
          <c:idx val="3"/>
          <c:order val="3"/>
          <c:tx>
            <c:strRef>
              <c:f>Sheet1!$E$1</c:f>
              <c:strCache>
                <c:ptCount val="1"/>
                <c:pt idx="0">
                  <c:v>Discrepant</c:v>
                </c:pt>
              </c:strCache>
            </c:strRef>
          </c:tx>
          <c:spPr>
            <a:ln w="31750" cap="rnd">
              <a:solidFill>
                <a:srgbClr val="FF0000"/>
              </a:solidFill>
              <a:round/>
            </a:ln>
            <a:effectLst/>
          </c:spPr>
          <c:marker>
            <c:symbol val="circle"/>
            <c:size val="17"/>
            <c:spPr>
              <a:solidFill>
                <a:srgbClr val="FF0000"/>
              </a:solidFill>
              <a:ln>
                <a:solidFill>
                  <a:srgbClr val="FF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Sheet1!$A$2:$A$12</c:f>
              <c:strCache>
                <c:ptCount val="11"/>
                <c:pt idx="0">
                  <c:v>Enter DMPS</c:v>
                </c:pt>
                <c:pt idx="1">
                  <c:v>K</c:v>
                </c:pt>
                <c:pt idx="2">
                  <c:v>1st</c:v>
                </c:pt>
                <c:pt idx="3">
                  <c:v>2nd</c:v>
                </c:pt>
                <c:pt idx="4">
                  <c:v>3rd</c:v>
                </c:pt>
                <c:pt idx="5">
                  <c:v>4th</c:v>
                </c:pt>
                <c:pt idx="6">
                  <c:v>5th</c:v>
                </c:pt>
                <c:pt idx="7">
                  <c:v>6th</c:v>
                </c:pt>
                <c:pt idx="8">
                  <c:v>7th</c:v>
                </c:pt>
                <c:pt idx="9">
                  <c:v>8th</c:v>
                </c:pt>
                <c:pt idx="10">
                  <c:v>9th</c:v>
                </c:pt>
              </c:strCache>
            </c:strRef>
          </c:cat>
          <c:val>
            <c:numRef>
              <c:f>Sheet1!$E$2:$E$12</c:f>
              <c:numCache>
                <c:formatCode>General</c:formatCode>
                <c:ptCount val="11"/>
                <c:pt idx="0">
                  <c:v>0</c:v>
                </c:pt>
                <c:pt idx="1">
                  <c:v>0.5</c:v>
                </c:pt>
                <c:pt idx="2">
                  <c:v>0.75</c:v>
                </c:pt>
                <c:pt idx="3">
                  <c:v>1</c:v>
                </c:pt>
                <c:pt idx="4">
                  <c:v>1.25</c:v>
                </c:pt>
                <c:pt idx="5">
                  <c:v>1.25</c:v>
                </c:pt>
                <c:pt idx="6">
                  <c:v>1.4</c:v>
                </c:pt>
                <c:pt idx="7">
                  <c:v>1.5</c:v>
                </c:pt>
                <c:pt idx="8">
                  <c:v>1.75</c:v>
                </c:pt>
                <c:pt idx="9">
                  <c:v>2</c:v>
                </c:pt>
                <c:pt idx="10">
                  <c:v>2.2000000000000002</c:v>
                </c:pt>
              </c:numCache>
            </c:numRef>
          </c:val>
          <c:smooth val="0"/>
          <c:extLst>
            <c:ext xmlns:c16="http://schemas.microsoft.com/office/drawing/2014/chart" uri="{C3380CC4-5D6E-409C-BE32-E72D297353CC}">
              <c16:uniqueId val="{00000003-BB9F-426D-9714-1885F62FFE65}"/>
            </c:ext>
          </c:extLst>
        </c:ser>
        <c:dLbls>
          <c:dLblPos val="ctr"/>
          <c:showLegendKey val="0"/>
          <c:showVal val="1"/>
          <c:showCatName val="0"/>
          <c:showSerName val="0"/>
          <c:showPercent val="0"/>
          <c:showBubbleSize val="0"/>
        </c:dLbls>
        <c:marker val="1"/>
        <c:smooth val="0"/>
        <c:axId val="2072347904"/>
        <c:axId val="2072348448"/>
      </c:lineChart>
      <c:catAx>
        <c:axId val="2072347904"/>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2072348448"/>
        <c:crosses val="autoZero"/>
        <c:auto val="1"/>
        <c:lblAlgn val="ctr"/>
        <c:lblOffset val="100"/>
        <c:noMultiLvlLbl val="0"/>
      </c:catAx>
      <c:valAx>
        <c:axId val="207234844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07234790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9A5077-258C-44BA-B2AF-57C074D0A40E}" type="doc">
      <dgm:prSet loTypeId="urn:microsoft.com/office/officeart/2005/8/layout/rings+Icon" loCatId="relationship" qsTypeId="urn:microsoft.com/office/officeart/2005/8/quickstyle/simple2" qsCatId="simple" csTypeId="urn:microsoft.com/office/officeart/2005/8/colors/accent1_5" csCatId="accent1" phldr="1"/>
      <dgm:spPr/>
    </dgm:pt>
    <dgm:pt modelId="{0E37616A-B731-43AD-8026-B19F9CFF23DE}">
      <dgm:prSet phldrT="[Text]" custT="1"/>
      <dgm:spPr/>
      <dgm:t>
        <a:bodyPr/>
        <a:lstStyle/>
        <a:p>
          <a:r>
            <a:rPr lang="en-US" sz="2800" b="1" i="0" u="none" dirty="0" smtClean="0"/>
            <a:t>School Leader Development</a:t>
          </a:r>
        </a:p>
        <a:p>
          <a:r>
            <a:rPr lang="en-US" sz="1800" b="0" i="0" u="none" dirty="0" err="1" smtClean="0"/>
            <a:t>Marzano’s</a:t>
          </a:r>
          <a:r>
            <a:rPr lang="en-US" sz="1800" b="0" i="0" u="none" dirty="0" smtClean="0"/>
            <a:t> Leadership Framework</a:t>
          </a:r>
        </a:p>
      </dgm:t>
    </dgm:pt>
    <dgm:pt modelId="{13721847-77EC-4AE8-B0E3-1DCCA284A8DE}" type="parTrans" cxnId="{CF5ACA70-5642-4737-9C4E-0CB114750310}">
      <dgm:prSet/>
      <dgm:spPr/>
      <dgm:t>
        <a:bodyPr/>
        <a:lstStyle/>
        <a:p>
          <a:endParaRPr lang="en-US" sz="4400" b="0"/>
        </a:p>
      </dgm:t>
    </dgm:pt>
    <dgm:pt modelId="{210031D0-C691-4A20-964F-B15D57D0441D}" type="sibTrans" cxnId="{CF5ACA70-5642-4737-9C4E-0CB114750310}">
      <dgm:prSet/>
      <dgm:spPr/>
      <dgm:t>
        <a:bodyPr/>
        <a:lstStyle/>
        <a:p>
          <a:endParaRPr lang="en-US" sz="4400" b="0"/>
        </a:p>
      </dgm:t>
    </dgm:pt>
    <dgm:pt modelId="{D71B471F-861D-4BAF-AA2E-4B664C48D9EB}">
      <dgm:prSet phldrT="[Text]" custT="1"/>
      <dgm:spPr>
        <a:solidFill>
          <a:schemeClr val="accent6">
            <a:alpha val="65000"/>
          </a:schemeClr>
        </a:solidFill>
      </dgm:spPr>
      <dgm:t>
        <a:bodyPr/>
        <a:lstStyle/>
        <a:p>
          <a:r>
            <a:rPr lang="en-US" sz="2800" b="1" i="0" u="none" dirty="0" smtClean="0"/>
            <a:t>Student Development</a:t>
          </a:r>
          <a:endParaRPr lang="en-US" sz="2800" b="1" u="none" dirty="0" smtClean="0"/>
        </a:p>
        <a:p>
          <a:pPr rtl="0"/>
          <a:r>
            <a:rPr lang="en-US" sz="1800" b="0" i="0" u="none" dirty="0" smtClean="0"/>
            <a:t>Standards-Reference</a:t>
          </a:r>
          <a:r>
            <a:rPr lang="en-US" sz="1800" b="0" i="0" u="none" baseline="0" dirty="0" smtClean="0"/>
            <a:t> Grading</a:t>
          </a:r>
          <a:endParaRPr lang="en-US" sz="1800" b="0" dirty="0"/>
        </a:p>
      </dgm:t>
    </dgm:pt>
    <dgm:pt modelId="{A50EC29B-57B4-4D30-A9E4-9D9815067394}" type="parTrans" cxnId="{E957037B-07C2-4B57-BA3C-54F618899910}">
      <dgm:prSet/>
      <dgm:spPr/>
      <dgm:t>
        <a:bodyPr/>
        <a:lstStyle/>
        <a:p>
          <a:endParaRPr lang="en-US" sz="4400" b="0"/>
        </a:p>
      </dgm:t>
    </dgm:pt>
    <dgm:pt modelId="{F83C9E7A-4FA6-4E9F-82EB-A09109B71053}" type="sibTrans" cxnId="{E957037B-07C2-4B57-BA3C-54F618899910}">
      <dgm:prSet/>
      <dgm:spPr/>
      <dgm:t>
        <a:bodyPr/>
        <a:lstStyle/>
        <a:p>
          <a:endParaRPr lang="en-US" sz="4400" b="0"/>
        </a:p>
      </dgm:t>
    </dgm:pt>
    <dgm:pt modelId="{60603605-CB43-49E1-BF8E-ED4ADFB033B8}">
      <dgm:prSet phldrT="[Text]" custT="1"/>
      <dgm:spPr>
        <a:solidFill>
          <a:schemeClr val="accent2">
            <a:alpha val="80000"/>
          </a:schemeClr>
        </a:solidFill>
      </dgm:spPr>
      <dgm:t>
        <a:bodyPr/>
        <a:lstStyle/>
        <a:p>
          <a:r>
            <a:rPr lang="en-US" sz="2800" b="1" i="0" u="none" dirty="0" smtClean="0"/>
            <a:t>Teacher Development</a:t>
          </a:r>
        </a:p>
        <a:p>
          <a:pPr rtl="0"/>
          <a:r>
            <a:rPr lang="en-US" sz="1800" b="0" i="0" u="none" dirty="0" err="1" smtClean="0"/>
            <a:t>Marzano’s</a:t>
          </a:r>
          <a:r>
            <a:rPr lang="en-US" sz="1800" b="0" i="0" u="none" dirty="0" smtClean="0"/>
            <a:t> Instructional Framework</a:t>
          </a:r>
        </a:p>
      </dgm:t>
    </dgm:pt>
    <dgm:pt modelId="{1CAA8547-CC40-4411-BF9C-782C524069F5}" type="parTrans" cxnId="{30E3E4B4-8A19-45D9-8688-1406B83907EA}">
      <dgm:prSet/>
      <dgm:spPr/>
      <dgm:t>
        <a:bodyPr/>
        <a:lstStyle/>
        <a:p>
          <a:endParaRPr lang="en-US" sz="4400" b="0"/>
        </a:p>
      </dgm:t>
    </dgm:pt>
    <dgm:pt modelId="{994D8C89-D525-4584-B57D-3C3F7BF6D8B9}" type="sibTrans" cxnId="{30E3E4B4-8A19-45D9-8688-1406B83907EA}">
      <dgm:prSet/>
      <dgm:spPr/>
      <dgm:t>
        <a:bodyPr/>
        <a:lstStyle/>
        <a:p>
          <a:endParaRPr lang="en-US" sz="4400" b="0"/>
        </a:p>
      </dgm:t>
    </dgm:pt>
    <dgm:pt modelId="{292A5AD0-7958-48F8-8D4A-2C12FB366D82}" type="pres">
      <dgm:prSet presAssocID="{F99A5077-258C-44BA-B2AF-57C074D0A40E}" presName="Name0" presStyleCnt="0">
        <dgm:presLayoutVars>
          <dgm:chMax val="7"/>
          <dgm:dir/>
          <dgm:resizeHandles val="exact"/>
        </dgm:presLayoutVars>
      </dgm:prSet>
      <dgm:spPr/>
    </dgm:pt>
    <dgm:pt modelId="{FE2EB71D-A25E-4493-BED7-76C87EE68B78}" type="pres">
      <dgm:prSet presAssocID="{F99A5077-258C-44BA-B2AF-57C074D0A40E}" presName="ellipse1" presStyleLbl="vennNode1" presStyleIdx="0" presStyleCnt="3" custScaleX="118258" custLinFactNeighborX="-17865" custLinFactNeighborY="-887">
        <dgm:presLayoutVars>
          <dgm:bulletEnabled val="1"/>
        </dgm:presLayoutVars>
      </dgm:prSet>
      <dgm:spPr/>
      <dgm:t>
        <a:bodyPr/>
        <a:lstStyle/>
        <a:p>
          <a:endParaRPr lang="en-US"/>
        </a:p>
      </dgm:t>
    </dgm:pt>
    <dgm:pt modelId="{BB68FD5E-6D5C-4BE8-B8AA-076DCFD8ADA4}" type="pres">
      <dgm:prSet presAssocID="{F99A5077-258C-44BA-B2AF-57C074D0A40E}" presName="ellipse2" presStyleLbl="vennNode1" presStyleIdx="1" presStyleCnt="3" custScaleX="118610" custLinFactNeighborX="0" custLinFactNeighborY="1579">
        <dgm:presLayoutVars>
          <dgm:bulletEnabled val="1"/>
        </dgm:presLayoutVars>
      </dgm:prSet>
      <dgm:spPr/>
      <dgm:t>
        <a:bodyPr/>
        <a:lstStyle/>
        <a:p>
          <a:endParaRPr lang="en-US"/>
        </a:p>
      </dgm:t>
    </dgm:pt>
    <dgm:pt modelId="{F0F93724-E7B7-46F1-8818-3937DD8596C0}" type="pres">
      <dgm:prSet presAssocID="{F99A5077-258C-44BA-B2AF-57C074D0A40E}" presName="ellipse3" presStyleLbl="vennNode1" presStyleIdx="2" presStyleCnt="3" custScaleX="115238" custLinFactNeighborX="18723" custLinFactNeighborY="-887">
        <dgm:presLayoutVars>
          <dgm:bulletEnabled val="1"/>
        </dgm:presLayoutVars>
      </dgm:prSet>
      <dgm:spPr/>
      <dgm:t>
        <a:bodyPr/>
        <a:lstStyle/>
        <a:p>
          <a:endParaRPr lang="en-US"/>
        </a:p>
      </dgm:t>
    </dgm:pt>
  </dgm:ptLst>
  <dgm:cxnLst>
    <dgm:cxn modelId="{C8094932-E6E9-4B4A-BA11-C2A32BACD621}" type="presOf" srcId="{F99A5077-258C-44BA-B2AF-57C074D0A40E}" destId="{292A5AD0-7958-48F8-8D4A-2C12FB366D82}" srcOrd="0" destOrd="0" presId="urn:microsoft.com/office/officeart/2005/8/layout/rings+Icon"/>
    <dgm:cxn modelId="{245EEA7B-F57F-4458-A0EF-3EFB6D7C34DC}" type="presOf" srcId="{60603605-CB43-49E1-BF8E-ED4ADFB033B8}" destId="{F0F93724-E7B7-46F1-8818-3937DD8596C0}" srcOrd="0" destOrd="0" presId="urn:microsoft.com/office/officeart/2005/8/layout/rings+Icon"/>
    <dgm:cxn modelId="{E957037B-07C2-4B57-BA3C-54F618899910}" srcId="{F99A5077-258C-44BA-B2AF-57C074D0A40E}" destId="{D71B471F-861D-4BAF-AA2E-4B664C48D9EB}" srcOrd="1" destOrd="0" parTransId="{A50EC29B-57B4-4D30-A9E4-9D9815067394}" sibTransId="{F83C9E7A-4FA6-4E9F-82EB-A09109B71053}"/>
    <dgm:cxn modelId="{B0BA6208-9506-47A8-A9E6-292FFD9D5A12}" type="presOf" srcId="{0E37616A-B731-43AD-8026-B19F9CFF23DE}" destId="{FE2EB71D-A25E-4493-BED7-76C87EE68B78}" srcOrd="0" destOrd="0" presId="urn:microsoft.com/office/officeart/2005/8/layout/rings+Icon"/>
    <dgm:cxn modelId="{CF5ACA70-5642-4737-9C4E-0CB114750310}" srcId="{F99A5077-258C-44BA-B2AF-57C074D0A40E}" destId="{0E37616A-B731-43AD-8026-B19F9CFF23DE}" srcOrd="0" destOrd="0" parTransId="{13721847-77EC-4AE8-B0E3-1DCCA284A8DE}" sibTransId="{210031D0-C691-4A20-964F-B15D57D0441D}"/>
    <dgm:cxn modelId="{30E3E4B4-8A19-45D9-8688-1406B83907EA}" srcId="{F99A5077-258C-44BA-B2AF-57C074D0A40E}" destId="{60603605-CB43-49E1-BF8E-ED4ADFB033B8}" srcOrd="2" destOrd="0" parTransId="{1CAA8547-CC40-4411-BF9C-782C524069F5}" sibTransId="{994D8C89-D525-4584-B57D-3C3F7BF6D8B9}"/>
    <dgm:cxn modelId="{D8C146DE-E3C5-4217-AFFB-EB40E477215F}" type="presOf" srcId="{D71B471F-861D-4BAF-AA2E-4B664C48D9EB}" destId="{BB68FD5E-6D5C-4BE8-B8AA-076DCFD8ADA4}" srcOrd="0" destOrd="0" presId="urn:microsoft.com/office/officeart/2005/8/layout/rings+Icon"/>
    <dgm:cxn modelId="{FA043859-B2CA-47AF-9CDC-A66197281E93}" type="presParOf" srcId="{292A5AD0-7958-48F8-8D4A-2C12FB366D82}" destId="{FE2EB71D-A25E-4493-BED7-76C87EE68B78}" srcOrd="0" destOrd="0" presId="urn:microsoft.com/office/officeart/2005/8/layout/rings+Icon"/>
    <dgm:cxn modelId="{63AE9873-389E-487E-BDD8-C505818CF0FD}" type="presParOf" srcId="{292A5AD0-7958-48F8-8D4A-2C12FB366D82}" destId="{BB68FD5E-6D5C-4BE8-B8AA-076DCFD8ADA4}" srcOrd="1" destOrd="0" presId="urn:microsoft.com/office/officeart/2005/8/layout/rings+Icon"/>
    <dgm:cxn modelId="{7215E62D-EF48-4FCE-B344-1F49A7A26CA3}" type="presParOf" srcId="{292A5AD0-7958-48F8-8D4A-2C12FB366D82}" destId="{F0F93724-E7B7-46F1-8818-3937DD8596C0}"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0.43519</cdr:x>
      <cdr:y>0.72195</cdr:y>
    </cdr:from>
    <cdr:to>
      <cdr:x>0.5463</cdr:x>
      <cdr:y>0.79464</cdr:y>
    </cdr:to>
    <cdr:sp macro="" textlink="">
      <cdr:nvSpPr>
        <cdr:cNvPr id="2" name="TextBox 1"/>
        <cdr:cNvSpPr txBox="1"/>
      </cdr:nvSpPr>
      <cdr:spPr>
        <a:xfrm xmlns:a="http://schemas.openxmlformats.org/drawingml/2006/main">
          <a:off x="3581400" y="3267531"/>
          <a:ext cx="914400" cy="32897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smtClean="0"/>
            <a:t>Grade Levels</a:t>
          </a:r>
          <a:endParaRPr lang="en-US" sz="1800" dirty="0"/>
        </a:p>
      </cdr:txBody>
    </cdr:sp>
  </cdr:relSizeAnchor>
</c:userShapes>
</file>

<file path=ppt/drawings/drawing2.xml><?xml version="1.0" encoding="utf-8"?>
<c:userShapes xmlns:c="http://schemas.openxmlformats.org/drawingml/2006/chart">
  <cdr:relSizeAnchor xmlns:cdr="http://schemas.openxmlformats.org/drawingml/2006/chartDrawing">
    <cdr:from>
      <cdr:x>0.02454</cdr:x>
      <cdr:y>0.13016</cdr:y>
    </cdr:from>
    <cdr:to>
      <cdr:x>0.96093</cdr:x>
      <cdr:y>0.13016</cdr:y>
    </cdr:to>
    <cdr:cxnSp macro="">
      <cdr:nvCxnSpPr>
        <cdr:cNvPr id="2" name="Straight Connector 1"/>
        <cdr:cNvCxnSpPr/>
      </cdr:nvCxnSpPr>
      <cdr:spPr>
        <a:xfrm xmlns:a="http://schemas.openxmlformats.org/drawingml/2006/main">
          <a:off x="201971" y="589116"/>
          <a:ext cx="7706081" cy="0"/>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3D723BB-9364-4A60-B9F8-230A9B558F3A}" type="datetimeFigureOut">
              <a:rPr lang="en-US" smtClean="0"/>
              <a:t>3/12/2015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05BA22E-F511-41EF-828A-B0F73C256C9C}" type="slidenum">
              <a:rPr lang="en-US" smtClean="0"/>
              <a:t>‹#›</a:t>
            </a:fld>
            <a:endParaRPr lang="en-US"/>
          </a:p>
        </p:txBody>
      </p:sp>
    </p:spTree>
    <p:extLst>
      <p:ext uri="{BB962C8B-B14F-4D97-AF65-F5344CB8AC3E}">
        <p14:creationId xmlns:p14="http://schemas.microsoft.com/office/powerpoint/2010/main" val="25077854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691F67D-AFA2-3148-A6E2-70578199B983}" type="datetimeFigureOut">
              <a:rPr lang="en-US" smtClean="0"/>
              <a:pPr/>
              <a:t>3/12/2015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8FAEA14-EDBA-0044-AAC4-F7711CDEF267}" type="slidenum">
              <a:rPr lang="en-US" smtClean="0"/>
              <a:pPr/>
              <a:t>‹#›</a:t>
            </a:fld>
            <a:endParaRPr lang="en-US"/>
          </a:p>
        </p:txBody>
      </p:sp>
    </p:spTree>
    <p:extLst>
      <p:ext uri="{BB962C8B-B14F-4D97-AF65-F5344CB8AC3E}">
        <p14:creationId xmlns:p14="http://schemas.microsoft.com/office/powerpoint/2010/main" val="31441136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minutes</a:t>
            </a:r>
            <a:endParaRPr lang="en-US" dirty="0"/>
          </a:p>
        </p:txBody>
      </p:sp>
      <p:sp>
        <p:nvSpPr>
          <p:cNvPr id="4" name="Slide Number Placeholder 3"/>
          <p:cNvSpPr>
            <a:spLocks noGrp="1"/>
          </p:cNvSpPr>
          <p:nvPr>
            <p:ph type="sldNum" sz="quarter" idx="10"/>
          </p:nvPr>
        </p:nvSpPr>
        <p:spPr/>
        <p:txBody>
          <a:bodyPr/>
          <a:lstStyle/>
          <a:p>
            <a:fld id="{78FAEA14-EDBA-0044-AAC4-F7711CDEF267}" type="slidenum">
              <a:rPr lang="en-US" smtClean="0"/>
              <a:pPr/>
              <a:t>5</a:t>
            </a:fld>
            <a:endParaRPr lang="en-US"/>
          </a:p>
        </p:txBody>
      </p:sp>
    </p:spTree>
    <p:extLst>
      <p:ext uri="{BB962C8B-B14F-4D97-AF65-F5344CB8AC3E}">
        <p14:creationId xmlns:p14="http://schemas.microsoft.com/office/powerpoint/2010/main" val="196157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minutes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8FAEA14-EDBA-0044-AAC4-F7711CDEF267}" type="slidenum">
              <a:rPr lang="en-US" smtClean="0"/>
              <a:pPr/>
              <a:t>33</a:t>
            </a:fld>
            <a:endParaRPr lang="en-US"/>
          </a:p>
        </p:txBody>
      </p:sp>
    </p:spTree>
    <p:extLst>
      <p:ext uri="{BB962C8B-B14F-4D97-AF65-F5344CB8AC3E}">
        <p14:creationId xmlns:p14="http://schemas.microsoft.com/office/powerpoint/2010/main" val="2295405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*Directive:</a:t>
            </a:r>
            <a:r>
              <a:rPr lang="en-US" baseline="0" dirty="0" smtClean="0"/>
              <a:t> </a:t>
            </a:r>
            <a:r>
              <a:rPr lang="en-US" sz="1200" kern="1200" dirty="0" smtClean="0">
                <a:solidFill>
                  <a:schemeClr val="tx1"/>
                </a:solidFill>
                <a:effectLst/>
                <a:latin typeface="+mn-lt"/>
                <a:ea typeface="+mn-ea"/>
                <a:cs typeface="+mn-cs"/>
              </a:rPr>
              <a:t>you have to record in Iowa TIER when a student receives an intervention which will help determine effectiveness - if they aren't there to receive the instruction, it is makes it hard to impact learning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10</a:t>
            </a:r>
            <a:r>
              <a:rPr lang="en-US" sz="1200" kern="1200" baseline="0" dirty="0" smtClean="0">
                <a:solidFill>
                  <a:schemeClr val="tx1"/>
                </a:solidFill>
                <a:effectLst/>
                <a:latin typeface="+mn-lt"/>
                <a:ea typeface="+mn-ea"/>
                <a:cs typeface="+mn-cs"/>
              </a:rPr>
              <a:t> minutes to read</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15 minutes to discuss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(25 minutes)</a:t>
            </a:r>
            <a:endParaRPr lang="en-US" dirty="0" smtClean="0"/>
          </a:p>
          <a:p>
            <a:endParaRPr lang="en-US" dirty="0"/>
          </a:p>
        </p:txBody>
      </p:sp>
      <p:sp>
        <p:nvSpPr>
          <p:cNvPr id="4" name="Slide Number Placeholder 3"/>
          <p:cNvSpPr>
            <a:spLocks noGrp="1"/>
          </p:cNvSpPr>
          <p:nvPr>
            <p:ph type="sldNum" sz="quarter" idx="10"/>
          </p:nvPr>
        </p:nvSpPr>
        <p:spPr/>
        <p:txBody>
          <a:bodyPr/>
          <a:lstStyle/>
          <a:p>
            <a:fld id="{78FAEA14-EDBA-0044-AAC4-F7711CDEF267}" type="slidenum">
              <a:rPr lang="en-US" smtClean="0"/>
              <a:pPr/>
              <a:t>34</a:t>
            </a:fld>
            <a:endParaRPr lang="en-US"/>
          </a:p>
        </p:txBody>
      </p:sp>
    </p:spTree>
    <p:extLst>
      <p:ext uri="{BB962C8B-B14F-4D97-AF65-F5344CB8AC3E}">
        <p14:creationId xmlns:p14="http://schemas.microsoft.com/office/powerpoint/2010/main" val="2072102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*Directive:</a:t>
            </a:r>
            <a:r>
              <a:rPr lang="en-US" baseline="0" dirty="0" smtClean="0"/>
              <a:t> </a:t>
            </a:r>
            <a:r>
              <a:rPr lang="en-US" sz="1200" kern="1200" dirty="0" smtClean="0">
                <a:solidFill>
                  <a:schemeClr val="tx1"/>
                </a:solidFill>
                <a:effectLst/>
                <a:latin typeface="+mn-lt"/>
                <a:ea typeface="+mn-ea"/>
                <a:cs typeface="+mn-cs"/>
              </a:rPr>
              <a:t>you have to record in Iowa TIER when a student receives an intervention which will help determine effectiveness - if they aren't there to receive the instruction, it is makes it hard to impact learning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10</a:t>
            </a:r>
            <a:r>
              <a:rPr lang="en-US" sz="1200" kern="1200" baseline="0" dirty="0" smtClean="0">
                <a:solidFill>
                  <a:schemeClr val="tx1"/>
                </a:solidFill>
                <a:effectLst/>
                <a:latin typeface="+mn-lt"/>
                <a:ea typeface="+mn-ea"/>
                <a:cs typeface="+mn-cs"/>
              </a:rPr>
              <a:t> minutes to read</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15 minutes to discuss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(25 minutes)</a:t>
            </a:r>
            <a:endParaRPr lang="en-US" dirty="0" smtClean="0"/>
          </a:p>
          <a:p>
            <a:endParaRPr lang="en-US" dirty="0"/>
          </a:p>
        </p:txBody>
      </p:sp>
      <p:sp>
        <p:nvSpPr>
          <p:cNvPr id="4" name="Slide Number Placeholder 3"/>
          <p:cNvSpPr>
            <a:spLocks noGrp="1"/>
          </p:cNvSpPr>
          <p:nvPr>
            <p:ph type="sldNum" sz="quarter" idx="10"/>
          </p:nvPr>
        </p:nvSpPr>
        <p:spPr/>
        <p:txBody>
          <a:bodyPr/>
          <a:lstStyle/>
          <a:p>
            <a:fld id="{78FAEA14-EDBA-0044-AAC4-F7711CDEF267}" type="slidenum">
              <a:rPr lang="en-US" smtClean="0"/>
              <a:pPr/>
              <a:t>35</a:t>
            </a:fld>
            <a:endParaRPr lang="en-US"/>
          </a:p>
        </p:txBody>
      </p:sp>
    </p:spTree>
    <p:extLst>
      <p:ext uri="{BB962C8B-B14F-4D97-AF65-F5344CB8AC3E}">
        <p14:creationId xmlns:p14="http://schemas.microsoft.com/office/powerpoint/2010/main" val="4199155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AEA14-EDBA-0044-AAC4-F7711CDEF267}" type="slidenum">
              <a:rPr lang="en-US" smtClean="0"/>
              <a:pPr/>
              <a:t>36</a:t>
            </a:fld>
            <a:endParaRPr lang="en-US"/>
          </a:p>
        </p:txBody>
      </p:sp>
    </p:spTree>
    <p:extLst>
      <p:ext uri="{BB962C8B-B14F-4D97-AF65-F5344CB8AC3E}">
        <p14:creationId xmlns:p14="http://schemas.microsoft.com/office/powerpoint/2010/main" val="2235076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Pink Paper</a:t>
            </a:r>
          </a:p>
          <a:p>
            <a:endParaRPr lang="en-US" dirty="0" smtClean="0"/>
          </a:p>
          <a:p>
            <a:pPr marL="171450" indent="-171450">
              <a:buFont typeface="Arial" panose="020B0604020202020204" pitchFamily="34" charset="0"/>
              <a:buChar char="•"/>
            </a:pPr>
            <a:r>
              <a:rPr lang="en-US" dirty="0" smtClean="0"/>
              <a:t>Subtests</a:t>
            </a:r>
            <a:r>
              <a:rPr lang="en-US" baseline="0" dirty="0" smtClean="0"/>
              <a:t> for K-1 with H, M, L to indicate weighting</a:t>
            </a:r>
          </a:p>
          <a:p>
            <a:pPr marL="171450" indent="-171450">
              <a:buFont typeface="Arial" panose="020B0604020202020204" pitchFamily="34" charset="0"/>
              <a:buChar char="•"/>
            </a:pPr>
            <a:r>
              <a:rPr lang="en-US" baseline="0" dirty="0" smtClean="0"/>
              <a:t>In parenthesis is benchmark score for each subtest</a:t>
            </a:r>
          </a:p>
          <a:p>
            <a:pPr marL="171450" indent="-171450">
              <a:buFont typeface="Arial" panose="020B0604020202020204" pitchFamily="34" charset="0"/>
              <a:buChar char="•"/>
            </a:pPr>
            <a:r>
              <a:rPr lang="en-US" baseline="0" dirty="0" smtClean="0"/>
              <a:t>Composite benchmark score</a:t>
            </a:r>
          </a:p>
          <a:p>
            <a:pPr marL="171450" indent="-171450">
              <a:buFont typeface="Arial" panose="020B0604020202020204" pitchFamily="34" charset="0"/>
              <a:buChar char="•"/>
            </a:pPr>
            <a:r>
              <a:rPr lang="en-US" baseline="0" dirty="0" smtClean="0"/>
              <a:t>Testing window dates for traditional and continuous calendar schools</a:t>
            </a:r>
          </a:p>
          <a:p>
            <a:pPr marL="171450" indent="-171450">
              <a:buFont typeface="Arial" panose="020B0604020202020204" pitchFamily="34" charset="0"/>
              <a:buChar char="•"/>
            </a:pPr>
            <a:r>
              <a:rPr lang="en-US" baseline="0" dirty="0" smtClean="0"/>
              <a:t>Progress monitoring probes (what is recommended- by default will come up in TIER when assigning PM &amp; other options) by grade level</a:t>
            </a:r>
            <a:endParaRPr lang="en-US" dirty="0"/>
          </a:p>
        </p:txBody>
      </p:sp>
      <p:sp>
        <p:nvSpPr>
          <p:cNvPr id="4" name="Slide Number Placeholder 3"/>
          <p:cNvSpPr>
            <a:spLocks noGrp="1"/>
          </p:cNvSpPr>
          <p:nvPr>
            <p:ph type="sldNum" sz="quarter" idx="10"/>
          </p:nvPr>
        </p:nvSpPr>
        <p:spPr/>
        <p:txBody>
          <a:bodyPr/>
          <a:lstStyle/>
          <a:p>
            <a:fld id="{78FAEA14-EDBA-0044-AAC4-F7711CDEF267}" type="slidenum">
              <a:rPr lang="en-US" smtClean="0"/>
              <a:pPr/>
              <a:t>37</a:t>
            </a:fld>
            <a:endParaRPr lang="en-US"/>
          </a:p>
        </p:txBody>
      </p:sp>
    </p:spTree>
    <p:extLst>
      <p:ext uri="{BB962C8B-B14F-4D97-AF65-F5344CB8AC3E}">
        <p14:creationId xmlns:p14="http://schemas.microsoft.com/office/powerpoint/2010/main" val="1388405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Links to DE Guidance documents</a:t>
            </a:r>
          </a:p>
          <a:p>
            <a:pPr marL="174708" indent="-174708">
              <a:buFont typeface="Arial" panose="020B0604020202020204" pitchFamily="34" charset="0"/>
              <a:buChar char="•"/>
            </a:pPr>
            <a:r>
              <a:rPr lang="en-US" baseline="0" dirty="0" smtClean="0"/>
              <a:t>TIER guidance document that helps your navigate TIER</a:t>
            </a:r>
          </a:p>
          <a:p>
            <a:pPr marL="174708" indent="-174708">
              <a:buFont typeface="Arial" panose="020B0604020202020204" pitchFamily="34" charset="0"/>
              <a:buChar char="•"/>
            </a:pPr>
            <a:r>
              <a:rPr lang="en-US" baseline="0" dirty="0" smtClean="0"/>
              <a:t>Link to sign in for TIER</a:t>
            </a:r>
          </a:p>
          <a:p>
            <a:pPr marL="174708" indent="-174708">
              <a:buFont typeface="Arial" panose="020B0604020202020204" pitchFamily="34" charset="0"/>
              <a:buChar char="•"/>
            </a:pPr>
            <a:r>
              <a:rPr lang="en-US" baseline="0" dirty="0" smtClean="0"/>
              <a:t>Documents to support analyzing the data</a:t>
            </a:r>
          </a:p>
          <a:p>
            <a:pPr marL="174708" indent="-174708">
              <a:buFont typeface="Arial" panose="020B0604020202020204" pitchFamily="34" charset="0"/>
              <a:buChar char="•"/>
            </a:pPr>
            <a:r>
              <a:rPr lang="en-US" baseline="0" dirty="0" smtClean="0"/>
              <a:t>Documents to support family communication about FAST Assessments</a:t>
            </a:r>
          </a:p>
          <a:p>
            <a:pPr marL="174708" indent="-174708">
              <a:buFont typeface="Arial" panose="020B0604020202020204" pitchFamily="34" charset="0"/>
              <a:buChar char="•"/>
            </a:pPr>
            <a:r>
              <a:rPr lang="en-US" baseline="0" dirty="0" smtClean="0"/>
              <a:t>All training materials used previously</a:t>
            </a:r>
          </a:p>
          <a:p>
            <a:pPr marL="174708" indent="-174708">
              <a:buFont typeface="Arial" panose="020B0604020202020204" pitchFamily="34" charset="0"/>
              <a:buChar char="•"/>
            </a:pPr>
            <a:endParaRPr lang="en-US" baseline="0" dirty="0" smtClean="0"/>
          </a:p>
          <a:p>
            <a:r>
              <a:rPr lang="en-US" baseline="0" dirty="0" smtClean="0"/>
              <a:t>90 minutes </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78FAEA14-EDBA-0044-AAC4-F7711CDEF267}" type="slidenum">
              <a:rPr lang="en-US" smtClean="0"/>
              <a:pPr/>
              <a:t>38</a:t>
            </a:fld>
            <a:endParaRPr lang="en-US"/>
          </a:p>
        </p:txBody>
      </p:sp>
    </p:spTree>
    <p:extLst>
      <p:ext uri="{BB962C8B-B14F-4D97-AF65-F5344CB8AC3E}">
        <p14:creationId xmlns:p14="http://schemas.microsoft.com/office/powerpoint/2010/main" val="3341027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midyear CSA</a:t>
            </a:r>
            <a:endParaRPr lang="en-US" dirty="0"/>
          </a:p>
        </p:txBody>
      </p:sp>
      <p:sp>
        <p:nvSpPr>
          <p:cNvPr id="4" name="Slide Number Placeholder 3"/>
          <p:cNvSpPr>
            <a:spLocks noGrp="1"/>
          </p:cNvSpPr>
          <p:nvPr>
            <p:ph type="sldNum" sz="quarter" idx="10"/>
          </p:nvPr>
        </p:nvSpPr>
        <p:spPr/>
        <p:txBody>
          <a:bodyPr/>
          <a:lstStyle/>
          <a:p>
            <a:fld id="{78FAEA14-EDBA-0044-AAC4-F7711CDEF267}" type="slidenum">
              <a:rPr lang="en-US" smtClean="0"/>
              <a:pPr/>
              <a:t>39</a:t>
            </a:fld>
            <a:endParaRPr lang="en-US"/>
          </a:p>
        </p:txBody>
      </p:sp>
    </p:spTree>
    <p:extLst>
      <p:ext uri="{BB962C8B-B14F-4D97-AF65-F5344CB8AC3E}">
        <p14:creationId xmlns:p14="http://schemas.microsoft.com/office/powerpoint/2010/main" val="4243114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CBM instead of BRI</a:t>
            </a:r>
            <a:endParaRPr lang="en-US" dirty="0"/>
          </a:p>
        </p:txBody>
      </p:sp>
      <p:sp>
        <p:nvSpPr>
          <p:cNvPr id="4" name="Slide Number Placeholder 3"/>
          <p:cNvSpPr>
            <a:spLocks noGrp="1"/>
          </p:cNvSpPr>
          <p:nvPr>
            <p:ph type="sldNum" sz="quarter" idx="10"/>
          </p:nvPr>
        </p:nvSpPr>
        <p:spPr/>
        <p:txBody>
          <a:bodyPr/>
          <a:lstStyle/>
          <a:p>
            <a:fld id="{78FAEA14-EDBA-0044-AAC4-F7711CDEF267}" type="slidenum">
              <a:rPr lang="en-US" smtClean="0"/>
              <a:pPr/>
              <a:t>40</a:t>
            </a:fld>
            <a:endParaRPr lang="en-US"/>
          </a:p>
        </p:txBody>
      </p:sp>
    </p:spTree>
    <p:extLst>
      <p:ext uri="{BB962C8B-B14F-4D97-AF65-F5344CB8AC3E}">
        <p14:creationId xmlns:p14="http://schemas.microsoft.com/office/powerpoint/2010/main" val="954698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CBM instead of SRI</a:t>
            </a:r>
            <a:endParaRPr lang="en-US" dirty="0"/>
          </a:p>
        </p:txBody>
      </p:sp>
      <p:sp>
        <p:nvSpPr>
          <p:cNvPr id="4" name="Slide Number Placeholder 3"/>
          <p:cNvSpPr>
            <a:spLocks noGrp="1"/>
          </p:cNvSpPr>
          <p:nvPr>
            <p:ph type="sldNum" sz="quarter" idx="10"/>
          </p:nvPr>
        </p:nvSpPr>
        <p:spPr/>
        <p:txBody>
          <a:bodyPr/>
          <a:lstStyle/>
          <a:p>
            <a:fld id="{78FAEA14-EDBA-0044-AAC4-F7711CDEF267}" type="slidenum">
              <a:rPr lang="en-US" smtClean="0"/>
              <a:pPr/>
              <a:t>41</a:t>
            </a:fld>
            <a:endParaRPr lang="en-US"/>
          </a:p>
        </p:txBody>
      </p:sp>
    </p:spTree>
    <p:extLst>
      <p:ext uri="{BB962C8B-B14F-4D97-AF65-F5344CB8AC3E}">
        <p14:creationId xmlns:p14="http://schemas.microsoft.com/office/powerpoint/2010/main" val="2365745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endParaRPr lang="en-US" dirty="0"/>
          </a:p>
        </p:txBody>
      </p:sp>
      <p:sp>
        <p:nvSpPr>
          <p:cNvPr id="4" name="Slide Number Placeholder 3"/>
          <p:cNvSpPr>
            <a:spLocks noGrp="1"/>
          </p:cNvSpPr>
          <p:nvPr>
            <p:ph type="sldNum" sz="quarter" idx="10"/>
          </p:nvPr>
        </p:nvSpPr>
        <p:spPr/>
        <p:txBody>
          <a:bodyPr/>
          <a:lstStyle/>
          <a:p>
            <a:fld id="{79E8E432-45D9-44F0-BEB0-8812A6B422F4}" type="slidenum">
              <a:rPr lang="en-US" smtClean="0"/>
              <a:t>44</a:t>
            </a:fld>
            <a:endParaRPr lang="en-US"/>
          </a:p>
        </p:txBody>
      </p:sp>
    </p:spTree>
    <p:extLst>
      <p:ext uri="{BB962C8B-B14F-4D97-AF65-F5344CB8AC3E}">
        <p14:creationId xmlns:p14="http://schemas.microsoft.com/office/powerpoint/2010/main" val="2914798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a:spcBef>
                <a:spcPts val="0"/>
              </a:spcBef>
              <a:buNone/>
            </a:pPr>
            <a:endParaRPr/>
          </a:p>
        </p:txBody>
      </p:sp>
      <p:sp>
        <p:nvSpPr>
          <p:cNvPr id="107" name="Shape 10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53261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a:t>
            </a:r>
            <a:endParaRPr lang="en-US" dirty="0"/>
          </a:p>
        </p:txBody>
      </p:sp>
      <p:sp>
        <p:nvSpPr>
          <p:cNvPr id="4" name="Slide Number Placeholder 3"/>
          <p:cNvSpPr>
            <a:spLocks noGrp="1"/>
          </p:cNvSpPr>
          <p:nvPr>
            <p:ph type="sldNum" sz="quarter" idx="10"/>
          </p:nvPr>
        </p:nvSpPr>
        <p:spPr/>
        <p:txBody>
          <a:bodyPr/>
          <a:lstStyle/>
          <a:p>
            <a:fld id="{79E8E432-45D9-44F0-BEB0-8812A6B422F4}" type="slidenum">
              <a:rPr lang="en-US" smtClean="0"/>
              <a:t>45</a:t>
            </a:fld>
            <a:endParaRPr lang="en-US"/>
          </a:p>
        </p:txBody>
      </p:sp>
    </p:spTree>
    <p:extLst>
      <p:ext uri="{BB962C8B-B14F-4D97-AF65-F5344CB8AC3E}">
        <p14:creationId xmlns:p14="http://schemas.microsoft.com/office/powerpoint/2010/main" val="1749533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CD373C-DB29-4976-A16B-9787933AC28F}" type="slidenum">
              <a:rPr lang="en-US" smtClean="0"/>
              <a:t>48</a:t>
            </a:fld>
            <a:endParaRPr lang="en-US"/>
          </a:p>
        </p:txBody>
      </p:sp>
    </p:spTree>
    <p:extLst>
      <p:ext uri="{BB962C8B-B14F-4D97-AF65-F5344CB8AC3E}">
        <p14:creationId xmlns:p14="http://schemas.microsoft.com/office/powerpoint/2010/main" val="1263890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CD373C-DB29-4976-A16B-9787933AC28F}" type="slidenum">
              <a:rPr lang="en-US" smtClean="0"/>
              <a:t>55</a:t>
            </a:fld>
            <a:endParaRPr lang="en-US"/>
          </a:p>
        </p:txBody>
      </p:sp>
    </p:spTree>
    <p:extLst>
      <p:ext uri="{BB962C8B-B14F-4D97-AF65-F5344CB8AC3E}">
        <p14:creationId xmlns:p14="http://schemas.microsoft.com/office/powerpoint/2010/main" val="428403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D7EA82-B7FD-4BCB-8F89-D81E40791732}" type="slidenum">
              <a:rPr lang="en-US"/>
              <a:t>56</a:t>
            </a:fld>
            <a:endParaRPr lang="en-US"/>
          </a:p>
        </p:txBody>
      </p:sp>
    </p:spTree>
    <p:extLst>
      <p:ext uri="{BB962C8B-B14F-4D97-AF65-F5344CB8AC3E}">
        <p14:creationId xmlns:p14="http://schemas.microsoft.com/office/powerpoint/2010/main" val="266567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 this scenario as a group.</a:t>
            </a:r>
            <a:r>
              <a:rPr lang="en-US" baseline="0" dirty="0" smtClean="0"/>
              <a:t> The text is provided in the hand-outs but repeated on this slide so we can identify key indicators. </a:t>
            </a:r>
            <a:endParaRPr lang="en-US" dirty="0"/>
          </a:p>
        </p:txBody>
      </p:sp>
      <p:sp>
        <p:nvSpPr>
          <p:cNvPr id="4" name="Slide Number Placeholder 3"/>
          <p:cNvSpPr>
            <a:spLocks noGrp="1"/>
          </p:cNvSpPr>
          <p:nvPr>
            <p:ph type="sldNum" sz="quarter" idx="10"/>
          </p:nvPr>
        </p:nvSpPr>
        <p:spPr/>
        <p:txBody>
          <a:bodyPr/>
          <a:lstStyle/>
          <a:p>
            <a:fld id="{79E8E432-45D9-44F0-BEB0-8812A6B422F4}" type="slidenum">
              <a:rPr lang="en-US" smtClean="0"/>
              <a:t>59</a:t>
            </a:fld>
            <a:endParaRPr lang="en-US"/>
          </a:p>
        </p:txBody>
      </p:sp>
    </p:spTree>
    <p:extLst>
      <p:ext uri="{BB962C8B-B14F-4D97-AF65-F5344CB8AC3E}">
        <p14:creationId xmlns:p14="http://schemas.microsoft.com/office/powerpoint/2010/main" val="2615689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Stop at 2:55</a:t>
            </a:r>
            <a:endParaRPr lang="en-US" dirty="0"/>
          </a:p>
        </p:txBody>
      </p:sp>
      <p:sp>
        <p:nvSpPr>
          <p:cNvPr id="4" name="Slide Number Placeholder 3"/>
          <p:cNvSpPr>
            <a:spLocks noGrp="1"/>
          </p:cNvSpPr>
          <p:nvPr>
            <p:ph type="sldNum" sz="quarter" idx="10"/>
          </p:nvPr>
        </p:nvSpPr>
        <p:spPr/>
        <p:txBody>
          <a:bodyPr/>
          <a:lstStyle/>
          <a:p>
            <a:fld id="{78FAEA14-EDBA-0044-AAC4-F7711CDEF267}" type="slidenum">
              <a:rPr lang="en-US" smtClean="0"/>
              <a:pPr/>
              <a:t>9</a:t>
            </a:fld>
            <a:endParaRPr lang="en-US"/>
          </a:p>
        </p:txBody>
      </p:sp>
    </p:spTree>
    <p:extLst>
      <p:ext uri="{BB962C8B-B14F-4D97-AF65-F5344CB8AC3E}">
        <p14:creationId xmlns:p14="http://schemas.microsoft.com/office/powerpoint/2010/main" val="905832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More/Do Less Activity</a:t>
            </a:r>
            <a:endParaRPr lang="en-US" dirty="0"/>
          </a:p>
        </p:txBody>
      </p:sp>
      <p:sp>
        <p:nvSpPr>
          <p:cNvPr id="4" name="Slide Number Placeholder 3"/>
          <p:cNvSpPr>
            <a:spLocks noGrp="1"/>
          </p:cNvSpPr>
          <p:nvPr>
            <p:ph type="sldNum" sz="quarter" idx="10"/>
          </p:nvPr>
        </p:nvSpPr>
        <p:spPr/>
        <p:txBody>
          <a:bodyPr/>
          <a:lstStyle/>
          <a:p>
            <a:fld id="{6F125932-15D5-4E5D-8DDF-1BFC6946CC94}" type="slidenum">
              <a:rPr lang="en-US" smtClean="0"/>
              <a:pPr/>
              <a:t>14</a:t>
            </a:fld>
            <a:endParaRPr lang="en-US" dirty="0"/>
          </a:p>
        </p:txBody>
      </p:sp>
    </p:spTree>
    <p:extLst>
      <p:ext uri="{BB962C8B-B14F-4D97-AF65-F5344CB8AC3E}">
        <p14:creationId xmlns:p14="http://schemas.microsoft.com/office/powerpoint/2010/main" val="3839087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a:t>
            </a:r>
            <a:r>
              <a:rPr lang="en-US" baseline="0" dirty="0" smtClean="0"/>
              <a:t> minutes</a:t>
            </a:r>
            <a:endParaRPr lang="en-US" dirty="0"/>
          </a:p>
        </p:txBody>
      </p:sp>
      <p:sp>
        <p:nvSpPr>
          <p:cNvPr id="4" name="Slide Number Placeholder 3"/>
          <p:cNvSpPr>
            <a:spLocks noGrp="1"/>
          </p:cNvSpPr>
          <p:nvPr>
            <p:ph type="sldNum" sz="quarter" idx="10"/>
          </p:nvPr>
        </p:nvSpPr>
        <p:spPr/>
        <p:txBody>
          <a:bodyPr/>
          <a:lstStyle/>
          <a:p>
            <a:fld id="{78FAEA14-EDBA-0044-AAC4-F7711CDEF267}" type="slidenum">
              <a:rPr lang="en-US" smtClean="0"/>
              <a:pPr/>
              <a:t>15</a:t>
            </a:fld>
            <a:endParaRPr lang="en-US"/>
          </a:p>
        </p:txBody>
      </p:sp>
    </p:spTree>
    <p:extLst>
      <p:ext uri="{BB962C8B-B14F-4D97-AF65-F5344CB8AC3E}">
        <p14:creationId xmlns:p14="http://schemas.microsoft.com/office/powerpoint/2010/main" val="3401710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8FAEA14-EDBA-0044-AAC4-F7711CDEF267}" type="slidenum">
              <a:rPr lang="en-US" smtClean="0"/>
              <a:pPr/>
              <a:t>27</a:t>
            </a:fld>
            <a:endParaRPr lang="en-US"/>
          </a:p>
        </p:txBody>
      </p:sp>
    </p:spTree>
    <p:extLst>
      <p:ext uri="{BB962C8B-B14F-4D97-AF65-F5344CB8AC3E}">
        <p14:creationId xmlns:p14="http://schemas.microsoft.com/office/powerpoint/2010/main" val="109325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8FAEA14-EDBA-0044-AAC4-F7711CDEF267}" type="slidenum">
              <a:rPr lang="en-US" smtClean="0"/>
              <a:pPr/>
              <a:t>28</a:t>
            </a:fld>
            <a:endParaRPr lang="en-US"/>
          </a:p>
        </p:txBody>
      </p:sp>
    </p:spTree>
    <p:extLst>
      <p:ext uri="{BB962C8B-B14F-4D97-AF65-F5344CB8AC3E}">
        <p14:creationId xmlns:p14="http://schemas.microsoft.com/office/powerpoint/2010/main" val="2372057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 is important to implement the evidence-based intervention with fidelity, or in the manner the designer intended. The intensity and duration of intervention should be adjusted as needed to ensure participating students are gaining the desired improvement. </a:t>
            </a:r>
          </a:p>
          <a:p>
            <a:endParaRPr lang="en-US" dirty="0"/>
          </a:p>
        </p:txBody>
      </p:sp>
      <p:sp>
        <p:nvSpPr>
          <p:cNvPr id="4" name="Slide Number Placeholder 3"/>
          <p:cNvSpPr>
            <a:spLocks noGrp="1"/>
          </p:cNvSpPr>
          <p:nvPr>
            <p:ph type="sldNum" sz="quarter" idx="10"/>
          </p:nvPr>
        </p:nvSpPr>
        <p:spPr/>
        <p:txBody>
          <a:bodyPr/>
          <a:lstStyle/>
          <a:p>
            <a:fld id="{78FAEA14-EDBA-0044-AAC4-F7711CDEF267}" type="slidenum">
              <a:rPr lang="en-US" smtClean="0"/>
              <a:pPr/>
              <a:t>29</a:t>
            </a:fld>
            <a:endParaRPr lang="en-US"/>
          </a:p>
        </p:txBody>
      </p:sp>
    </p:spTree>
    <p:extLst>
      <p:ext uri="{BB962C8B-B14F-4D97-AF65-F5344CB8AC3E}">
        <p14:creationId xmlns:p14="http://schemas.microsoft.com/office/powerpoint/2010/main" val="3611465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Chapter 62 does not give us many ingredients for the intervention layer of the cake.  </a:t>
            </a:r>
          </a:p>
          <a:p>
            <a:endParaRPr lang="en-US" baseline="0" dirty="0" smtClean="0"/>
          </a:p>
          <a:p>
            <a:r>
              <a:rPr lang="en-US" baseline="0" dirty="0" smtClean="0"/>
              <a:t>What ingredients are we bringing to intervention?  </a:t>
            </a:r>
          </a:p>
          <a:p>
            <a:endParaRPr lang="en-US" baseline="0" dirty="0" smtClean="0"/>
          </a:p>
          <a:p>
            <a:r>
              <a:rPr lang="en-US" baseline="0" dirty="0" smtClean="0"/>
              <a:t>Today work to add an ingredient to our MTSS pantry- An understanding of what effective intervention is and some characteristics of effective intervention.  </a:t>
            </a:r>
          </a:p>
        </p:txBody>
      </p:sp>
      <p:sp>
        <p:nvSpPr>
          <p:cNvPr id="4" name="Slide Number Placeholder 3"/>
          <p:cNvSpPr>
            <a:spLocks noGrp="1"/>
          </p:cNvSpPr>
          <p:nvPr>
            <p:ph type="sldNum" sz="quarter" idx="10"/>
          </p:nvPr>
        </p:nvSpPr>
        <p:spPr/>
        <p:txBody>
          <a:bodyPr/>
          <a:lstStyle/>
          <a:p>
            <a:fld id="{78FAEA14-EDBA-0044-AAC4-F7711CDEF267}" type="slidenum">
              <a:rPr lang="en-US" smtClean="0"/>
              <a:pPr/>
              <a:t>31</a:t>
            </a:fld>
            <a:endParaRPr lang="en-US"/>
          </a:p>
        </p:txBody>
      </p:sp>
    </p:spTree>
    <p:extLst>
      <p:ext uri="{BB962C8B-B14F-4D97-AF65-F5344CB8AC3E}">
        <p14:creationId xmlns:p14="http://schemas.microsoft.com/office/powerpoint/2010/main" val="706112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MPS-Background-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014412"/>
            <a:ext cx="7772400" cy="1470025"/>
          </a:xfrm>
        </p:spPr>
        <p:txBody>
          <a:bodyPr>
            <a:no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55282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DMPS logo .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89395" y="5440791"/>
            <a:ext cx="1106479" cy="464722"/>
          </a:xfrm>
          <a:prstGeom prst="rect">
            <a:avLst/>
          </a:prstGeom>
        </p:spPr>
      </p:pic>
      <p:pic>
        <p:nvPicPr>
          <p:cNvPr id="9" name="Picture 8"/>
          <p:cNvPicPr>
            <a:picLocks noChangeAspect="1"/>
          </p:cNvPicPr>
          <p:nvPr userDrawn="1"/>
        </p:nvPicPr>
        <p:blipFill>
          <a:blip r:embed="rId4"/>
          <a:stretch>
            <a:fillRect/>
          </a:stretch>
        </p:blipFill>
        <p:spPr>
          <a:xfrm>
            <a:off x="3675071" y="6106830"/>
            <a:ext cx="1716827" cy="441605"/>
          </a:xfrm>
          <a:prstGeom prst="rect">
            <a:avLst/>
          </a:prstGeom>
        </p:spPr>
      </p:pic>
    </p:spTree>
    <p:extLst>
      <p:ext uri="{BB962C8B-B14F-4D97-AF65-F5344CB8AC3E}">
        <p14:creationId xmlns:p14="http://schemas.microsoft.com/office/powerpoint/2010/main" val="3800374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able Placeholder 3"/>
          <p:cNvSpPr>
            <a:spLocks noGrp="1"/>
          </p:cNvSpPr>
          <p:nvPr>
            <p:ph type="tbl" sz="quarter" idx="10"/>
          </p:nvPr>
        </p:nvSpPr>
        <p:spPr>
          <a:xfrm>
            <a:off x="457200" y="2198689"/>
            <a:ext cx="8229600" cy="3944936"/>
          </a:xfrm>
        </p:spPr>
        <p:txBody>
          <a:bodyPr/>
          <a:lstStyle/>
          <a:p>
            <a:endParaRPr lang="en-US" dirty="0"/>
          </a:p>
        </p:txBody>
      </p:sp>
      <p:sp>
        <p:nvSpPr>
          <p:cNvPr id="6" name="Text Placeholder 5"/>
          <p:cNvSpPr>
            <a:spLocks noGrp="1"/>
          </p:cNvSpPr>
          <p:nvPr>
            <p:ph type="body" sz="quarter" idx="11"/>
          </p:nvPr>
        </p:nvSpPr>
        <p:spPr>
          <a:xfrm>
            <a:off x="457200" y="1473204"/>
            <a:ext cx="8229600" cy="5556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64538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87372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p:cNvSpPr/>
          <p:nvPr userDrawn="1"/>
        </p:nvSpPr>
        <p:spPr>
          <a:xfrm>
            <a:off x="0" y="0"/>
            <a:ext cx="9144000" cy="1452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4062322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transition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1771651"/>
            <a:ext cx="7772400" cy="1362075"/>
          </a:xfrm>
        </p:spPr>
        <p:txBody>
          <a:bodyPr anchor="t"/>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208340"/>
            <a:ext cx="7772400" cy="633412"/>
          </a:xfrm>
        </p:spPr>
        <p:txBody>
          <a:bodyPr anchor="b">
            <a:normAutofit/>
          </a:bodyPr>
          <a:lstStyle>
            <a:lvl1pPr marL="0" indent="0" algn="ctr">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192231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8368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Gill Sans MT"/>
                <a:cs typeface="Gill Sans MT"/>
              </a:defRPr>
            </a:lvl1pPr>
            <a:lvl2pPr>
              <a:defRPr sz="2400">
                <a:latin typeface="Gill Sans MT"/>
                <a:cs typeface="Gill Sans MT"/>
              </a:defRPr>
            </a:lvl2pPr>
            <a:lvl3pPr>
              <a:defRPr sz="2000">
                <a:latin typeface="Gill Sans MT"/>
                <a:cs typeface="Gill Sans MT"/>
              </a:defRPr>
            </a:lvl3pPr>
            <a:lvl4pPr>
              <a:defRPr sz="1800">
                <a:latin typeface="Gill Sans MT"/>
                <a:cs typeface="Gill Sans MT"/>
              </a:defRPr>
            </a:lvl4pPr>
            <a:lvl5pPr>
              <a:defRPr sz="1800">
                <a:latin typeface="Gill Sans MT"/>
                <a:cs typeface="Gill Sans M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59653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0" y="1417638"/>
            <a:ext cx="3286125" cy="2320925"/>
          </a:xfrm>
        </p:spPr>
        <p:txBody>
          <a:bodyPr/>
          <a:lstStyle/>
          <a:p>
            <a:endParaRPr lang="en-US" dirty="0"/>
          </a:p>
        </p:txBody>
      </p:sp>
      <p:sp>
        <p:nvSpPr>
          <p:cNvPr id="5" name="Picture Placeholder 3"/>
          <p:cNvSpPr>
            <a:spLocks noGrp="1"/>
          </p:cNvSpPr>
          <p:nvPr>
            <p:ph type="pic" sz="quarter" idx="11"/>
          </p:nvPr>
        </p:nvSpPr>
        <p:spPr>
          <a:xfrm>
            <a:off x="0" y="3841749"/>
            <a:ext cx="3286125" cy="2357437"/>
          </a:xfrm>
        </p:spPr>
        <p:txBody>
          <a:bodyPr/>
          <a:lstStyle/>
          <a:p>
            <a:endParaRPr lang="en-US" dirty="0"/>
          </a:p>
        </p:txBody>
      </p:sp>
      <p:sp>
        <p:nvSpPr>
          <p:cNvPr id="7" name="Content Placeholder 6"/>
          <p:cNvSpPr>
            <a:spLocks noGrp="1"/>
          </p:cNvSpPr>
          <p:nvPr>
            <p:ph sz="quarter" idx="12"/>
          </p:nvPr>
        </p:nvSpPr>
        <p:spPr>
          <a:xfrm>
            <a:off x="3698875" y="1417638"/>
            <a:ext cx="4987926" cy="4781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716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1" y="1417638"/>
            <a:ext cx="3286125" cy="4781550"/>
          </a:xfrm>
        </p:spPr>
        <p:txBody>
          <a:bodyPr/>
          <a:lstStyle/>
          <a:p>
            <a:endParaRPr lang="en-US" dirty="0"/>
          </a:p>
        </p:txBody>
      </p:sp>
      <p:sp>
        <p:nvSpPr>
          <p:cNvPr id="7" name="Content Placeholder 6"/>
          <p:cNvSpPr>
            <a:spLocks noGrp="1"/>
          </p:cNvSpPr>
          <p:nvPr>
            <p:ph sz="quarter" idx="12"/>
          </p:nvPr>
        </p:nvSpPr>
        <p:spPr>
          <a:xfrm>
            <a:off x="3698875" y="1417638"/>
            <a:ext cx="4987926" cy="478154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3164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0" y="1417638"/>
            <a:ext cx="4492625" cy="2519362"/>
          </a:xfrm>
        </p:spPr>
        <p:txBody>
          <a:bodyPr/>
          <a:lstStyle/>
          <a:p>
            <a:endParaRPr lang="en-US" dirty="0"/>
          </a:p>
        </p:txBody>
      </p:sp>
      <p:sp>
        <p:nvSpPr>
          <p:cNvPr id="5" name="Picture Placeholder 3"/>
          <p:cNvSpPr>
            <a:spLocks noGrp="1"/>
          </p:cNvSpPr>
          <p:nvPr>
            <p:ph type="pic" sz="quarter" idx="11"/>
          </p:nvPr>
        </p:nvSpPr>
        <p:spPr>
          <a:xfrm>
            <a:off x="4595812" y="1417638"/>
            <a:ext cx="4548188" cy="2519362"/>
          </a:xfrm>
        </p:spPr>
        <p:txBody>
          <a:bodyPr/>
          <a:lstStyle/>
          <a:p>
            <a:endParaRPr lang="en-US" dirty="0"/>
          </a:p>
        </p:txBody>
      </p:sp>
      <p:sp>
        <p:nvSpPr>
          <p:cNvPr id="7" name="Text Placeholder 6"/>
          <p:cNvSpPr>
            <a:spLocks noGrp="1"/>
          </p:cNvSpPr>
          <p:nvPr>
            <p:ph type="body" sz="quarter" idx="12"/>
          </p:nvPr>
        </p:nvSpPr>
        <p:spPr>
          <a:xfrm>
            <a:off x="457200" y="4143376"/>
            <a:ext cx="8229600" cy="1595438"/>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7145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199" y="1417638"/>
            <a:ext cx="2614613" cy="2035175"/>
          </a:xfrm>
        </p:spPr>
        <p:txBody>
          <a:bodyPr/>
          <a:lstStyle/>
          <a:p>
            <a:endParaRPr lang="en-US" dirty="0"/>
          </a:p>
        </p:txBody>
      </p:sp>
      <p:sp>
        <p:nvSpPr>
          <p:cNvPr id="5" name="Picture Placeholder 3"/>
          <p:cNvSpPr>
            <a:spLocks noGrp="1"/>
          </p:cNvSpPr>
          <p:nvPr>
            <p:ph type="pic" sz="quarter" idx="11"/>
          </p:nvPr>
        </p:nvSpPr>
        <p:spPr>
          <a:xfrm>
            <a:off x="3182937" y="1417638"/>
            <a:ext cx="2746375" cy="2035175"/>
          </a:xfrm>
        </p:spPr>
        <p:txBody>
          <a:bodyPr/>
          <a:lstStyle/>
          <a:p>
            <a:endParaRPr lang="en-US" dirty="0"/>
          </a:p>
        </p:txBody>
      </p:sp>
      <p:sp>
        <p:nvSpPr>
          <p:cNvPr id="6" name="Picture Placeholder 3"/>
          <p:cNvSpPr>
            <a:spLocks noGrp="1"/>
          </p:cNvSpPr>
          <p:nvPr>
            <p:ph type="pic" sz="quarter" idx="12"/>
          </p:nvPr>
        </p:nvSpPr>
        <p:spPr>
          <a:xfrm>
            <a:off x="6040438" y="1417638"/>
            <a:ext cx="2646362" cy="2035175"/>
          </a:xfrm>
        </p:spPr>
        <p:txBody>
          <a:bodyPr/>
          <a:lstStyle/>
          <a:p>
            <a:endParaRPr lang="en-US" dirty="0"/>
          </a:p>
        </p:txBody>
      </p:sp>
      <p:sp>
        <p:nvSpPr>
          <p:cNvPr id="8" name="Content Placeholder 7"/>
          <p:cNvSpPr>
            <a:spLocks noGrp="1"/>
          </p:cNvSpPr>
          <p:nvPr>
            <p:ph sz="quarter" idx="13"/>
          </p:nvPr>
        </p:nvSpPr>
        <p:spPr>
          <a:xfrm>
            <a:off x="457200" y="3611563"/>
            <a:ext cx="8229600" cy="2547937"/>
          </a:xfrm>
        </p:spPr>
        <p:txBody>
          <a:bodyPr/>
          <a:lstStyle>
            <a:lvl1pPr>
              <a:defRPr>
                <a:latin typeface="Gill Sans MT"/>
                <a:cs typeface="Gill Sans MT"/>
              </a:defRPr>
            </a:lvl1pPr>
            <a:lvl2pPr>
              <a:defRPr>
                <a:latin typeface="Gill Sans MT"/>
                <a:cs typeface="Gill Sans MT"/>
              </a:defRPr>
            </a:lvl2pPr>
            <a:lvl3pPr>
              <a:defRPr>
                <a:latin typeface="Gill Sans MT"/>
                <a:cs typeface="Gill Sans MT"/>
              </a:defRPr>
            </a:lvl3pPr>
            <a:lvl4pPr>
              <a:defRPr>
                <a:latin typeface="Gill Sans MT"/>
                <a:cs typeface="Gill Sans MT"/>
              </a:defRPr>
            </a:lvl4pPr>
            <a:lvl5pPr>
              <a:defRPr>
                <a:latin typeface="Gill Sans MT"/>
                <a:cs typeface="Gill Sans M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7689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57200" y="1417638"/>
            <a:ext cx="8229600" cy="4765675"/>
          </a:xfrm>
        </p:spPr>
        <p:txBody>
          <a:bodyPr/>
          <a:lstStyle/>
          <a:p>
            <a:endParaRPr lang="en-US" dirty="0"/>
          </a:p>
        </p:txBody>
      </p:sp>
    </p:spTree>
    <p:extLst>
      <p:ext uri="{BB962C8B-B14F-4D97-AF65-F5344CB8AC3E}">
        <p14:creationId xmlns:p14="http://schemas.microsoft.com/office/powerpoint/2010/main" val="3821845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hart Placeholder 3"/>
          <p:cNvSpPr>
            <a:spLocks noGrp="1"/>
          </p:cNvSpPr>
          <p:nvPr>
            <p:ph type="chart" sz="quarter" idx="10"/>
          </p:nvPr>
        </p:nvSpPr>
        <p:spPr>
          <a:xfrm>
            <a:off x="457200" y="1563688"/>
            <a:ext cx="4027488" cy="4564062"/>
          </a:xfrm>
        </p:spPr>
        <p:txBody>
          <a:bodyPr/>
          <a:lstStyle/>
          <a:p>
            <a:endParaRPr lang="en-US" dirty="0"/>
          </a:p>
        </p:txBody>
      </p:sp>
      <p:sp>
        <p:nvSpPr>
          <p:cNvPr id="6" name="Content Placeholder 5"/>
          <p:cNvSpPr>
            <a:spLocks noGrp="1"/>
          </p:cNvSpPr>
          <p:nvPr>
            <p:ph sz="quarter" idx="11"/>
          </p:nvPr>
        </p:nvSpPr>
        <p:spPr>
          <a:xfrm>
            <a:off x="4643438" y="1563688"/>
            <a:ext cx="4043361" cy="45640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69916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DMPS-Background-2.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0" y="6302374"/>
            <a:ext cx="9144000" cy="555625"/>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9" name="Picture 8" descr="DMPS logo .jp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195771" y="6390010"/>
            <a:ext cx="765166" cy="321370"/>
          </a:xfrm>
          <a:prstGeom prst="rect">
            <a:avLst/>
          </a:prstGeom>
          <a:ln>
            <a:solidFill>
              <a:schemeClr val="bg1"/>
            </a:solidFill>
          </a:ln>
        </p:spPr>
      </p:pic>
    </p:spTree>
    <p:extLst>
      <p:ext uri="{BB962C8B-B14F-4D97-AF65-F5344CB8AC3E}">
        <p14:creationId xmlns:p14="http://schemas.microsoft.com/office/powerpoint/2010/main" val="78489655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ctr" defTabSz="457200" rtl="0" eaLnBrk="1" latinLnBrk="0" hangingPunct="1">
        <a:spcBef>
          <a:spcPct val="0"/>
        </a:spcBef>
        <a:buNone/>
        <a:defRPr sz="3600" b="1" i="0" kern="1200">
          <a:solidFill>
            <a:schemeClr val="bg1"/>
          </a:solidFill>
          <a:latin typeface="Gill Sans MT"/>
          <a:ea typeface="+mj-ea"/>
          <a:cs typeface="Gill Sans MT"/>
        </a:defRPr>
      </a:lvl1pPr>
    </p:titleStyle>
    <p:bodyStyle>
      <a:lvl1pPr marL="347472" indent="-342900" algn="l" defTabSz="457200" rtl="0" eaLnBrk="1" latinLnBrk="0" hangingPunct="1">
        <a:spcBef>
          <a:spcPts val="500"/>
        </a:spcBef>
        <a:spcAft>
          <a:spcPts val="800"/>
        </a:spcAft>
        <a:buFont typeface="Arial"/>
        <a:buChar char="•"/>
        <a:defRPr sz="3200" kern="1200">
          <a:solidFill>
            <a:srgbClr val="626262"/>
          </a:solidFill>
          <a:latin typeface="Gill Sans MT"/>
          <a:ea typeface="+mn-ea"/>
          <a:cs typeface="Gill Sans MT"/>
        </a:defRPr>
      </a:lvl1pPr>
      <a:lvl2pPr marL="457200" indent="0" algn="l" defTabSz="457200" rtl="0" eaLnBrk="1" latinLnBrk="0" hangingPunct="1">
        <a:spcBef>
          <a:spcPct val="20000"/>
        </a:spcBef>
        <a:buFont typeface="Arial"/>
        <a:buChar char="–"/>
        <a:defRPr sz="2800" kern="1200">
          <a:solidFill>
            <a:srgbClr val="626262"/>
          </a:solidFill>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rgbClr val="626262"/>
          </a:solidFill>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rgbClr val="626262"/>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goodreads.com/work/quotes/4033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014412"/>
            <a:ext cx="8686800" cy="1470025"/>
          </a:xfrm>
        </p:spPr>
        <p:txBody>
          <a:bodyPr/>
          <a:lstStyle/>
          <a:p>
            <a:r>
              <a:rPr lang="en-US" sz="6600" dirty="0" smtClean="0"/>
              <a:t>Elementary </a:t>
            </a:r>
            <a:br>
              <a:rPr lang="en-US" sz="6600" dirty="0" smtClean="0"/>
            </a:br>
            <a:r>
              <a:rPr lang="en-US" sz="6600" dirty="0" smtClean="0"/>
              <a:t>Teaching + Learning</a:t>
            </a:r>
            <a:endParaRPr lang="en-US" sz="6600" dirty="0"/>
          </a:p>
        </p:txBody>
      </p:sp>
      <p:sp>
        <p:nvSpPr>
          <p:cNvPr id="3" name="Subtitle 2"/>
          <p:cNvSpPr>
            <a:spLocks noGrp="1"/>
          </p:cNvSpPr>
          <p:nvPr>
            <p:ph type="subTitle" idx="1"/>
          </p:nvPr>
        </p:nvSpPr>
        <p:spPr/>
        <p:txBody>
          <a:bodyPr>
            <a:normAutofit/>
          </a:bodyPr>
          <a:lstStyle/>
          <a:p>
            <a:r>
              <a:rPr lang="en-US" sz="4800" dirty="0" smtClean="0"/>
              <a:t>March 10, 2015</a:t>
            </a:r>
            <a:endParaRPr lang="en-US" sz="4800" dirty="0"/>
          </a:p>
        </p:txBody>
      </p:sp>
    </p:spTree>
    <p:extLst>
      <p:ext uri="{BB962C8B-B14F-4D97-AF65-F5344CB8AC3E}">
        <p14:creationId xmlns:p14="http://schemas.microsoft.com/office/powerpoint/2010/main" val="39548717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Connect. The. Dots.</a:t>
            </a:r>
            <a:endParaRPr lang="en-US" sz="4800" dirty="0"/>
          </a:p>
        </p:txBody>
      </p:sp>
      <p:sp>
        <p:nvSpPr>
          <p:cNvPr id="3" name="Content Placeholder 2"/>
          <p:cNvSpPr>
            <a:spLocks noGrp="1"/>
          </p:cNvSpPr>
          <p:nvPr>
            <p:ph idx="1"/>
          </p:nvPr>
        </p:nvSpPr>
        <p:spPr/>
        <p:txBody>
          <a:bodyPr>
            <a:noAutofit/>
          </a:bodyPr>
          <a:lstStyle/>
          <a:p>
            <a:pPr marL="4572" indent="0" algn="ctr">
              <a:buNone/>
            </a:pPr>
            <a:r>
              <a:rPr lang="en-US" b="1" dirty="0" smtClean="0">
                <a:solidFill>
                  <a:schemeClr val="accent2"/>
                </a:solidFill>
              </a:rPr>
              <a:t>How do these systems work together?</a:t>
            </a:r>
            <a:endParaRPr lang="en-US" b="1" dirty="0">
              <a:solidFill>
                <a:schemeClr val="accent2"/>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355"/>
          <a:stretch/>
        </p:blipFill>
        <p:spPr bwMode="auto">
          <a:xfrm>
            <a:off x="381000" y="2209800"/>
            <a:ext cx="8382000" cy="3971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3962400"/>
            <a:ext cx="2273620" cy="2084660"/>
          </a:xfrm>
          <a:prstGeom prst="rect">
            <a:avLst/>
          </a:prstGeom>
        </p:spPr>
      </p:pic>
    </p:spTree>
    <p:extLst>
      <p:ext uri="{BB962C8B-B14F-4D97-AF65-F5344CB8AC3E}">
        <p14:creationId xmlns:p14="http://schemas.microsoft.com/office/powerpoint/2010/main" val="8046309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Mindset Matters</a:t>
            </a:r>
            <a:endParaRPr lang="en-US" dirty="0"/>
          </a:p>
        </p:txBody>
      </p:sp>
      <p:sp>
        <p:nvSpPr>
          <p:cNvPr id="3" name="Content Placeholder 2"/>
          <p:cNvSpPr>
            <a:spLocks noGrp="1"/>
          </p:cNvSpPr>
          <p:nvPr>
            <p:ph idx="1"/>
          </p:nvPr>
        </p:nvSpPr>
        <p:spPr/>
        <p:txBody>
          <a:bodyPr>
            <a:normAutofit/>
          </a:bodyPr>
          <a:lstStyle/>
          <a:p>
            <a:pPr marL="4572" indent="0">
              <a:buNone/>
            </a:pPr>
            <a:r>
              <a:rPr lang="en-US" dirty="0" smtClean="0"/>
              <a:t>“How people think about </a:t>
            </a:r>
            <a:r>
              <a:rPr lang="en-US" b="1" dirty="0" smtClean="0">
                <a:solidFill>
                  <a:schemeClr val="accent2"/>
                </a:solidFill>
              </a:rPr>
              <a:t>change</a:t>
            </a:r>
            <a:r>
              <a:rPr lang="en-US" dirty="0" smtClean="0">
                <a:solidFill>
                  <a:schemeClr val="accent2"/>
                </a:solidFill>
              </a:rPr>
              <a:t> </a:t>
            </a:r>
            <a:r>
              <a:rPr lang="en-US" dirty="0" smtClean="0"/>
              <a:t>influences how they approach it.  This is true for coaches and teachers.  A coach’s </a:t>
            </a:r>
            <a:r>
              <a:rPr lang="en-US" b="1" dirty="0" smtClean="0">
                <a:solidFill>
                  <a:schemeClr val="accent2"/>
                </a:solidFill>
              </a:rPr>
              <a:t>mindset</a:t>
            </a:r>
            <a:r>
              <a:rPr lang="en-US" dirty="0" smtClean="0">
                <a:solidFill>
                  <a:schemeClr val="accent2"/>
                </a:solidFill>
              </a:rPr>
              <a:t> </a:t>
            </a:r>
            <a:r>
              <a:rPr lang="en-US" dirty="0" smtClean="0"/>
              <a:t>influences the coach’s ability to support teachers.  Coaches with a mindset of </a:t>
            </a:r>
            <a:r>
              <a:rPr lang="en-US" b="1" dirty="0" smtClean="0">
                <a:solidFill>
                  <a:schemeClr val="accent2"/>
                </a:solidFill>
              </a:rPr>
              <a:t>appreciation, inquiry, and assets</a:t>
            </a:r>
            <a:r>
              <a:rPr lang="en-US" b="1" dirty="0" smtClean="0">
                <a:solidFill>
                  <a:srgbClr val="FFC000"/>
                </a:solidFill>
              </a:rPr>
              <a:t> </a:t>
            </a:r>
            <a:r>
              <a:rPr lang="en-US" dirty="0" smtClean="0"/>
              <a:t>will have safe and constructive relationships with their colleagues.”</a:t>
            </a:r>
          </a:p>
          <a:p>
            <a:pPr marL="4572" indent="0">
              <a:buNone/>
            </a:pPr>
            <a:r>
              <a:rPr lang="en-US" sz="1800" dirty="0"/>
              <a:t>(</a:t>
            </a:r>
            <a:r>
              <a:rPr lang="en-US" sz="1800" dirty="0" err="1"/>
              <a:t>Killion</a:t>
            </a:r>
            <a:r>
              <a:rPr lang="en-US" sz="1800" dirty="0"/>
              <a:t>, J., Harrison, C., Bryan, C., &amp; Clifton, H. 2012.  </a:t>
            </a:r>
            <a:r>
              <a:rPr lang="en-US" sz="1800" i="1" dirty="0"/>
              <a:t>Coaching Matters</a:t>
            </a:r>
            <a:r>
              <a:rPr lang="en-US" sz="1800" dirty="0"/>
              <a:t>.)</a:t>
            </a:r>
            <a:endParaRPr lang="en-US" sz="2000" dirty="0"/>
          </a:p>
          <a:p>
            <a:pPr marL="4572" indent="0">
              <a:buNone/>
            </a:pPr>
            <a:endParaRPr lang="en-US" dirty="0"/>
          </a:p>
        </p:txBody>
      </p:sp>
    </p:spTree>
    <p:extLst>
      <p:ext uri="{BB962C8B-B14F-4D97-AF65-F5344CB8AC3E}">
        <p14:creationId xmlns:p14="http://schemas.microsoft.com/office/powerpoint/2010/main" val="32422287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Mindset Matters</a:t>
            </a:r>
            <a:endParaRPr lang="en-US" dirty="0"/>
          </a:p>
        </p:txBody>
      </p:sp>
      <p:sp>
        <p:nvSpPr>
          <p:cNvPr id="3" name="Content Placeholder 2"/>
          <p:cNvSpPr>
            <a:spLocks noGrp="1"/>
          </p:cNvSpPr>
          <p:nvPr>
            <p:ph idx="1"/>
          </p:nvPr>
        </p:nvSpPr>
        <p:spPr/>
        <p:txBody>
          <a:bodyPr>
            <a:normAutofit fontScale="92500" lnSpcReduction="10000"/>
          </a:bodyPr>
          <a:lstStyle/>
          <a:p>
            <a:pPr marL="4572" indent="0">
              <a:buNone/>
            </a:pPr>
            <a:r>
              <a:rPr lang="en-US" dirty="0" smtClean="0"/>
              <a:t>“When a coach’s mindset is limited by judgment and focused on the </a:t>
            </a:r>
            <a:r>
              <a:rPr lang="en-US" b="1" dirty="0" smtClean="0">
                <a:solidFill>
                  <a:schemeClr val="accent2"/>
                </a:solidFill>
              </a:rPr>
              <a:t>gap</a:t>
            </a:r>
            <a:r>
              <a:rPr lang="en-US" dirty="0" smtClean="0">
                <a:solidFill>
                  <a:schemeClr val="accent2"/>
                </a:solidFill>
              </a:rPr>
              <a:t> </a:t>
            </a:r>
            <a:r>
              <a:rPr lang="en-US" dirty="0" smtClean="0"/>
              <a:t>between the ideal and current practice, the coach will have a more difficult time acknowledging teachers’ small successes, may not value progress over time, and may not have the patience and perseverance to help teachers become independent with the new practices.  These coaches may be more </a:t>
            </a:r>
            <a:r>
              <a:rPr lang="en-US" b="1" dirty="0" smtClean="0">
                <a:solidFill>
                  <a:schemeClr val="accent2"/>
                </a:solidFill>
              </a:rPr>
              <a:t>directive</a:t>
            </a:r>
            <a:r>
              <a:rPr lang="en-US" dirty="0" smtClean="0"/>
              <a:t>, neglect to listen to individual needs or concerns, and fail to provide appropriate support.”  </a:t>
            </a:r>
            <a:r>
              <a:rPr lang="en-US" sz="1700" dirty="0" smtClean="0"/>
              <a:t>(</a:t>
            </a:r>
            <a:r>
              <a:rPr lang="en-US" sz="1700" dirty="0" err="1" smtClean="0"/>
              <a:t>Killion</a:t>
            </a:r>
            <a:r>
              <a:rPr lang="en-US" sz="1700" dirty="0" smtClean="0"/>
              <a:t>, J., Harrison, C., Bryan, C., &amp; Clifton, H. 2012.  </a:t>
            </a:r>
            <a:r>
              <a:rPr lang="en-US" sz="1700" i="1" dirty="0" smtClean="0"/>
              <a:t>Coaching Matters</a:t>
            </a:r>
            <a:r>
              <a:rPr lang="en-US" sz="1700" dirty="0" smtClean="0"/>
              <a:t>.)</a:t>
            </a:r>
            <a:endParaRPr lang="en-US" sz="1900" dirty="0"/>
          </a:p>
        </p:txBody>
      </p:sp>
    </p:spTree>
    <p:extLst>
      <p:ext uri="{BB962C8B-B14F-4D97-AF65-F5344CB8AC3E}">
        <p14:creationId xmlns:p14="http://schemas.microsoft.com/office/powerpoint/2010/main" val="21272094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Developing a Growth Mindset</a:t>
            </a:r>
            <a:endParaRPr lang="en-US" dirty="0"/>
          </a:p>
        </p:txBody>
      </p:sp>
      <p:sp>
        <p:nvSpPr>
          <p:cNvPr id="3" name="Content Placeholder 2"/>
          <p:cNvSpPr>
            <a:spLocks noGrp="1"/>
          </p:cNvSpPr>
          <p:nvPr>
            <p:ph idx="1"/>
          </p:nvPr>
        </p:nvSpPr>
        <p:spPr/>
        <p:txBody>
          <a:bodyPr>
            <a:normAutofit/>
          </a:bodyPr>
          <a:lstStyle/>
          <a:p>
            <a:pPr marL="4572" indent="0">
              <a:buNone/>
            </a:pPr>
            <a:r>
              <a:rPr lang="en-US" sz="4000" dirty="0" err="1" smtClean="0"/>
              <a:t>Edutopia</a:t>
            </a:r>
            <a:r>
              <a:rPr lang="en-US" sz="4000" dirty="0" smtClean="0"/>
              <a:t>:  </a:t>
            </a:r>
            <a:r>
              <a:rPr lang="en-US" sz="4000" u="sng" dirty="0" smtClean="0"/>
              <a:t>Developing a Growth Mindset in Teachers and Staff</a:t>
            </a:r>
            <a:r>
              <a:rPr lang="en-US" sz="4000" dirty="0" smtClean="0"/>
              <a:t>, Keith </a:t>
            </a:r>
            <a:r>
              <a:rPr lang="en-US" sz="4000" dirty="0" err="1" smtClean="0"/>
              <a:t>Heggart</a:t>
            </a:r>
            <a:r>
              <a:rPr lang="en-US" sz="4000" dirty="0" smtClean="0"/>
              <a:t>, 2015. </a:t>
            </a:r>
            <a:r>
              <a:rPr lang="en-US" sz="4000" i="1" dirty="0" smtClean="0"/>
              <a:t>What does this look like with staff? (</a:t>
            </a:r>
            <a:r>
              <a:rPr lang="en-US" sz="4000" i="1" dirty="0" err="1" smtClean="0"/>
              <a:t>pg.3</a:t>
            </a:r>
            <a:r>
              <a:rPr lang="en-US" sz="4000" i="1" dirty="0" smtClean="0"/>
              <a:t>)</a:t>
            </a:r>
            <a:endParaRPr lang="en-US" sz="4000" i="1" dirty="0"/>
          </a:p>
        </p:txBody>
      </p:sp>
    </p:spTree>
    <p:extLst>
      <p:ext uri="{BB962C8B-B14F-4D97-AF65-F5344CB8AC3E}">
        <p14:creationId xmlns:p14="http://schemas.microsoft.com/office/powerpoint/2010/main" val="34592619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Discussion Questions</a:t>
            </a:r>
            <a:endParaRPr lang="en-US" dirty="0"/>
          </a:p>
        </p:txBody>
      </p:sp>
      <p:sp>
        <p:nvSpPr>
          <p:cNvPr id="5" name="Content Placeholder 4"/>
          <p:cNvSpPr>
            <a:spLocks noGrp="1"/>
          </p:cNvSpPr>
          <p:nvPr>
            <p:ph idx="1"/>
          </p:nvPr>
        </p:nvSpPr>
        <p:spPr>
          <a:xfrm>
            <a:off x="457200" y="1600201"/>
            <a:ext cx="8229600" cy="3657600"/>
          </a:xfrm>
        </p:spPr>
        <p:txBody>
          <a:bodyPr>
            <a:normAutofit fontScale="92500"/>
          </a:bodyPr>
          <a:lstStyle/>
          <a:p>
            <a:r>
              <a:rPr lang="en-US" dirty="0" smtClean="0"/>
              <a:t>How do leaders and coaches create the type of culture that supports growth + development?</a:t>
            </a:r>
          </a:p>
          <a:p>
            <a:r>
              <a:rPr lang="en-US" dirty="0"/>
              <a:t>How will leaders and coaches address factors of school culture that contribute to, as well as threaten, </a:t>
            </a:r>
            <a:r>
              <a:rPr lang="en-US" dirty="0" smtClean="0"/>
              <a:t>growth + development?</a:t>
            </a:r>
          </a:p>
          <a:p>
            <a:r>
              <a:rPr lang="en-US" dirty="0" smtClean="0"/>
              <a:t>How can we, as leaders, set the stage for successful coaching?</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257800"/>
            <a:ext cx="8153400" cy="997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52526">
            <a:off x="7395978" y="66917"/>
            <a:ext cx="1688898" cy="1456582"/>
          </a:xfrm>
          <a:prstGeom prst="rect">
            <a:avLst/>
          </a:prstGeom>
        </p:spPr>
      </p:pic>
    </p:spTree>
    <p:extLst>
      <p:ext uri="{BB962C8B-B14F-4D97-AF65-F5344CB8AC3E}">
        <p14:creationId xmlns:p14="http://schemas.microsoft.com/office/powerpoint/2010/main" val="13526484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219200"/>
            <a:ext cx="7772400" cy="904875"/>
          </a:xfrm>
        </p:spPr>
        <p:txBody>
          <a:bodyPr>
            <a:noAutofit/>
          </a:bodyPr>
          <a:lstStyle/>
          <a:p>
            <a:r>
              <a:rPr lang="en-US" sz="6000" dirty="0" smtClean="0"/>
              <a:t>Elementary </a:t>
            </a:r>
            <a:r>
              <a:rPr lang="en-US" sz="6000" dirty="0" err="1" smtClean="0"/>
              <a:t>SRG</a:t>
            </a:r>
            <a:endParaRPr lang="en-US" sz="6000" dirty="0"/>
          </a:p>
        </p:txBody>
      </p:sp>
      <p:sp>
        <p:nvSpPr>
          <p:cNvPr id="5" name="Text Placeholder 4"/>
          <p:cNvSpPr>
            <a:spLocks noGrp="1"/>
          </p:cNvSpPr>
          <p:nvPr>
            <p:ph type="body" idx="1"/>
          </p:nvPr>
        </p:nvSpPr>
        <p:spPr>
          <a:xfrm>
            <a:off x="722313" y="1981200"/>
            <a:ext cx="7772400" cy="2438400"/>
          </a:xfrm>
        </p:spPr>
        <p:txBody>
          <a:bodyPr>
            <a:noAutofit/>
          </a:bodyPr>
          <a:lstStyle/>
          <a:p>
            <a:r>
              <a:rPr lang="en-US" sz="6000" b="1" dirty="0" smtClean="0"/>
              <a:t>Three Year</a:t>
            </a:r>
            <a:br>
              <a:rPr lang="en-US" sz="6000" b="1" dirty="0" smtClean="0"/>
            </a:br>
            <a:r>
              <a:rPr lang="en-US" sz="6000" b="1" dirty="0" smtClean="0"/>
              <a:t>Implementation </a:t>
            </a:r>
            <a:r>
              <a:rPr lang="en-US" sz="6000" b="1" dirty="0"/>
              <a:t>Plan</a:t>
            </a:r>
          </a:p>
        </p:txBody>
      </p:sp>
    </p:spTree>
    <p:extLst>
      <p:ext uri="{BB962C8B-B14F-4D97-AF65-F5344CB8AC3E}">
        <p14:creationId xmlns:p14="http://schemas.microsoft.com/office/powerpoint/2010/main" val="28717494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196539"/>
            <a:ext cx="9144000" cy="6623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5420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Year 1: 2015-2016</a:t>
            </a:r>
            <a:endParaRPr lang="en-US" dirty="0"/>
          </a:p>
        </p:txBody>
      </p:sp>
      <p:sp>
        <p:nvSpPr>
          <p:cNvPr id="3" name="Content Placeholder 2"/>
          <p:cNvSpPr>
            <a:spLocks noGrp="1"/>
          </p:cNvSpPr>
          <p:nvPr>
            <p:ph idx="1"/>
          </p:nvPr>
        </p:nvSpPr>
        <p:spPr>
          <a:xfrm>
            <a:off x="457200" y="1600200"/>
            <a:ext cx="8382000" cy="4648200"/>
          </a:xfrm>
        </p:spPr>
        <p:txBody>
          <a:bodyPr>
            <a:normAutofit/>
          </a:bodyPr>
          <a:lstStyle/>
          <a:p>
            <a:pPr marL="4572" indent="0">
              <a:buNone/>
            </a:pPr>
            <a:r>
              <a:rPr lang="en-US" b="1" u="sng" dirty="0" smtClean="0">
                <a:solidFill>
                  <a:schemeClr val="accent2"/>
                </a:solidFill>
              </a:rPr>
              <a:t>Desired Result: </a:t>
            </a:r>
            <a:r>
              <a:rPr lang="en-US" dirty="0"/>
              <a:t>Establish </a:t>
            </a:r>
            <a:r>
              <a:rPr lang="en-US" b="1" dirty="0">
                <a:solidFill>
                  <a:schemeClr val="accent1"/>
                </a:solidFill>
              </a:rPr>
              <a:t>levels of rigor </a:t>
            </a:r>
            <a:r>
              <a:rPr lang="en-US" dirty="0"/>
              <a:t>in accordance with the Iowa Common Core Standards and </a:t>
            </a:r>
            <a:r>
              <a:rPr lang="en-US" b="1" dirty="0">
                <a:solidFill>
                  <a:schemeClr val="accent1"/>
                </a:solidFill>
              </a:rPr>
              <a:t>align instructional </a:t>
            </a:r>
            <a:r>
              <a:rPr lang="en-US" b="1" dirty="0" smtClean="0">
                <a:solidFill>
                  <a:schemeClr val="accent1"/>
                </a:solidFill>
              </a:rPr>
              <a:t>practices</a:t>
            </a:r>
            <a:r>
              <a:rPr lang="en-US" dirty="0" smtClean="0"/>
              <a:t>.</a:t>
            </a:r>
          </a:p>
        </p:txBody>
      </p:sp>
    </p:spTree>
    <p:extLst>
      <p:ext uri="{BB962C8B-B14F-4D97-AF65-F5344CB8AC3E}">
        <p14:creationId xmlns:p14="http://schemas.microsoft.com/office/powerpoint/2010/main" val="22226504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Year 1: 2015-2016</a:t>
            </a:r>
            <a:endParaRPr lang="en-US" dirty="0"/>
          </a:p>
        </p:txBody>
      </p:sp>
      <p:sp>
        <p:nvSpPr>
          <p:cNvPr id="3" name="Content Placeholder 2"/>
          <p:cNvSpPr>
            <a:spLocks noGrp="1"/>
          </p:cNvSpPr>
          <p:nvPr>
            <p:ph idx="1"/>
          </p:nvPr>
        </p:nvSpPr>
        <p:spPr>
          <a:xfrm>
            <a:off x="304800" y="1524000"/>
            <a:ext cx="8610600" cy="4800600"/>
          </a:xfrm>
        </p:spPr>
        <p:txBody>
          <a:bodyPr>
            <a:normAutofit fontScale="85000" lnSpcReduction="20000"/>
          </a:bodyPr>
          <a:lstStyle/>
          <a:p>
            <a:pPr marL="4572" indent="0">
              <a:buNone/>
            </a:pPr>
            <a:r>
              <a:rPr lang="en-US" b="1" u="sng" dirty="0" smtClean="0">
                <a:solidFill>
                  <a:schemeClr val="accent2"/>
                </a:solidFill>
              </a:rPr>
              <a:t>Highlights:</a:t>
            </a:r>
          </a:p>
          <a:p>
            <a:r>
              <a:rPr lang="en-US" dirty="0" smtClean="0"/>
              <a:t>Curriculum scales will be added to our district curriculum guides for grades 4-5.</a:t>
            </a:r>
          </a:p>
          <a:p>
            <a:r>
              <a:rPr lang="en-US" dirty="0" smtClean="0"/>
              <a:t>Tiered-assessment item banks will be developed to support CFA creation for grades 4-5.</a:t>
            </a:r>
          </a:p>
          <a:p>
            <a:r>
              <a:rPr lang="en-US" dirty="0" smtClean="0"/>
              <a:t>Teacher training will focus on alignment of rigor and </a:t>
            </a:r>
            <a:r>
              <a:rPr lang="en-US" dirty="0" err="1" smtClean="0"/>
              <a:t>Marzano’s</a:t>
            </a:r>
            <a:r>
              <a:rPr lang="en-US" dirty="0" smtClean="0"/>
              <a:t> design question #1.</a:t>
            </a:r>
          </a:p>
          <a:p>
            <a:r>
              <a:rPr lang="en-US" dirty="0" smtClean="0"/>
              <a:t>Principal work will focus on developing a communication and capacity building plan.</a:t>
            </a:r>
          </a:p>
          <a:p>
            <a:r>
              <a:rPr lang="en-US" dirty="0" smtClean="0"/>
              <a:t>We will convert to quarterly reporting and will utilize IC as our district data collection system.</a:t>
            </a:r>
          </a:p>
          <a:p>
            <a:endParaRPr lang="en-US" dirty="0" smtClean="0"/>
          </a:p>
        </p:txBody>
      </p:sp>
    </p:spTree>
    <p:extLst>
      <p:ext uri="{BB962C8B-B14F-4D97-AF65-F5344CB8AC3E}">
        <p14:creationId xmlns:p14="http://schemas.microsoft.com/office/powerpoint/2010/main" val="19334559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Year 2: 2016-2017</a:t>
            </a:r>
            <a:endParaRPr lang="en-US" dirty="0"/>
          </a:p>
        </p:txBody>
      </p:sp>
      <p:sp>
        <p:nvSpPr>
          <p:cNvPr id="3" name="Content Placeholder 2"/>
          <p:cNvSpPr>
            <a:spLocks noGrp="1"/>
          </p:cNvSpPr>
          <p:nvPr>
            <p:ph idx="1"/>
          </p:nvPr>
        </p:nvSpPr>
        <p:spPr/>
        <p:txBody>
          <a:bodyPr>
            <a:normAutofit/>
          </a:bodyPr>
          <a:lstStyle/>
          <a:p>
            <a:pPr marL="4572" indent="0">
              <a:buNone/>
            </a:pPr>
            <a:r>
              <a:rPr lang="en-US" b="1" u="sng" dirty="0" smtClean="0">
                <a:solidFill>
                  <a:schemeClr val="accent2"/>
                </a:solidFill>
              </a:rPr>
              <a:t>Desired Result: </a:t>
            </a:r>
            <a:r>
              <a:rPr lang="en-US" dirty="0" smtClean="0"/>
              <a:t>Utilize </a:t>
            </a:r>
            <a:r>
              <a:rPr lang="en-US" dirty="0" err="1" smtClean="0"/>
              <a:t>SRG</a:t>
            </a:r>
            <a:r>
              <a:rPr lang="en-US" dirty="0" smtClean="0"/>
              <a:t> to effectively </a:t>
            </a:r>
            <a:r>
              <a:rPr lang="en-US" b="1" dirty="0" smtClean="0">
                <a:solidFill>
                  <a:schemeClr val="tx2"/>
                </a:solidFill>
              </a:rPr>
              <a:t>communicate with all stakeholders </a:t>
            </a:r>
            <a:r>
              <a:rPr lang="en-US" dirty="0" smtClean="0"/>
              <a:t>what students know and are able to do in a consistent and valuable manner.</a:t>
            </a:r>
          </a:p>
          <a:p>
            <a:pPr marL="4572" indent="0">
              <a:buNone/>
            </a:pP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3" y="0"/>
            <a:ext cx="9160933" cy="687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3130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2500"/>
                                        <p:tgtEl>
                                          <p:spTgt spid="2051"/>
                                        </p:tgtEl>
                                      </p:cBhvr>
                                    </p:animEffect>
                                    <p:set>
                                      <p:cBhvr>
                                        <p:cTn id="7" dur="1" fill="hold">
                                          <p:stCondLst>
                                            <p:cond delay="2499"/>
                                          </p:stCondLst>
                                        </p:cTn>
                                        <p:tgtEl>
                                          <p:spTgt spid="20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pPr marL="576072" indent="-571500">
              <a:buFont typeface="+mj-lt"/>
              <a:buAutoNum type="romanUcPeriod"/>
            </a:pPr>
            <a:r>
              <a:rPr lang="en-US" dirty="0" smtClean="0"/>
              <a:t>Facilitating a Growth Mindset</a:t>
            </a:r>
            <a:br>
              <a:rPr lang="en-US" dirty="0" smtClean="0"/>
            </a:br>
            <a:endParaRPr lang="en-US" dirty="0" smtClean="0"/>
          </a:p>
          <a:p>
            <a:pPr marL="576072" indent="-571500">
              <a:buFont typeface="+mj-lt"/>
              <a:buAutoNum type="romanUcPeriod"/>
            </a:pPr>
            <a:r>
              <a:rPr lang="en-US" dirty="0"/>
              <a:t>Chapter 62 + </a:t>
            </a:r>
            <a:r>
              <a:rPr lang="en-US" dirty="0" err="1" smtClean="0"/>
              <a:t>MTSS</a:t>
            </a:r>
            <a:r>
              <a:rPr lang="en-US" dirty="0" smtClean="0"/>
              <a:t>: Redefining Intervention</a:t>
            </a:r>
            <a:br>
              <a:rPr lang="en-US" dirty="0" smtClean="0"/>
            </a:br>
            <a:r>
              <a:rPr lang="en-US" dirty="0" smtClean="0"/>
              <a:t> </a:t>
            </a:r>
          </a:p>
          <a:p>
            <a:pPr marL="576072" indent="-571500">
              <a:buFont typeface="+mj-lt"/>
              <a:buAutoNum type="romanUcPeriod"/>
            </a:pPr>
            <a:r>
              <a:rPr lang="en-US" dirty="0" smtClean="0"/>
              <a:t>English Language Learner Services</a:t>
            </a:r>
            <a:br>
              <a:rPr lang="en-US" dirty="0" smtClean="0"/>
            </a:br>
            <a:endParaRPr lang="en-US" dirty="0" smtClean="0"/>
          </a:p>
          <a:p>
            <a:pPr marL="576072" indent="-571500">
              <a:buFont typeface="+mj-lt"/>
              <a:buAutoNum type="romanUcPeriod"/>
            </a:pPr>
            <a:r>
              <a:rPr lang="en-US" dirty="0" smtClean="0"/>
              <a:t>Organizational Updates Q + A</a:t>
            </a:r>
            <a:endParaRPr lang="en-US" dirty="0"/>
          </a:p>
        </p:txBody>
      </p:sp>
    </p:spTree>
    <p:extLst>
      <p:ext uri="{BB962C8B-B14F-4D97-AF65-F5344CB8AC3E}">
        <p14:creationId xmlns:p14="http://schemas.microsoft.com/office/powerpoint/2010/main" val="34442358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Year 2: 2016-2017</a:t>
            </a:r>
            <a:endParaRPr lang="en-US" dirty="0"/>
          </a:p>
        </p:txBody>
      </p:sp>
      <p:sp>
        <p:nvSpPr>
          <p:cNvPr id="3" name="Content Placeholder 2"/>
          <p:cNvSpPr>
            <a:spLocks noGrp="1"/>
          </p:cNvSpPr>
          <p:nvPr>
            <p:ph idx="1"/>
          </p:nvPr>
        </p:nvSpPr>
        <p:spPr/>
        <p:txBody>
          <a:bodyPr>
            <a:normAutofit/>
          </a:bodyPr>
          <a:lstStyle/>
          <a:p>
            <a:pPr marL="4572" indent="0">
              <a:buNone/>
            </a:pPr>
            <a:r>
              <a:rPr lang="en-US" b="1" u="sng" dirty="0">
                <a:solidFill>
                  <a:schemeClr val="accent2"/>
                </a:solidFill>
              </a:rPr>
              <a:t>Desired Result: </a:t>
            </a:r>
            <a:r>
              <a:rPr lang="en-US" dirty="0" smtClean="0"/>
              <a:t>Utilize </a:t>
            </a:r>
            <a:r>
              <a:rPr lang="en-US" dirty="0" err="1"/>
              <a:t>SRG</a:t>
            </a:r>
            <a:r>
              <a:rPr lang="en-US" dirty="0"/>
              <a:t> to effectively </a:t>
            </a:r>
            <a:r>
              <a:rPr lang="en-US" b="1" dirty="0">
                <a:solidFill>
                  <a:schemeClr val="tx2"/>
                </a:solidFill>
              </a:rPr>
              <a:t>communicate with all stakeholders </a:t>
            </a:r>
            <a:r>
              <a:rPr lang="en-US" dirty="0"/>
              <a:t>what students know and are able to do in a consistent and valuable manner</a:t>
            </a:r>
            <a:r>
              <a:rPr lang="en-US" dirty="0" smtClean="0"/>
              <a:t>.</a:t>
            </a:r>
          </a:p>
          <a:p>
            <a:pPr marL="4572" indent="0">
              <a:buNone/>
            </a:pPr>
            <a:endParaRPr lang="en-US" dirty="0"/>
          </a:p>
        </p:txBody>
      </p:sp>
    </p:spTree>
    <p:extLst>
      <p:ext uri="{BB962C8B-B14F-4D97-AF65-F5344CB8AC3E}">
        <p14:creationId xmlns:p14="http://schemas.microsoft.com/office/powerpoint/2010/main" val="2621121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Year 2: 2016-2017</a:t>
            </a:r>
            <a:endParaRPr lang="en-US" dirty="0"/>
          </a:p>
        </p:txBody>
      </p:sp>
      <p:sp>
        <p:nvSpPr>
          <p:cNvPr id="3" name="Content Placeholder 2"/>
          <p:cNvSpPr>
            <a:spLocks noGrp="1"/>
          </p:cNvSpPr>
          <p:nvPr>
            <p:ph idx="1"/>
          </p:nvPr>
        </p:nvSpPr>
        <p:spPr/>
        <p:txBody>
          <a:bodyPr>
            <a:normAutofit fontScale="92500" lnSpcReduction="20000"/>
          </a:bodyPr>
          <a:lstStyle/>
          <a:p>
            <a:pPr marL="4572" indent="0">
              <a:buNone/>
            </a:pPr>
            <a:r>
              <a:rPr lang="en-US" b="1" u="sng" dirty="0" smtClean="0">
                <a:solidFill>
                  <a:schemeClr val="accent2"/>
                </a:solidFill>
              </a:rPr>
              <a:t>Highlights:</a:t>
            </a:r>
          </a:p>
          <a:p>
            <a:r>
              <a:rPr lang="en-US" dirty="0" smtClean="0"/>
              <a:t>Student profiles/curriculum scales will be provided for all subjects K-5.</a:t>
            </a:r>
          </a:p>
          <a:p>
            <a:r>
              <a:rPr lang="en-US" dirty="0" smtClean="0"/>
              <a:t>Teacher training will be focused on effective assessment and </a:t>
            </a:r>
            <a:r>
              <a:rPr lang="en-US" dirty="0" err="1" smtClean="0"/>
              <a:t>SRG</a:t>
            </a:r>
            <a:r>
              <a:rPr lang="en-US" dirty="0" smtClean="0"/>
              <a:t> practices.</a:t>
            </a:r>
          </a:p>
          <a:p>
            <a:r>
              <a:rPr lang="en-US" dirty="0"/>
              <a:t>Infinite Campus gradebooks and report cards will convert to a standards-referenced grading system utilizing a 4-point scale</a:t>
            </a:r>
            <a:r>
              <a:rPr lang="en-US" dirty="0" smtClean="0"/>
              <a:t>.</a:t>
            </a:r>
          </a:p>
          <a:p>
            <a:r>
              <a:rPr lang="en-US" dirty="0" smtClean="0"/>
              <a:t>Work to utilize </a:t>
            </a:r>
            <a:r>
              <a:rPr lang="en-US" dirty="0" err="1" smtClean="0"/>
              <a:t>SRG</a:t>
            </a:r>
            <a:r>
              <a:rPr lang="en-US" dirty="0" smtClean="0"/>
              <a:t> as our vehicle for support of exceptional learners will begin.</a:t>
            </a:r>
          </a:p>
          <a:p>
            <a:endParaRPr lang="en-US" dirty="0" smtClean="0"/>
          </a:p>
          <a:p>
            <a:endParaRPr lang="en-US" dirty="0" smtClean="0"/>
          </a:p>
        </p:txBody>
      </p:sp>
    </p:spTree>
    <p:extLst>
      <p:ext uri="{BB962C8B-B14F-4D97-AF65-F5344CB8AC3E}">
        <p14:creationId xmlns:p14="http://schemas.microsoft.com/office/powerpoint/2010/main" val="2752782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Year 3: 2017-2018</a:t>
            </a:r>
            <a:endParaRPr lang="en-US" dirty="0"/>
          </a:p>
        </p:txBody>
      </p:sp>
      <p:sp>
        <p:nvSpPr>
          <p:cNvPr id="3" name="Content Placeholder 2"/>
          <p:cNvSpPr>
            <a:spLocks noGrp="1"/>
          </p:cNvSpPr>
          <p:nvPr>
            <p:ph idx="1"/>
          </p:nvPr>
        </p:nvSpPr>
        <p:spPr/>
        <p:txBody>
          <a:bodyPr>
            <a:normAutofit/>
          </a:bodyPr>
          <a:lstStyle/>
          <a:p>
            <a:pPr marL="4572" indent="0">
              <a:buNone/>
            </a:pPr>
            <a:r>
              <a:rPr lang="en-US" b="1" u="sng" dirty="0">
                <a:solidFill>
                  <a:schemeClr val="accent2"/>
                </a:solidFill>
              </a:rPr>
              <a:t>Desired Result: </a:t>
            </a:r>
            <a:r>
              <a:rPr lang="en-US" dirty="0"/>
              <a:t>Utilize SRG to effectively support our </a:t>
            </a:r>
            <a:r>
              <a:rPr lang="en-US" b="1" dirty="0">
                <a:solidFill>
                  <a:schemeClr val="accent1"/>
                </a:solidFill>
              </a:rPr>
              <a:t>exceptional learners </a:t>
            </a:r>
            <a:r>
              <a:rPr lang="en-US" dirty="0"/>
              <a:t>and provide the foundation for a strong </a:t>
            </a:r>
            <a:r>
              <a:rPr lang="en-US" b="1" dirty="0">
                <a:solidFill>
                  <a:schemeClr val="accent1"/>
                </a:solidFill>
              </a:rPr>
              <a:t>MTSS System</a:t>
            </a:r>
            <a:r>
              <a:rPr lang="en-US" dirty="0" smtClean="0"/>
              <a:t>.</a:t>
            </a:r>
          </a:p>
        </p:txBody>
      </p:sp>
    </p:spTree>
    <p:extLst>
      <p:ext uri="{BB962C8B-B14F-4D97-AF65-F5344CB8AC3E}">
        <p14:creationId xmlns:p14="http://schemas.microsoft.com/office/powerpoint/2010/main" val="29680560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prstClr val="white"/>
                </a:solidFill>
              </a:rPr>
              <a:t>Between </a:t>
            </a:r>
            <a:r>
              <a:rPr lang="en-US" sz="4800" dirty="0">
                <a:solidFill>
                  <a:srgbClr val="EB9E00"/>
                </a:solidFill>
              </a:rPr>
              <a:t>Now</a:t>
            </a:r>
            <a:r>
              <a:rPr lang="en-US" sz="4800" dirty="0">
                <a:solidFill>
                  <a:prstClr val="white"/>
                </a:solidFill>
              </a:rPr>
              <a:t>… and </a:t>
            </a:r>
            <a:r>
              <a:rPr lang="en-US" sz="4800" dirty="0">
                <a:solidFill>
                  <a:srgbClr val="EB9E00"/>
                </a:solidFill>
              </a:rPr>
              <a:t>June</a:t>
            </a:r>
            <a:endParaRPr lang="en-US" dirty="0"/>
          </a:p>
        </p:txBody>
      </p:sp>
      <p:sp>
        <p:nvSpPr>
          <p:cNvPr id="3" name="Content Placeholder 2"/>
          <p:cNvSpPr>
            <a:spLocks noGrp="1"/>
          </p:cNvSpPr>
          <p:nvPr>
            <p:ph idx="1"/>
          </p:nvPr>
        </p:nvSpPr>
        <p:spPr/>
        <p:txBody>
          <a:bodyPr>
            <a:normAutofit lnSpcReduction="10000"/>
          </a:bodyPr>
          <a:lstStyle/>
          <a:p>
            <a:pPr marL="4572" indent="0">
              <a:buNone/>
            </a:pPr>
            <a:r>
              <a:rPr lang="en-US" b="1" u="sng" dirty="0" smtClean="0">
                <a:solidFill>
                  <a:schemeClr val="accent2"/>
                </a:solidFill>
              </a:rPr>
              <a:t>Questions for reflection:</a:t>
            </a:r>
          </a:p>
          <a:p>
            <a:pPr marL="749300" lvl="1" indent="-292100"/>
            <a:r>
              <a:rPr lang="en-US" dirty="0" smtClean="0"/>
              <a:t>Where is our (leaders + teachers) current level of awareness in regards to the philosophy and guiding practices of </a:t>
            </a:r>
            <a:r>
              <a:rPr lang="en-US" dirty="0" err="1" smtClean="0"/>
              <a:t>SRG</a:t>
            </a:r>
            <a:r>
              <a:rPr lang="en-US" dirty="0" smtClean="0"/>
              <a:t>?</a:t>
            </a:r>
            <a:br>
              <a:rPr lang="en-US" dirty="0" smtClean="0"/>
            </a:br>
            <a:endParaRPr lang="en-US" dirty="0" smtClean="0"/>
          </a:p>
          <a:p>
            <a:pPr marL="749300" lvl="1" indent="-292100"/>
            <a:r>
              <a:rPr lang="en-US" dirty="0" smtClean="0"/>
              <a:t>What steps can we take to support awareness and understanding of the </a:t>
            </a:r>
            <a:r>
              <a:rPr lang="en-US" dirty="0" err="1" smtClean="0"/>
              <a:t>SRG</a:t>
            </a:r>
            <a:r>
              <a:rPr lang="en-US" dirty="0" smtClean="0"/>
              <a:t> guiding practices?</a:t>
            </a:r>
            <a:br>
              <a:rPr lang="en-US" dirty="0" smtClean="0"/>
            </a:br>
            <a:endParaRPr lang="en-US" dirty="0" smtClean="0"/>
          </a:p>
          <a:p>
            <a:pPr marL="749300" lvl="1" indent="-292100"/>
            <a:r>
              <a:rPr lang="en-US" dirty="0"/>
              <a:t>What school-specific factors will need to be considered as we prepare for implementation?</a:t>
            </a:r>
          </a:p>
          <a:p>
            <a:pPr lvl="1"/>
            <a:endParaRPr lang="en-US" dirty="0" smtClean="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75218">
            <a:off x="7716154" y="5493219"/>
            <a:ext cx="1386131" cy="1270930"/>
          </a:xfrm>
          <a:prstGeom prst="rect">
            <a:avLst/>
          </a:prstGeom>
        </p:spPr>
      </p:pic>
    </p:spTree>
    <p:extLst>
      <p:ext uri="{BB962C8B-B14F-4D97-AF65-F5344CB8AC3E}">
        <p14:creationId xmlns:p14="http://schemas.microsoft.com/office/powerpoint/2010/main" val="9473686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prstClr val="white"/>
                </a:solidFill>
              </a:rPr>
              <a:t>Between </a:t>
            </a:r>
            <a:r>
              <a:rPr lang="en-US" sz="4800" dirty="0">
                <a:solidFill>
                  <a:srgbClr val="EB9E00"/>
                </a:solidFill>
              </a:rPr>
              <a:t>Now</a:t>
            </a:r>
            <a:r>
              <a:rPr lang="en-US" sz="4800" dirty="0">
                <a:solidFill>
                  <a:prstClr val="white"/>
                </a:solidFill>
              </a:rPr>
              <a:t>… and </a:t>
            </a:r>
            <a:r>
              <a:rPr lang="en-US" sz="4800" dirty="0">
                <a:solidFill>
                  <a:srgbClr val="EB9E00"/>
                </a:solidFill>
              </a:rPr>
              <a:t>June</a:t>
            </a:r>
            <a:endParaRPr lang="en-US" dirty="0"/>
          </a:p>
        </p:txBody>
      </p:sp>
      <p:sp>
        <p:nvSpPr>
          <p:cNvPr id="3" name="Content Placeholder 2"/>
          <p:cNvSpPr>
            <a:spLocks noGrp="1"/>
          </p:cNvSpPr>
          <p:nvPr>
            <p:ph idx="1"/>
          </p:nvPr>
        </p:nvSpPr>
        <p:spPr/>
        <p:txBody>
          <a:bodyPr/>
          <a:lstStyle/>
          <a:p>
            <a:pPr marL="4572" indent="0">
              <a:buNone/>
            </a:pPr>
            <a:r>
              <a:rPr lang="en-US" b="1" dirty="0" smtClean="0">
                <a:solidFill>
                  <a:schemeClr val="tx2"/>
                </a:solidFill>
              </a:rPr>
              <a:t>Resources for Review:</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86000"/>
            <a:ext cx="1877293" cy="2811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8849" y="2286000"/>
            <a:ext cx="1921298" cy="2735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437" t="10111" r="24906" b="10389"/>
          <a:stretch/>
        </p:blipFill>
        <p:spPr bwMode="auto">
          <a:xfrm>
            <a:off x="5334000" y="2286000"/>
            <a:ext cx="3239297" cy="28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51429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dirty="0" smtClean="0"/>
              <a:t>MTSS: (Re)Defining Intervention</a:t>
            </a:r>
            <a:endParaRPr lang="en-US" sz="6000" dirty="0"/>
          </a:p>
        </p:txBody>
      </p:sp>
      <p:sp>
        <p:nvSpPr>
          <p:cNvPr id="3" name="Subtitle 2"/>
          <p:cNvSpPr>
            <a:spLocks noGrp="1"/>
          </p:cNvSpPr>
          <p:nvPr>
            <p:ph type="subTitle" idx="1"/>
          </p:nvPr>
        </p:nvSpPr>
        <p:spPr>
          <a:xfrm>
            <a:off x="0" y="3552825"/>
            <a:ext cx="9144000" cy="1752600"/>
          </a:xfrm>
        </p:spPr>
        <p:txBody>
          <a:bodyPr>
            <a:noAutofit/>
          </a:bodyPr>
          <a:lstStyle/>
          <a:p>
            <a:r>
              <a:rPr lang="en-US" sz="3100" b="1" dirty="0" smtClean="0"/>
              <a:t>Outcomes</a:t>
            </a:r>
            <a:r>
              <a:rPr lang="en-US" sz="3100" dirty="0" smtClean="0"/>
              <a:t>: Understand </a:t>
            </a:r>
            <a:r>
              <a:rPr lang="en-US" sz="3100" dirty="0" smtClean="0">
                <a:solidFill>
                  <a:schemeClr val="accent6"/>
                </a:solidFill>
              </a:rPr>
              <a:t>Chapter 62 </a:t>
            </a:r>
            <a:r>
              <a:rPr lang="en-US" sz="3100" dirty="0" smtClean="0">
                <a:solidFill>
                  <a:schemeClr val="accent2"/>
                </a:solidFill>
              </a:rPr>
              <a:t>requirements, </a:t>
            </a:r>
            <a:r>
              <a:rPr lang="en-US" sz="3100" dirty="0" smtClean="0">
                <a:solidFill>
                  <a:schemeClr val="accent6"/>
                </a:solidFill>
              </a:rPr>
              <a:t>define effective</a:t>
            </a:r>
            <a:r>
              <a:rPr lang="en-US" sz="3100" dirty="0" smtClean="0">
                <a:solidFill>
                  <a:schemeClr val="accent2"/>
                </a:solidFill>
              </a:rPr>
              <a:t> intervention characteristics,               </a:t>
            </a:r>
            <a:r>
              <a:rPr lang="en-US" sz="3100" dirty="0" smtClean="0"/>
              <a:t>and review the 2015-2016 </a:t>
            </a:r>
            <a:r>
              <a:rPr lang="en-US" sz="3100" dirty="0" smtClean="0">
                <a:solidFill>
                  <a:schemeClr val="accent2"/>
                </a:solidFill>
              </a:rPr>
              <a:t>literacy assessment </a:t>
            </a:r>
            <a:r>
              <a:rPr lang="en-US" sz="3100" dirty="0" smtClean="0"/>
              <a:t>plan.</a:t>
            </a:r>
            <a:endParaRPr lang="en-US" sz="3100" dirty="0"/>
          </a:p>
          <a:p>
            <a:endParaRPr lang="en-US" dirty="0"/>
          </a:p>
        </p:txBody>
      </p:sp>
    </p:spTree>
    <p:extLst>
      <p:ext uri="{BB962C8B-B14F-4D97-AF65-F5344CB8AC3E}">
        <p14:creationId xmlns:p14="http://schemas.microsoft.com/office/powerpoint/2010/main" val="4036942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685800"/>
            <a:ext cx="7772400" cy="1362075"/>
          </a:xfrm>
        </p:spPr>
        <p:txBody>
          <a:bodyPr>
            <a:noAutofit/>
          </a:bodyPr>
          <a:lstStyle/>
          <a:p>
            <a:r>
              <a:rPr lang="en-US" sz="5400" dirty="0" smtClean="0"/>
              <a:t/>
            </a:r>
            <a:br>
              <a:rPr lang="en-US" sz="5400" dirty="0" smtClean="0"/>
            </a:br>
            <a:r>
              <a:rPr lang="en-US" sz="5400" dirty="0" smtClean="0"/>
              <a:t>Chapter 62 Requirements for Intervention</a:t>
            </a:r>
            <a:endParaRPr lang="en-US" sz="5400" dirty="0"/>
          </a:p>
        </p:txBody>
      </p:sp>
    </p:spTree>
    <p:extLst>
      <p:ext uri="{BB962C8B-B14F-4D97-AF65-F5344CB8AC3E}">
        <p14:creationId xmlns:p14="http://schemas.microsoft.com/office/powerpoint/2010/main" val="13127637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fontScale="90000"/>
          </a:bodyPr>
          <a:lstStyle/>
          <a:p>
            <a:r>
              <a:rPr lang="en-US" i="1" dirty="0"/>
              <a:t>O</a:t>
            </a:r>
            <a:r>
              <a:rPr lang="en-US" i="1" dirty="0" smtClean="0"/>
              <a:t>fficial </a:t>
            </a:r>
            <a:r>
              <a:rPr lang="en-US" i="1" dirty="0"/>
              <a:t>guidance for §</a:t>
            </a:r>
            <a:r>
              <a:rPr lang="en-US" i="1" dirty="0" smtClean="0"/>
              <a:t>279.68 </a:t>
            </a:r>
            <a:br>
              <a:rPr lang="en-US" i="1" dirty="0" smtClean="0"/>
            </a:br>
            <a:r>
              <a:rPr lang="en-US" dirty="0" smtClean="0"/>
              <a:t>from </a:t>
            </a:r>
            <a:r>
              <a:rPr lang="en-US" dirty="0"/>
              <a:t>the Iowa Department Education</a:t>
            </a:r>
          </a:p>
        </p:txBody>
      </p:sp>
      <p:sp>
        <p:nvSpPr>
          <p:cNvPr id="5" name="Content Placeholder 4"/>
          <p:cNvSpPr>
            <a:spLocks noGrp="1"/>
          </p:cNvSpPr>
          <p:nvPr>
            <p:ph idx="1"/>
          </p:nvPr>
        </p:nvSpPr>
        <p:spPr>
          <a:xfrm>
            <a:off x="362309" y="1600200"/>
            <a:ext cx="8229600" cy="4525963"/>
          </a:xfrm>
        </p:spPr>
        <p:txBody>
          <a:bodyPr>
            <a:normAutofit/>
          </a:bodyPr>
          <a:lstStyle/>
          <a:p>
            <a:pPr marL="4572" indent="0">
              <a:buNone/>
            </a:pPr>
            <a:r>
              <a:rPr lang="en-US" sz="2400" dirty="0"/>
              <a:t>12 279.68(2)(f) IAC 281—62.6(5) IAC281—62.10(2) Report the following to the Department of Education: </a:t>
            </a:r>
            <a:endParaRPr lang="en-US" sz="2400" dirty="0" smtClean="0"/>
          </a:p>
          <a:p>
            <a:r>
              <a:rPr lang="en-US" sz="2400" dirty="0" smtClean="0"/>
              <a:t>specific </a:t>
            </a:r>
            <a:r>
              <a:rPr lang="en-US" sz="2400" dirty="0"/>
              <a:t>reading interventions and supports implemented by the district </a:t>
            </a:r>
            <a:endParaRPr lang="en-US" sz="2400" dirty="0">
              <a:sym typeface="Symbol" panose="05050102010706020507" pitchFamily="18" charset="2"/>
            </a:endParaRPr>
          </a:p>
          <a:p>
            <a:r>
              <a:rPr lang="en-US" sz="2400" dirty="0" smtClean="0"/>
              <a:t>data </a:t>
            </a:r>
            <a:r>
              <a:rPr lang="en-US" sz="2400" dirty="0"/>
              <a:t>on universal screening and progress monitoring</a:t>
            </a:r>
          </a:p>
        </p:txBody>
      </p:sp>
      <p:sp>
        <p:nvSpPr>
          <p:cNvPr id="2" name="Rectangle 1"/>
          <p:cNvSpPr/>
          <p:nvPr/>
        </p:nvSpPr>
        <p:spPr>
          <a:xfrm>
            <a:off x="1048109" y="1828800"/>
            <a:ext cx="6858000" cy="32766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742950" indent="-742950">
              <a:buFont typeface="Arial" panose="020B0604020202020204" pitchFamily="34" charset="0"/>
              <a:buChar char="•"/>
            </a:pPr>
            <a:r>
              <a:rPr lang="en-US" sz="4400" dirty="0" smtClean="0"/>
              <a:t>Use FAST as Universal Screener.</a:t>
            </a:r>
          </a:p>
          <a:p>
            <a:pPr marL="742950" indent="-742950">
              <a:buFont typeface="Arial" panose="020B0604020202020204" pitchFamily="34" charset="0"/>
              <a:buChar char="•"/>
            </a:pPr>
            <a:r>
              <a:rPr lang="en-US" sz="4400" dirty="0" smtClean="0"/>
              <a:t>Document interventions through TIER. </a:t>
            </a:r>
            <a:endParaRPr lang="en-US" sz="4400" dirty="0"/>
          </a:p>
        </p:txBody>
      </p:sp>
    </p:spTree>
    <p:extLst>
      <p:ext uri="{BB962C8B-B14F-4D97-AF65-F5344CB8AC3E}">
        <p14:creationId xmlns:p14="http://schemas.microsoft.com/office/powerpoint/2010/main" val="336125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rmAutofit fontScale="90000"/>
          </a:bodyPr>
          <a:lstStyle/>
          <a:p>
            <a:r>
              <a:rPr lang="en-US" i="1" dirty="0"/>
              <a:t>O</a:t>
            </a:r>
            <a:r>
              <a:rPr lang="en-US" i="1" dirty="0" smtClean="0"/>
              <a:t>fficial </a:t>
            </a:r>
            <a:r>
              <a:rPr lang="en-US" i="1" dirty="0"/>
              <a:t>guidance for §</a:t>
            </a:r>
            <a:r>
              <a:rPr lang="en-US" i="1" dirty="0" smtClean="0"/>
              <a:t>279.68 </a:t>
            </a:r>
            <a:br>
              <a:rPr lang="en-US" i="1" dirty="0" smtClean="0"/>
            </a:br>
            <a:r>
              <a:rPr lang="en-US" dirty="0" smtClean="0"/>
              <a:t>from </a:t>
            </a:r>
            <a:r>
              <a:rPr lang="en-US" dirty="0"/>
              <a:t>the Iowa Department Education</a:t>
            </a:r>
          </a:p>
        </p:txBody>
      </p:sp>
      <p:sp>
        <p:nvSpPr>
          <p:cNvPr id="5" name="Content Placeholder 4"/>
          <p:cNvSpPr>
            <a:spLocks noGrp="1"/>
          </p:cNvSpPr>
          <p:nvPr>
            <p:ph idx="1"/>
          </p:nvPr>
        </p:nvSpPr>
        <p:spPr>
          <a:xfrm>
            <a:off x="362309" y="1600200"/>
            <a:ext cx="8229600" cy="4525963"/>
          </a:xfrm>
        </p:spPr>
        <p:txBody>
          <a:bodyPr>
            <a:normAutofit fontScale="92500" lnSpcReduction="20000"/>
          </a:bodyPr>
          <a:lstStyle/>
          <a:p>
            <a:pPr marL="4572" indent="0">
              <a:buNone/>
            </a:pPr>
            <a:r>
              <a:rPr lang="en-US" sz="2400" dirty="0"/>
              <a:t>5 279.68(2)(a) IAC 281—62.6(1) Provide intensive reading instruction, including a minimum of 90 minutes a day </a:t>
            </a:r>
            <a:r>
              <a:rPr lang="en-US" sz="2400" dirty="0" smtClean="0"/>
              <a:t>of scientific</a:t>
            </a:r>
            <a:r>
              <a:rPr lang="en-US" sz="2400" dirty="0"/>
              <a:t>, research- based reading instruction, to any student </a:t>
            </a:r>
            <a:r>
              <a:rPr lang="en-US" sz="2400" u="sng" dirty="0"/>
              <a:t>who exhibits a substantial deficiency in reading</a:t>
            </a:r>
            <a:r>
              <a:rPr lang="en-US" sz="2400" dirty="0"/>
              <a:t>. </a:t>
            </a:r>
            <a:endParaRPr lang="en-US" sz="2400" dirty="0" smtClean="0"/>
          </a:p>
          <a:p>
            <a:pPr marL="4572" indent="0">
              <a:buNone/>
            </a:pPr>
            <a:r>
              <a:rPr lang="en-US" sz="2400" dirty="0" smtClean="0"/>
              <a:t>This </a:t>
            </a:r>
            <a:r>
              <a:rPr lang="en-US" sz="2400" dirty="0"/>
              <a:t>instruction may also include but is not limited to the following strategies: </a:t>
            </a:r>
            <a:endParaRPr lang="en-US" sz="2400" dirty="0" smtClean="0"/>
          </a:p>
          <a:p>
            <a:r>
              <a:rPr lang="en-US" sz="2400" dirty="0" smtClean="0"/>
              <a:t>Small </a:t>
            </a:r>
            <a:r>
              <a:rPr lang="en-US" sz="2400" dirty="0"/>
              <a:t>group </a:t>
            </a:r>
            <a:r>
              <a:rPr lang="en-US" sz="2400" dirty="0" smtClean="0"/>
              <a:t>instruction</a:t>
            </a:r>
          </a:p>
          <a:p>
            <a:r>
              <a:rPr lang="en-US" sz="2400" dirty="0" smtClean="0"/>
              <a:t>Reduced </a:t>
            </a:r>
            <a:r>
              <a:rPr lang="en-US" sz="2400" dirty="0"/>
              <a:t>teacher- </a:t>
            </a:r>
            <a:r>
              <a:rPr lang="en-US" sz="2400" dirty="0" smtClean="0"/>
              <a:t>student ratios</a:t>
            </a:r>
            <a:endParaRPr lang="en-US" sz="2400" dirty="0"/>
          </a:p>
          <a:p>
            <a:r>
              <a:rPr lang="en-US" sz="2400" dirty="0" smtClean="0"/>
              <a:t>More </a:t>
            </a:r>
            <a:r>
              <a:rPr lang="en-US" sz="2400" dirty="0"/>
              <a:t>frequent progress </a:t>
            </a:r>
            <a:r>
              <a:rPr lang="en-US" sz="2400" dirty="0" smtClean="0"/>
              <a:t>monitoring</a:t>
            </a:r>
          </a:p>
          <a:p>
            <a:r>
              <a:rPr lang="en-US" sz="2400" dirty="0" smtClean="0"/>
              <a:t>Tutoring </a:t>
            </a:r>
            <a:r>
              <a:rPr lang="en-US" sz="2400" dirty="0"/>
              <a:t>or mentoring </a:t>
            </a:r>
            <a:endParaRPr lang="en-US" sz="2400" dirty="0" smtClean="0"/>
          </a:p>
          <a:p>
            <a:r>
              <a:rPr lang="en-US" sz="2400" dirty="0" smtClean="0"/>
              <a:t>Extended </a:t>
            </a:r>
            <a:r>
              <a:rPr lang="en-US" sz="2400" dirty="0"/>
              <a:t>school day, week, or year </a:t>
            </a:r>
            <a:endParaRPr lang="en-US" sz="2400" dirty="0">
              <a:sym typeface="Symbol" panose="05050102010706020507" pitchFamily="18" charset="2"/>
            </a:endParaRPr>
          </a:p>
          <a:p>
            <a:r>
              <a:rPr lang="en-US" sz="2400" dirty="0" smtClean="0"/>
              <a:t>Summer reading programs</a:t>
            </a:r>
            <a:endParaRPr lang="en-US" sz="2400" dirty="0"/>
          </a:p>
        </p:txBody>
      </p:sp>
    </p:spTree>
    <p:extLst>
      <p:ext uri="{BB962C8B-B14F-4D97-AF65-F5344CB8AC3E}">
        <p14:creationId xmlns:p14="http://schemas.microsoft.com/office/powerpoint/2010/main" val="25313476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821" y="133587"/>
            <a:ext cx="8229600" cy="1143000"/>
          </a:xfrm>
        </p:spPr>
        <p:txBody>
          <a:bodyPr>
            <a:noAutofit/>
          </a:bodyPr>
          <a:lstStyle/>
          <a:p>
            <a:r>
              <a:rPr lang="en-US" sz="3200" dirty="0" smtClean="0"/>
              <a:t>Iowa Department of Education: Q &amp; A </a:t>
            </a:r>
            <a:endParaRPr lang="en-US" sz="3200" i="1" dirty="0"/>
          </a:p>
        </p:txBody>
      </p:sp>
      <p:sp>
        <p:nvSpPr>
          <p:cNvPr id="3" name="Content Placeholder 2"/>
          <p:cNvSpPr>
            <a:spLocks noGrp="1"/>
          </p:cNvSpPr>
          <p:nvPr>
            <p:ph idx="1"/>
          </p:nvPr>
        </p:nvSpPr>
        <p:spPr>
          <a:xfrm>
            <a:off x="457200" y="1432229"/>
            <a:ext cx="8229600" cy="4525963"/>
          </a:xfrm>
        </p:spPr>
        <p:txBody>
          <a:bodyPr>
            <a:normAutofit/>
          </a:bodyPr>
          <a:lstStyle/>
          <a:p>
            <a:pPr marL="4572" indent="0">
              <a:buNone/>
            </a:pPr>
            <a:r>
              <a:rPr lang="en-US" dirty="0"/>
              <a:t>How much more time beyond the 90 minutes do I need to provide to a student?</a:t>
            </a:r>
          </a:p>
          <a:p>
            <a:pPr marL="4572" indent="0">
              <a:buNone/>
            </a:pPr>
            <a:r>
              <a:rPr lang="en-US" i="1" dirty="0" smtClean="0">
                <a:solidFill>
                  <a:schemeClr val="accent2"/>
                </a:solidFill>
              </a:rPr>
              <a:t>It </a:t>
            </a:r>
            <a:r>
              <a:rPr lang="en-US" i="1" dirty="0">
                <a:solidFill>
                  <a:schemeClr val="accent2"/>
                </a:solidFill>
              </a:rPr>
              <a:t>depends </a:t>
            </a:r>
            <a:r>
              <a:rPr lang="en-US" i="1" dirty="0"/>
              <a:t>on the intervention being used and what the guidelines for implementation regarding the specific intervention entail. </a:t>
            </a:r>
          </a:p>
        </p:txBody>
      </p:sp>
    </p:spTree>
    <p:extLst>
      <p:ext uri="{BB962C8B-B14F-4D97-AF65-F5344CB8AC3E}">
        <p14:creationId xmlns:p14="http://schemas.microsoft.com/office/powerpoint/2010/main" val="3280976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7200" dirty="0" smtClean="0"/>
              <a:t>Facilitating a Growth Mindset</a:t>
            </a:r>
            <a:endParaRPr lang="en-US" sz="7200" dirty="0"/>
          </a:p>
        </p:txBody>
      </p:sp>
      <p:sp>
        <p:nvSpPr>
          <p:cNvPr id="5" name="Text Placeholder 4"/>
          <p:cNvSpPr>
            <a:spLocks noGrp="1"/>
          </p:cNvSpPr>
          <p:nvPr>
            <p:ph type="subTitle" idx="1"/>
          </p:nvPr>
        </p:nvSpPr>
        <p:spPr>
          <a:xfrm>
            <a:off x="228600" y="3581400"/>
            <a:ext cx="8610600" cy="1752600"/>
          </a:xfrm>
        </p:spPr>
        <p:txBody>
          <a:bodyPr>
            <a:noAutofit/>
          </a:bodyPr>
          <a:lstStyle/>
          <a:p>
            <a:r>
              <a:rPr lang="en-US" sz="3100" b="1" dirty="0" smtClean="0"/>
              <a:t>Outcome</a:t>
            </a:r>
            <a:r>
              <a:rPr lang="en-US" sz="3100" dirty="0" smtClean="0"/>
              <a:t>: Reflect on the connections between our </a:t>
            </a:r>
            <a:r>
              <a:rPr lang="en-US" sz="3100" dirty="0" smtClean="0">
                <a:solidFill>
                  <a:schemeClr val="accent2"/>
                </a:solidFill>
              </a:rPr>
              <a:t>integrated structures </a:t>
            </a:r>
            <a:r>
              <a:rPr lang="en-US" sz="3100" dirty="0" smtClean="0"/>
              <a:t>for growth and identify ways to </a:t>
            </a:r>
            <a:r>
              <a:rPr lang="en-US" sz="3100" dirty="0" smtClean="0">
                <a:solidFill>
                  <a:schemeClr val="accent2"/>
                </a:solidFill>
              </a:rPr>
              <a:t>facilitate a growth mindset </a:t>
            </a:r>
            <a:r>
              <a:rPr lang="en-US" sz="3100" dirty="0" smtClean="0"/>
              <a:t>across our work.</a:t>
            </a:r>
            <a:endParaRPr lang="en-US" sz="3100" dirty="0"/>
          </a:p>
        </p:txBody>
      </p:sp>
    </p:spTree>
    <p:extLst>
      <p:ext uri="{BB962C8B-B14F-4D97-AF65-F5344CB8AC3E}">
        <p14:creationId xmlns:p14="http://schemas.microsoft.com/office/powerpoint/2010/main" val="27034421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Official guidance for §279.68 </a:t>
            </a:r>
            <a:br>
              <a:rPr lang="en-US" i="1" dirty="0"/>
            </a:br>
            <a:r>
              <a:rPr lang="en-US" dirty="0"/>
              <a:t>from the Iowa Department Education</a:t>
            </a:r>
          </a:p>
        </p:txBody>
      </p:sp>
      <p:sp>
        <p:nvSpPr>
          <p:cNvPr id="3" name="Content Placeholder 2"/>
          <p:cNvSpPr>
            <a:spLocks noGrp="1"/>
          </p:cNvSpPr>
          <p:nvPr>
            <p:ph idx="1"/>
          </p:nvPr>
        </p:nvSpPr>
        <p:spPr/>
        <p:txBody>
          <a:bodyPr>
            <a:normAutofit fontScale="85000" lnSpcReduction="10000"/>
          </a:bodyPr>
          <a:lstStyle/>
          <a:p>
            <a:pPr marL="4572" indent="0">
              <a:buNone/>
            </a:pPr>
            <a:r>
              <a:rPr lang="en-US" dirty="0"/>
              <a:t>279.68(2)(d) IAC 281—62.6(3) Provide a reading curriculum </a:t>
            </a:r>
            <a:r>
              <a:rPr lang="en-US" dirty="0" smtClean="0"/>
              <a:t>for students</a:t>
            </a:r>
            <a:r>
              <a:rPr lang="en-US" u="sng" dirty="0" smtClean="0"/>
              <a:t> </a:t>
            </a:r>
            <a:r>
              <a:rPr lang="en-US" u="sng" dirty="0"/>
              <a:t>with substantial </a:t>
            </a:r>
            <a:r>
              <a:rPr lang="en-US" u="sng" dirty="0" smtClean="0"/>
              <a:t>deficiencies</a:t>
            </a:r>
            <a:r>
              <a:rPr lang="en-US" dirty="0" smtClean="0"/>
              <a:t> in </a:t>
            </a:r>
            <a:r>
              <a:rPr lang="en-US" dirty="0"/>
              <a:t>reading that does all of the following: </a:t>
            </a:r>
            <a:endParaRPr lang="en-US" dirty="0" smtClean="0"/>
          </a:p>
          <a:p>
            <a:r>
              <a:rPr lang="en-US" dirty="0" smtClean="0"/>
              <a:t>Assists students </a:t>
            </a:r>
            <a:r>
              <a:rPr lang="en-US" dirty="0"/>
              <a:t>in developing </a:t>
            </a:r>
            <a:r>
              <a:rPr lang="en-US" dirty="0" smtClean="0"/>
              <a:t>skills to </a:t>
            </a:r>
            <a:r>
              <a:rPr lang="en-US" dirty="0"/>
              <a:t>read at grade level </a:t>
            </a:r>
          </a:p>
          <a:p>
            <a:r>
              <a:rPr lang="en-US" dirty="0" smtClean="0"/>
              <a:t>Provides skill development in </a:t>
            </a:r>
            <a:r>
              <a:rPr lang="en-US" dirty="0"/>
              <a:t>phonemic awareness, </a:t>
            </a:r>
            <a:r>
              <a:rPr lang="en-US" dirty="0" smtClean="0"/>
              <a:t>phonics, fluency</a:t>
            </a:r>
            <a:r>
              <a:rPr lang="en-US" dirty="0"/>
              <a:t>, </a:t>
            </a:r>
            <a:r>
              <a:rPr lang="en-US" dirty="0" smtClean="0"/>
              <a:t>vocabulary</a:t>
            </a:r>
            <a:r>
              <a:rPr lang="en-US" dirty="0"/>
              <a:t>, and comprehension </a:t>
            </a:r>
          </a:p>
          <a:p>
            <a:r>
              <a:rPr lang="en-US" dirty="0" smtClean="0"/>
              <a:t>Is implemented </a:t>
            </a:r>
            <a:r>
              <a:rPr lang="en-US" dirty="0"/>
              <a:t>by certified </a:t>
            </a:r>
            <a:r>
              <a:rPr lang="en-US" dirty="0" smtClean="0"/>
              <a:t>instructional staff </a:t>
            </a:r>
            <a:r>
              <a:rPr lang="en-US" dirty="0"/>
              <a:t>with appropriate training and professional development </a:t>
            </a:r>
            <a:endParaRPr lang="en-US" dirty="0" smtClean="0"/>
          </a:p>
          <a:p>
            <a:r>
              <a:rPr lang="en-US" dirty="0" smtClean="0"/>
              <a:t>Is implemented </a:t>
            </a:r>
            <a:r>
              <a:rPr lang="en-US" dirty="0"/>
              <a:t>during regular school hours </a:t>
            </a:r>
            <a:endParaRPr lang="en-US" dirty="0" smtClean="0"/>
          </a:p>
        </p:txBody>
      </p:sp>
      <p:sp>
        <p:nvSpPr>
          <p:cNvPr id="4" name="Rectangle 3"/>
          <p:cNvSpPr/>
          <p:nvPr/>
        </p:nvSpPr>
        <p:spPr>
          <a:xfrm>
            <a:off x="1143000" y="1600200"/>
            <a:ext cx="6858000" cy="4525962"/>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742950" indent="-742950">
              <a:buFont typeface="Arial" panose="020B0604020202020204" pitchFamily="34" charset="0"/>
              <a:buChar char="•"/>
            </a:pPr>
            <a:r>
              <a:rPr lang="en-US" sz="3600" dirty="0" smtClean="0"/>
              <a:t>Provide interventions to students with substantial deficiencies in reading.</a:t>
            </a:r>
          </a:p>
          <a:p>
            <a:pPr marL="742950" indent="-742950">
              <a:buFont typeface="Arial" panose="020B0604020202020204" pitchFamily="34" charset="0"/>
              <a:buChar char="•"/>
            </a:pPr>
            <a:r>
              <a:rPr lang="en-US" sz="3600" dirty="0"/>
              <a:t>I</a:t>
            </a:r>
            <a:r>
              <a:rPr lang="en-US" sz="3600" dirty="0" smtClean="0"/>
              <a:t>nterventions must be research-based. </a:t>
            </a:r>
          </a:p>
          <a:p>
            <a:pPr marL="742950" indent="-742950">
              <a:buFont typeface="Arial" panose="020B0604020202020204" pitchFamily="34" charset="0"/>
              <a:buChar char="•"/>
            </a:pPr>
            <a:r>
              <a:rPr lang="en-US" sz="3600" dirty="0" smtClean="0"/>
              <a:t>Interventions must occur during school hours. </a:t>
            </a:r>
            <a:endParaRPr lang="en-US" sz="3600" dirty="0"/>
          </a:p>
        </p:txBody>
      </p:sp>
    </p:spTree>
    <p:extLst>
      <p:ext uri="{BB962C8B-B14F-4D97-AF65-F5344CB8AC3E}">
        <p14:creationId xmlns:p14="http://schemas.microsoft.com/office/powerpoint/2010/main" val="196819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MTSS Cake:  Intervention </a:t>
            </a:r>
            <a:r>
              <a:rPr lang="en-US" dirty="0" smtClean="0"/>
              <a:t>Layer</a:t>
            </a:r>
            <a:endParaRPr lang="en-US" dirty="0"/>
          </a:p>
        </p:txBody>
      </p:sp>
      <p:pic>
        <p:nvPicPr>
          <p:cNvPr id="4" name="Picture 3"/>
          <p:cNvPicPr>
            <a:picLocks noChangeAspect="1"/>
          </p:cNvPicPr>
          <p:nvPr/>
        </p:nvPicPr>
        <p:blipFill>
          <a:blip r:embed="rId3"/>
          <a:stretch>
            <a:fillRect/>
          </a:stretch>
        </p:blipFill>
        <p:spPr>
          <a:xfrm>
            <a:off x="1033998" y="2987298"/>
            <a:ext cx="3563942" cy="3552805"/>
          </a:xfrm>
          <a:prstGeom prst="rect">
            <a:avLst/>
          </a:prstGeom>
        </p:spPr>
      </p:pic>
      <p:pic>
        <p:nvPicPr>
          <p:cNvPr id="5" name="Picture 4"/>
          <p:cNvPicPr>
            <a:picLocks noChangeAspect="1"/>
          </p:cNvPicPr>
          <p:nvPr/>
        </p:nvPicPr>
        <p:blipFill>
          <a:blip r:embed="rId4"/>
          <a:stretch>
            <a:fillRect/>
          </a:stretch>
        </p:blipFill>
        <p:spPr>
          <a:xfrm>
            <a:off x="4597940" y="2987298"/>
            <a:ext cx="3352800" cy="3552805"/>
          </a:xfrm>
          <a:prstGeom prst="rect">
            <a:avLst/>
          </a:prstGeom>
        </p:spPr>
      </p:pic>
      <p:sp>
        <p:nvSpPr>
          <p:cNvPr id="3" name="TextBox 2"/>
          <p:cNvSpPr txBox="1"/>
          <p:nvPr/>
        </p:nvSpPr>
        <p:spPr>
          <a:xfrm>
            <a:off x="0" y="1417638"/>
            <a:ext cx="8915400" cy="1569660"/>
          </a:xfrm>
          <a:prstGeom prst="rect">
            <a:avLst/>
          </a:prstGeom>
          <a:noFill/>
        </p:spPr>
        <p:txBody>
          <a:bodyPr wrap="square" rtlCol="0">
            <a:spAutoFit/>
          </a:bodyPr>
          <a:lstStyle/>
          <a:p>
            <a:pPr algn="ctr"/>
            <a:r>
              <a:rPr lang="en-US" sz="4800" dirty="0" smtClean="0"/>
              <a:t>How do </a:t>
            </a:r>
            <a:r>
              <a:rPr lang="en-US" sz="4800" dirty="0"/>
              <a:t>we put our ingredients together using the tools we have?</a:t>
            </a:r>
          </a:p>
        </p:txBody>
      </p:sp>
    </p:spTree>
    <p:extLst>
      <p:ext uri="{BB962C8B-B14F-4D97-AF65-F5344CB8AC3E}">
        <p14:creationId xmlns:p14="http://schemas.microsoft.com/office/powerpoint/2010/main" val="37344141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6600" dirty="0" smtClean="0"/>
              <a:t>(RE)Defining Intervention</a:t>
            </a:r>
            <a:endParaRPr lang="en-US" sz="6600" dirty="0"/>
          </a:p>
        </p:txBody>
      </p:sp>
    </p:spTree>
    <p:extLst>
      <p:ext uri="{BB962C8B-B14F-4D97-AF65-F5344CB8AC3E}">
        <p14:creationId xmlns:p14="http://schemas.microsoft.com/office/powerpoint/2010/main" val="41607369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044676" y="1422692"/>
            <a:ext cx="1549247" cy="2143125"/>
          </a:xfrm>
          <a:prstGeom prst="rect">
            <a:avLst/>
          </a:prstGeom>
        </p:spPr>
      </p:pic>
      <p:sp>
        <p:nvSpPr>
          <p:cNvPr id="4" name="Title 3"/>
          <p:cNvSpPr>
            <a:spLocks noGrp="1"/>
          </p:cNvSpPr>
          <p:nvPr>
            <p:ph type="title"/>
          </p:nvPr>
        </p:nvSpPr>
        <p:spPr/>
        <p:txBody>
          <a:bodyPr>
            <a:normAutofit/>
          </a:bodyPr>
          <a:lstStyle/>
          <a:p>
            <a:r>
              <a:rPr lang="en-US" dirty="0" smtClean="0"/>
              <a:t>Creating a System of Interventions</a:t>
            </a:r>
            <a:br>
              <a:rPr lang="en-US" dirty="0" smtClean="0"/>
            </a:br>
            <a:r>
              <a:rPr lang="en-US" sz="2400" dirty="0" err="1" smtClean="0"/>
              <a:t>Buffum</a:t>
            </a:r>
            <a:r>
              <a:rPr lang="en-US" sz="2400" dirty="0" smtClean="0"/>
              <a:t>,  </a:t>
            </a:r>
            <a:r>
              <a:rPr lang="en-US" sz="2400" dirty="0" err="1" smtClean="0"/>
              <a:t>Mattos</a:t>
            </a:r>
            <a:r>
              <a:rPr lang="en-US" sz="2400" dirty="0" smtClean="0"/>
              <a:t>, &amp; Weber</a:t>
            </a:r>
            <a:endParaRPr lang="en-US" sz="2400" dirty="0"/>
          </a:p>
        </p:txBody>
      </p:sp>
      <p:sp>
        <p:nvSpPr>
          <p:cNvPr id="5" name="Content Placeholder 4"/>
          <p:cNvSpPr>
            <a:spLocks noGrp="1"/>
          </p:cNvSpPr>
          <p:nvPr>
            <p:ph idx="1"/>
          </p:nvPr>
        </p:nvSpPr>
        <p:spPr/>
        <p:txBody>
          <a:bodyPr>
            <a:normAutofit/>
          </a:bodyPr>
          <a:lstStyle/>
          <a:p>
            <a:r>
              <a:rPr lang="en-US" dirty="0" smtClean="0"/>
              <a:t>“What is an Intervention? </a:t>
            </a:r>
          </a:p>
          <a:p>
            <a:pPr lvl="1"/>
            <a:r>
              <a:rPr lang="en-US" dirty="0" smtClean="0"/>
              <a:t>Read pages 129-131</a:t>
            </a:r>
          </a:p>
          <a:p>
            <a:pPr lvl="1">
              <a:buNone/>
            </a:pPr>
            <a:endParaRPr lang="en-US" dirty="0" smtClean="0"/>
          </a:p>
          <a:p>
            <a:pPr lvl="1">
              <a:buNone/>
            </a:pPr>
            <a:endParaRPr lang="en-US" dirty="0" smtClean="0"/>
          </a:p>
          <a:p>
            <a:r>
              <a:rPr lang="en-US" dirty="0" smtClean="0"/>
              <a:t>Complete in groups: </a:t>
            </a:r>
          </a:p>
          <a:p>
            <a:pPr marL="4572" indent="0">
              <a:buNone/>
            </a:pPr>
            <a:endParaRPr lang="en-US" dirty="0"/>
          </a:p>
          <a:p>
            <a:pPr marL="4572" indent="0">
              <a:buNone/>
            </a:pPr>
            <a:endParaRPr lang="en-US" dirty="0"/>
          </a:p>
        </p:txBody>
      </p:sp>
      <p:pic>
        <p:nvPicPr>
          <p:cNvPr id="3" name="Picture 2"/>
          <p:cNvPicPr>
            <a:picLocks noChangeAspect="1"/>
          </p:cNvPicPr>
          <p:nvPr/>
        </p:nvPicPr>
        <p:blipFill>
          <a:blip r:embed="rId4"/>
          <a:stretch>
            <a:fillRect/>
          </a:stretch>
        </p:blipFill>
        <p:spPr>
          <a:xfrm>
            <a:off x="5890585" y="1455362"/>
            <a:ext cx="1347728" cy="2046838"/>
          </a:xfrm>
          <a:prstGeom prst="rect">
            <a:avLst/>
          </a:prstGeom>
        </p:spPr>
      </p:pic>
      <p:pic>
        <p:nvPicPr>
          <p:cNvPr id="2" name="Picture 1"/>
          <p:cNvPicPr>
            <a:picLocks noChangeAspect="1"/>
          </p:cNvPicPr>
          <p:nvPr/>
        </p:nvPicPr>
        <p:blipFill>
          <a:blip r:embed="rId5"/>
          <a:stretch>
            <a:fillRect/>
          </a:stretch>
        </p:blipFill>
        <p:spPr>
          <a:xfrm>
            <a:off x="5393305" y="1461036"/>
            <a:ext cx="1476375" cy="210478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23812">
            <a:off x="6637125" y="4128912"/>
            <a:ext cx="2341046" cy="1880153"/>
          </a:xfrm>
          <a:prstGeom prst="rect">
            <a:avLst/>
          </a:prstGeom>
        </p:spPr>
      </p:pic>
      <p:grpSp>
        <p:nvGrpSpPr>
          <p:cNvPr id="12" name="Group 11"/>
          <p:cNvGrpSpPr/>
          <p:nvPr/>
        </p:nvGrpSpPr>
        <p:grpSpPr>
          <a:xfrm>
            <a:off x="1516630" y="4419600"/>
            <a:ext cx="4614862" cy="1573389"/>
            <a:chOff x="1516630" y="4419600"/>
            <a:chExt cx="4614862" cy="1573389"/>
          </a:xfrm>
        </p:grpSpPr>
        <p:pic>
          <p:nvPicPr>
            <p:cNvPr id="8" name="Picture 7"/>
            <p:cNvPicPr>
              <a:picLocks noChangeAspect="1"/>
            </p:cNvPicPr>
            <p:nvPr/>
          </p:nvPicPr>
          <p:blipFill>
            <a:blip r:embed="rId7"/>
            <a:stretch>
              <a:fillRect/>
            </a:stretch>
          </p:blipFill>
          <p:spPr>
            <a:xfrm>
              <a:off x="1516630" y="4419600"/>
              <a:ext cx="4614862" cy="1573389"/>
            </a:xfrm>
            <a:prstGeom prst="rect">
              <a:avLst/>
            </a:prstGeom>
            <a:ln>
              <a:solidFill>
                <a:schemeClr val="tx1"/>
              </a:solidFill>
            </a:ln>
          </p:spPr>
        </p:pic>
        <p:pic>
          <p:nvPicPr>
            <p:cNvPr id="10" name="Picture 9"/>
            <p:cNvPicPr>
              <a:picLocks noChangeAspect="1"/>
            </p:cNvPicPr>
            <p:nvPr/>
          </p:nvPicPr>
          <p:blipFill>
            <a:blip r:embed="rId8"/>
            <a:stretch>
              <a:fillRect/>
            </a:stretch>
          </p:blipFill>
          <p:spPr>
            <a:xfrm>
              <a:off x="1786305" y="5388064"/>
              <a:ext cx="652095" cy="235757"/>
            </a:xfrm>
            <a:prstGeom prst="rect">
              <a:avLst/>
            </a:prstGeom>
          </p:spPr>
        </p:pic>
        <p:pic>
          <p:nvPicPr>
            <p:cNvPr id="11" name="Picture 10"/>
            <p:cNvPicPr>
              <a:picLocks noChangeAspect="1"/>
            </p:cNvPicPr>
            <p:nvPr/>
          </p:nvPicPr>
          <p:blipFill>
            <a:blip r:embed="rId9"/>
            <a:stretch>
              <a:fillRect/>
            </a:stretch>
          </p:blipFill>
          <p:spPr>
            <a:xfrm>
              <a:off x="3962400" y="5388064"/>
              <a:ext cx="1199517" cy="253109"/>
            </a:xfrm>
            <a:prstGeom prst="rect">
              <a:avLst/>
            </a:prstGeom>
          </p:spPr>
        </p:pic>
      </p:grpSp>
    </p:spTree>
    <p:extLst>
      <p:ext uri="{BB962C8B-B14F-4D97-AF65-F5344CB8AC3E}">
        <p14:creationId xmlns:p14="http://schemas.microsoft.com/office/powerpoint/2010/main" val="282146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Creating a System of Interventions</a:t>
            </a:r>
            <a:br>
              <a:rPr lang="en-US" dirty="0" smtClean="0"/>
            </a:br>
            <a:r>
              <a:rPr lang="en-US" sz="2400" dirty="0" err="1" smtClean="0"/>
              <a:t>Buffum</a:t>
            </a:r>
            <a:r>
              <a:rPr lang="en-US" sz="2400" dirty="0" smtClean="0"/>
              <a:t>,  </a:t>
            </a:r>
            <a:r>
              <a:rPr lang="en-US" sz="2400" dirty="0" err="1" smtClean="0"/>
              <a:t>Mattos</a:t>
            </a:r>
            <a:r>
              <a:rPr lang="en-US" sz="2400" dirty="0" smtClean="0"/>
              <a:t>, &amp; Weber</a:t>
            </a:r>
            <a:endParaRPr lang="en-US" sz="2400" dirty="0"/>
          </a:p>
        </p:txBody>
      </p:sp>
      <p:sp>
        <p:nvSpPr>
          <p:cNvPr id="5" name="Content Placeholder 4"/>
          <p:cNvSpPr>
            <a:spLocks noGrp="1"/>
          </p:cNvSpPr>
          <p:nvPr>
            <p:ph idx="1"/>
          </p:nvPr>
        </p:nvSpPr>
        <p:spPr/>
        <p:txBody>
          <a:bodyPr>
            <a:normAutofit fontScale="92500" lnSpcReduction="20000"/>
          </a:bodyPr>
          <a:lstStyle/>
          <a:p>
            <a:r>
              <a:rPr lang="en-US" b="1" dirty="0" smtClean="0"/>
              <a:t>Jigsaw</a:t>
            </a:r>
            <a:r>
              <a:rPr lang="en-US" dirty="0" smtClean="0"/>
              <a:t> “Understanding the Characteristics of Effective Intervention” </a:t>
            </a:r>
          </a:p>
          <a:p>
            <a:pPr lvl="1"/>
            <a:r>
              <a:rPr lang="en-US" b="1" dirty="0" smtClean="0"/>
              <a:t>Read </a:t>
            </a:r>
            <a:r>
              <a:rPr lang="en-US" dirty="0" smtClean="0"/>
              <a:t>pages 131-139</a:t>
            </a:r>
          </a:p>
          <a:p>
            <a:pPr lvl="2"/>
            <a:r>
              <a:rPr lang="en-US" dirty="0" smtClean="0"/>
              <a:t>Research-Based</a:t>
            </a:r>
          </a:p>
          <a:p>
            <a:pPr lvl="2"/>
            <a:r>
              <a:rPr lang="en-US" dirty="0" smtClean="0"/>
              <a:t>Directive</a:t>
            </a:r>
          </a:p>
          <a:p>
            <a:pPr lvl="2"/>
            <a:r>
              <a:rPr lang="en-US" dirty="0" smtClean="0"/>
              <a:t>Administered by trained professionals</a:t>
            </a:r>
          </a:p>
          <a:p>
            <a:pPr lvl="2"/>
            <a:r>
              <a:rPr lang="en-US" dirty="0" smtClean="0"/>
              <a:t>Targeted</a:t>
            </a:r>
          </a:p>
          <a:p>
            <a:pPr lvl="2"/>
            <a:r>
              <a:rPr lang="en-US" dirty="0" smtClean="0"/>
              <a:t>Timely</a:t>
            </a:r>
          </a:p>
          <a:p>
            <a:pPr lvl="1"/>
            <a:r>
              <a:rPr lang="en-US" dirty="0" smtClean="0"/>
              <a:t>Complete </a:t>
            </a:r>
            <a:r>
              <a:rPr lang="en-US" b="1" dirty="0" smtClean="0"/>
              <a:t>“Notes” </a:t>
            </a:r>
            <a:r>
              <a:rPr lang="en-US" dirty="0" smtClean="0"/>
              <a:t>for your section</a:t>
            </a:r>
          </a:p>
          <a:p>
            <a:pPr lvl="1">
              <a:buNone/>
            </a:pPr>
            <a:endParaRPr lang="en-US" dirty="0" smtClean="0"/>
          </a:p>
          <a:p>
            <a:pPr lvl="1"/>
            <a:r>
              <a:rPr lang="en-US" b="1" dirty="0" smtClean="0"/>
              <a:t>Share</a:t>
            </a:r>
            <a:r>
              <a:rPr lang="en-US" dirty="0" smtClean="0"/>
              <a:t> notes with your group</a:t>
            </a:r>
          </a:p>
          <a:p>
            <a:pPr lvl="1">
              <a:buNone/>
            </a:pPr>
            <a:endParaRPr lang="en-US" dirty="0" smtClean="0"/>
          </a:p>
        </p:txBody>
      </p:sp>
      <p:pic>
        <p:nvPicPr>
          <p:cNvPr id="2" name="Picture 1"/>
          <p:cNvPicPr>
            <a:picLocks noChangeAspect="1"/>
          </p:cNvPicPr>
          <p:nvPr/>
        </p:nvPicPr>
        <p:blipFill>
          <a:blip r:embed="rId3"/>
          <a:stretch>
            <a:fillRect/>
          </a:stretch>
        </p:blipFill>
        <p:spPr>
          <a:xfrm>
            <a:off x="5505450" y="4994845"/>
            <a:ext cx="3429000" cy="756934"/>
          </a:xfrm>
          <a:prstGeom prst="rect">
            <a:avLst/>
          </a:prstGeom>
          <a:ln>
            <a:solidFill>
              <a:schemeClr val="tx1"/>
            </a:solidFill>
          </a:ln>
        </p:spPr>
      </p:pic>
      <p:sp>
        <p:nvSpPr>
          <p:cNvPr id="6" name="TextBox 5"/>
          <p:cNvSpPr txBox="1"/>
          <p:nvPr/>
        </p:nvSpPr>
        <p:spPr>
          <a:xfrm>
            <a:off x="1924050" y="5878446"/>
            <a:ext cx="5295900" cy="646331"/>
          </a:xfrm>
          <a:prstGeom prst="rect">
            <a:avLst/>
          </a:prstGeom>
          <a:noFill/>
        </p:spPr>
        <p:txBody>
          <a:bodyPr wrap="square" rtlCol="0">
            <a:spAutoFit/>
          </a:bodyPr>
          <a:lstStyle/>
          <a:p>
            <a:pPr marL="0" lvl="1"/>
            <a:r>
              <a:rPr lang="en-US" dirty="0"/>
              <a:t>*Leave “Current Reality/Desired </a:t>
            </a:r>
            <a:r>
              <a:rPr lang="en-US" dirty="0" smtClean="0"/>
              <a:t>Reality” </a:t>
            </a:r>
            <a:r>
              <a:rPr lang="en-US" dirty="0"/>
              <a:t>boxes open</a:t>
            </a:r>
          </a:p>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63374">
            <a:off x="6315937" y="2491812"/>
            <a:ext cx="2273620" cy="2084660"/>
          </a:xfrm>
          <a:prstGeom prst="rect">
            <a:avLst/>
          </a:prstGeom>
        </p:spPr>
      </p:pic>
    </p:spTree>
    <p:extLst>
      <p:ext uri="{BB962C8B-B14F-4D97-AF65-F5344CB8AC3E}">
        <p14:creationId xmlns:p14="http://schemas.microsoft.com/office/powerpoint/2010/main" val="418943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42987" y="4267200"/>
            <a:ext cx="7058025" cy="1571625"/>
          </a:xfrm>
          <a:prstGeom prst="rect">
            <a:avLst/>
          </a:prstGeom>
          <a:ln>
            <a:solidFill>
              <a:schemeClr val="tx1"/>
            </a:solidFill>
          </a:ln>
        </p:spPr>
      </p:pic>
      <p:sp>
        <p:nvSpPr>
          <p:cNvPr id="4" name="Title 3"/>
          <p:cNvSpPr>
            <a:spLocks noGrp="1"/>
          </p:cNvSpPr>
          <p:nvPr>
            <p:ph type="title"/>
          </p:nvPr>
        </p:nvSpPr>
        <p:spPr/>
        <p:txBody>
          <a:bodyPr>
            <a:normAutofit/>
          </a:bodyPr>
          <a:lstStyle/>
          <a:p>
            <a:r>
              <a:rPr lang="en-US" dirty="0" smtClean="0"/>
              <a:t>Creating a System of Interventions</a:t>
            </a:r>
            <a:br>
              <a:rPr lang="en-US" dirty="0" smtClean="0"/>
            </a:br>
            <a:r>
              <a:rPr lang="en-US" sz="2400" dirty="0" err="1" smtClean="0"/>
              <a:t>Buffum</a:t>
            </a:r>
            <a:r>
              <a:rPr lang="en-US" sz="2400" dirty="0" smtClean="0"/>
              <a:t>,  </a:t>
            </a:r>
            <a:r>
              <a:rPr lang="en-US" sz="2400" dirty="0" err="1" smtClean="0"/>
              <a:t>Mattos</a:t>
            </a:r>
            <a:r>
              <a:rPr lang="en-US" sz="2400" dirty="0" smtClean="0"/>
              <a:t>, &amp; Weber</a:t>
            </a:r>
            <a:endParaRPr lang="en-US" sz="2400" dirty="0"/>
          </a:p>
        </p:txBody>
      </p:sp>
      <p:sp>
        <p:nvSpPr>
          <p:cNvPr id="5" name="Content Placeholder 4"/>
          <p:cNvSpPr>
            <a:spLocks noGrp="1"/>
          </p:cNvSpPr>
          <p:nvPr>
            <p:ph idx="1"/>
          </p:nvPr>
        </p:nvSpPr>
        <p:spPr/>
        <p:txBody>
          <a:bodyPr>
            <a:normAutofit/>
          </a:bodyPr>
          <a:lstStyle/>
          <a:p>
            <a:r>
              <a:rPr lang="en-US" b="1" dirty="0" smtClean="0"/>
              <a:t>School Team Discussions:</a:t>
            </a:r>
          </a:p>
          <a:p>
            <a:pPr lvl="1"/>
            <a:r>
              <a:rPr lang="en-US" dirty="0" smtClean="0"/>
              <a:t>Read Guiding Question(s) for each characteristic</a:t>
            </a:r>
          </a:p>
          <a:p>
            <a:pPr lvl="1"/>
            <a:r>
              <a:rPr lang="en-US" dirty="0" smtClean="0"/>
              <a:t>Discuss “Current Reality” versus “Desired Reality” at your school based on your notes for each</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63374">
            <a:off x="6593102" y="3790453"/>
            <a:ext cx="2273620" cy="2084660"/>
          </a:xfrm>
          <a:prstGeom prst="rect">
            <a:avLst/>
          </a:prstGeom>
        </p:spPr>
      </p:pic>
    </p:spTree>
    <p:extLst>
      <p:ext uri="{BB962C8B-B14F-4D97-AF65-F5344CB8AC3E}">
        <p14:creationId xmlns:p14="http://schemas.microsoft.com/office/powerpoint/2010/main" val="236268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7200" dirty="0" smtClean="0"/>
              <a:t>Next Steps</a:t>
            </a:r>
            <a:endParaRPr lang="en-US" sz="7200" dirty="0"/>
          </a:p>
        </p:txBody>
      </p:sp>
    </p:spTree>
    <p:extLst>
      <p:ext uri="{BB962C8B-B14F-4D97-AF65-F5344CB8AC3E}">
        <p14:creationId xmlns:p14="http://schemas.microsoft.com/office/powerpoint/2010/main" val="21282512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Fast Assessment Info Sheet</a:t>
            </a:r>
            <a:endParaRPr lang="en-US" dirty="0"/>
          </a:p>
        </p:txBody>
      </p:sp>
      <p:pic>
        <p:nvPicPr>
          <p:cNvPr id="7" name="Picture 6"/>
          <p:cNvPicPr>
            <a:picLocks noChangeAspect="1"/>
          </p:cNvPicPr>
          <p:nvPr/>
        </p:nvPicPr>
        <p:blipFill>
          <a:blip r:embed="rId3"/>
          <a:stretch>
            <a:fillRect/>
          </a:stretch>
        </p:blipFill>
        <p:spPr>
          <a:xfrm>
            <a:off x="1195387" y="1345756"/>
            <a:ext cx="6753225" cy="4848225"/>
          </a:xfrm>
          <a:prstGeom prst="rect">
            <a:avLst/>
          </a:prstGeom>
          <a:solidFill>
            <a:srgbClr val="D60093"/>
          </a:solidFill>
          <a:ln>
            <a:solidFill>
              <a:schemeClr val="tx1">
                <a:lumMod val="75000"/>
              </a:schemeClr>
            </a:solidFill>
          </a:ln>
        </p:spPr>
      </p:pic>
    </p:spTree>
    <p:extLst>
      <p:ext uri="{BB962C8B-B14F-4D97-AF65-F5344CB8AC3E}">
        <p14:creationId xmlns:p14="http://schemas.microsoft.com/office/powerpoint/2010/main" val="2790029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lstStyle/>
          <a:p>
            <a:pPr marL="4572" indent="0" algn="ctr">
              <a:buNone/>
            </a:pPr>
            <a:r>
              <a:rPr lang="en-US" b="1" dirty="0" smtClean="0"/>
              <a:t>ELEMENTARY.DMSCHOOLS.ORG</a:t>
            </a:r>
            <a:endParaRPr lang="en-US" b="1" dirty="0"/>
          </a:p>
        </p:txBody>
      </p:sp>
      <p:grpSp>
        <p:nvGrpSpPr>
          <p:cNvPr id="7" name="Group 6"/>
          <p:cNvGrpSpPr/>
          <p:nvPr/>
        </p:nvGrpSpPr>
        <p:grpSpPr>
          <a:xfrm>
            <a:off x="337648" y="2351315"/>
            <a:ext cx="8349152" cy="3763962"/>
            <a:chOff x="478971" y="2209800"/>
            <a:chExt cx="8349152" cy="3763962"/>
          </a:xfrm>
        </p:grpSpPr>
        <p:pic>
          <p:nvPicPr>
            <p:cNvPr id="4" name="Picture 3"/>
            <p:cNvPicPr>
              <a:picLocks noChangeAspect="1"/>
            </p:cNvPicPr>
            <p:nvPr/>
          </p:nvPicPr>
          <p:blipFill rotWithShape="1">
            <a:blip r:embed="rId3"/>
            <a:srcRect l="6661" t="10416" r="57614" b="32292"/>
            <a:stretch/>
          </p:blipFill>
          <p:spPr>
            <a:xfrm>
              <a:off x="478971" y="2209800"/>
              <a:ext cx="8349152" cy="3763962"/>
            </a:xfrm>
            <a:prstGeom prst="rect">
              <a:avLst/>
            </a:prstGeom>
            <a:ln>
              <a:solidFill>
                <a:schemeClr val="tx1">
                  <a:lumMod val="50000"/>
                </a:schemeClr>
              </a:solidFill>
            </a:ln>
          </p:spPr>
        </p:pic>
        <p:sp>
          <p:nvSpPr>
            <p:cNvPr id="5" name="Rectangle 4"/>
            <p:cNvSpPr/>
            <p:nvPr/>
          </p:nvSpPr>
          <p:spPr>
            <a:xfrm>
              <a:off x="6477000" y="2971800"/>
              <a:ext cx="609600" cy="609600"/>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477000" y="5105400"/>
              <a:ext cx="1981200" cy="457200"/>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76200" y="2133600"/>
            <a:ext cx="8991600" cy="4524315"/>
          </a:xfrm>
          <a:prstGeom prst="rect">
            <a:avLst/>
          </a:prstGeom>
          <a:solidFill>
            <a:schemeClr val="accent2"/>
          </a:solidFill>
          <a:effectLst>
            <a:softEdge rad="63500"/>
          </a:effectLst>
        </p:spPr>
        <p:txBody>
          <a:bodyPr wrap="square" rtlCol="0">
            <a:spAutoFit/>
          </a:bodyPr>
          <a:lstStyle/>
          <a:p>
            <a:pPr marL="171450" indent="-171450">
              <a:buFont typeface="Arial" panose="020B0604020202020204" pitchFamily="34" charset="0"/>
              <a:buChar char="•"/>
            </a:pPr>
            <a:r>
              <a:rPr lang="en-US" sz="3200" dirty="0">
                <a:solidFill>
                  <a:schemeClr val="tx2"/>
                </a:solidFill>
              </a:rPr>
              <a:t>Links to DE Guidance documents</a:t>
            </a:r>
          </a:p>
          <a:p>
            <a:pPr marL="171450" indent="-171450">
              <a:buFont typeface="Arial" panose="020B0604020202020204" pitchFamily="34" charset="0"/>
              <a:buChar char="•"/>
            </a:pPr>
            <a:r>
              <a:rPr lang="en-US" sz="3200" dirty="0">
                <a:solidFill>
                  <a:schemeClr val="tx2"/>
                </a:solidFill>
              </a:rPr>
              <a:t>TIER guidance document that </a:t>
            </a:r>
            <a:r>
              <a:rPr lang="en-US" sz="3200" dirty="0" smtClean="0">
                <a:solidFill>
                  <a:schemeClr val="tx2"/>
                </a:solidFill>
              </a:rPr>
              <a:t>supports navigating TIER reports, assessment, &amp; training</a:t>
            </a:r>
            <a:endParaRPr lang="en-US" sz="3200" dirty="0">
              <a:solidFill>
                <a:schemeClr val="tx2"/>
              </a:solidFill>
            </a:endParaRPr>
          </a:p>
          <a:p>
            <a:pPr marL="171450" indent="-171450">
              <a:buFont typeface="Arial" panose="020B0604020202020204" pitchFamily="34" charset="0"/>
              <a:buChar char="•"/>
            </a:pPr>
            <a:r>
              <a:rPr lang="en-US" sz="3200" dirty="0">
                <a:solidFill>
                  <a:schemeClr val="tx2"/>
                </a:solidFill>
              </a:rPr>
              <a:t>Link </a:t>
            </a:r>
            <a:r>
              <a:rPr lang="en-US" sz="3200" dirty="0" smtClean="0">
                <a:solidFill>
                  <a:schemeClr val="tx2"/>
                </a:solidFill>
              </a:rPr>
              <a:t>to A&amp;A account login page</a:t>
            </a:r>
            <a:endParaRPr lang="en-US" sz="3200" dirty="0">
              <a:solidFill>
                <a:schemeClr val="tx2"/>
              </a:solidFill>
            </a:endParaRPr>
          </a:p>
          <a:p>
            <a:pPr marL="171450" indent="-171450">
              <a:buFont typeface="Arial" panose="020B0604020202020204" pitchFamily="34" charset="0"/>
              <a:buChar char="•"/>
            </a:pPr>
            <a:r>
              <a:rPr lang="en-US" sz="3200" dirty="0">
                <a:solidFill>
                  <a:schemeClr val="tx2"/>
                </a:solidFill>
              </a:rPr>
              <a:t>Documents to support analyzing the data</a:t>
            </a:r>
          </a:p>
          <a:p>
            <a:pPr marL="171450" indent="-171450">
              <a:buFont typeface="Arial" panose="020B0604020202020204" pitchFamily="34" charset="0"/>
              <a:buChar char="•"/>
            </a:pPr>
            <a:r>
              <a:rPr lang="en-US" sz="3200" dirty="0">
                <a:solidFill>
                  <a:schemeClr val="tx2"/>
                </a:solidFill>
              </a:rPr>
              <a:t>Documents to support family communication about FAST Assessments</a:t>
            </a:r>
          </a:p>
          <a:p>
            <a:pPr marL="171450" indent="-171450">
              <a:buFont typeface="Arial" panose="020B0604020202020204" pitchFamily="34" charset="0"/>
              <a:buChar char="•"/>
            </a:pPr>
            <a:r>
              <a:rPr lang="en-US" sz="3200" dirty="0">
                <a:solidFill>
                  <a:schemeClr val="tx2"/>
                </a:solidFill>
              </a:rPr>
              <a:t>All training materials used </a:t>
            </a:r>
            <a:r>
              <a:rPr lang="en-US" sz="3200" dirty="0" smtClean="0">
                <a:solidFill>
                  <a:schemeClr val="tx2"/>
                </a:solidFill>
              </a:rPr>
              <a:t>previously</a:t>
            </a:r>
          </a:p>
          <a:p>
            <a:pPr marL="171450" indent="-171450">
              <a:buFont typeface="Arial" panose="020B0604020202020204" pitchFamily="34" charset="0"/>
              <a:buChar char="•"/>
            </a:pPr>
            <a:r>
              <a:rPr lang="en-US" sz="3200" dirty="0" smtClean="0">
                <a:solidFill>
                  <a:schemeClr val="tx2"/>
                </a:solidFill>
              </a:rPr>
              <a:t>And MORE! </a:t>
            </a:r>
            <a:endParaRPr lang="en-US" sz="3200" dirty="0">
              <a:solidFill>
                <a:schemeClr val="tx2"/>
              </a:solidFill>
            </a:endParaRPr>
          </a:p>
        </p:txBody>
      </p:sp>
    </p:spTree>
    <p:extLst>
      <p:ext uri="{BB962C8B-B14F-4D97-AF65-F5344CB8AC3E}">
        <p14:creationId xmlns:p14="http://schemas.microsoft.com/office/powerpoint/2010/main" val="78303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2015-2016 Literacy Assessment Plan</a:t>
            </a:r>
            <a:endParaRPr lang="en-US" dirty="0"/>
          </a:p>
        </p:txBody>
      </p:sp>
      <p:pic>
        <p:nvPicPr>
          <p:cNvPr id="4" name="Picture 3"/>
          <p:cNvPicPr>
            <a:picLocks noChangeAspect="1"/>
          </p:cNvPicPr>
          <p:nvPr/>
        </p:nvPicPr>
        <p:blipFill>
          <a:blip r:embed="rId3"/>
          <a:stretch>
            <a:fillRect/>
          </a:stretch>
        </p:blipFill>
        <p:spPr>
          <a:xfrm>
            <a:off x="148479" y="1600200"/>
            <a:ext cx="8847042" cy="3992562"/>
          </a:xfrm>
          <a:prstGeom prst="rect">
            <a:avLst/>
          </a:prstGeom>
        </p:spPr>
      </p:pic>
      <p:sp>
        <p:nvSpPr>
          <p:cNvPr id="5" name="Rectangle 4"/>
          <p:cNvSpPr/>
          <p:nvPr/>
        </p:nvSpPr>
        <p:spPr>
          <a:xfrm>
            <a:off x="3352800" y="2910681"/>
            <a:ext cx="2971801" cy="685800"/>
          </a:xfrm>
          <a:prstGeom prst="rect">
            <a:avLst/>
          </a:prstGeom>
          <a:noFill/>
          <a:ln w="5715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563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Integrated Structures for Growth</a:t>
            </a:r>
            <a:endParaRPr lang="en-US" dirty="0"/>
          </a:p>
        </p:txBody>
      </p:sp>
      <p:graphicFrame>
        <p:nvGraphicFramePr>
          <p:cNvPr id="5" name="Diagram 4"/>
          <p:cNvGraphicFramePr/>
          <p:nvPr>
            <p:extLst>
              <p:ext uri="{D42A27DB-BD31-4B8C-83A1-F6EECF244321}">
                <p14:modId xmlns:p14="http://schemas.microsoft.com/office/powerpoint/2010/main" val="4175439472"/>
              </p:ext>
            </p:extLst>
          </p:nvPr>
        </p:nvGraphicFramePr>
        <p:xfrm>
          <a:off x="381000" y="1397000"/>
          <a:ext cx="8382000"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60955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2015-2016 Literacy Assessment Plan</a:t>
            </a:r>
            <a:endParaRPr lang="en-US" dirty="0"/>
          </a:p>
        </p:txBody>
      </p:sp>
      <p:pic>
        <p:nvPicPr>
          <p:cNvPr id="4" name="Picture 3"/>
          <p:cNvPicPr>
            <a:picLocks noChangeAspect="1"/>
          </p:cNvPicPr>
          <p:nvPr/>
        </p:nvPicPr>
        <p:blipFill>
          <a:blip r:embed="rId3"/>
          <a:stretch>
            <a:fillRect/>
          </a:stretch>
        </p:blipFill>
        <p:spPr>
          <a:xfrm>
            <a:off x="148479" y="1600200"/>
            <a:ext cx="8847042" cy="3992562"/>
          </a:xfrm>
          <a:prstGeom prst="rect">
            <a:avLst/>
          </a:prstGeom>
        </p:spPr>
      </p:pic>
      <p:sp>
        <p:nvSpPr>
          <p:cNvPr id="5" name="Rectangle 4"/>
          <p:cNvSpPr/>
          <p:nvPr/>
        </p:nvSpPr>
        <p:spPr>
          <a:xfrm>
            <a:off x="148479" y="3352800"/>
            <a:ext cx="8847042" cy="685800"/>
          </a:xfrm>
          <a:prstGeom prst="rect">
            <a:avLst/>
          </a:prstGeom>
          <a:noFill/>
          <a:ln w="5715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83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2015-2016 Literacy Assessment Plan</a:t>
            </a:r>
            <a:endParaRPr lang="en-US" dirty="0"/>
          </a:p>
        </p:txBody>
      </p:sp>
      <p:pic>
        <p:nvPicPr>
          <p:cNvPr id="4" name="Picture 3"/>
          <p:cNvPicPr>
            <a:picLocks noChangeAspect="1"/>
          </p:cNvPicPr>
          <p:nvPr/>
        </p:nvPicPr>
        <p:blipFill>
          <a:blip r:embed="rId3"/>
          <a:stretch>
            <a:fillRect/>
          </a:stretch>
        </p:blipFill>
        <p:spPr>
          <a:xfrm>
            <a:off x="148479" y="1600200"/>
            <a:ext cx="8847042" cy="3992562"/>
          </a:xfrm>
          <a:prstGeom prst="rect">
            <a:avLst/>
          </a:prstGeom>
        </p:spPr>
      </p:pic>
      <p:sp>
        <p:nvSpPr>
          <p:cNvPr id="5" name="Rectangle 4"/>
          <p:cNvSpPr/>
          <p:nvPr/>
        </p:nvSpPr>
        <p:spPr>
          <a:xfrm>
            <a:off x="148479" y="3810000"/>
            <a:ext cx="8847042" cy="685800"/>
          </a:xfrm>
          <a:prstGeom prst="rect">
            <a:avLst/>
          </a:prstGeom>
          <a:noFill/>
          <a:ln w="5715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694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8000" dirty="0" smtClean="0"/>
              <a:t>Beyond a Strong Core</a:t>
            </a:r>
            <a:endParaRPr lang="en-US" sz="8000" dirty="0"/>
          </a:p>
        </p:txBody>
      </p:sp>
      <p:sp>
        <p:nvSpPr>
          <p:cNvPr id="3" name="Text Placeholder 2"/>
          <p:cNvSpPr>
            <a:spLocks noGrp="1"/>
          </p:cNvSpPr>
          <p:nvPr>
            <p:ph type="subTitle" idx="1"/>
          </p:nvPr>
        </p:nvSpPr>
        <p:spPr/>
        <p:txBody>
          <a:bodyPr>
            <a:noAutofit/>
          </a:bodyPr>
          <a:lstStyle/>
          <a:p>
            <a:r>
              <a:rPr lang="en-US" sz="4400" dirty="0" smtClean="0"/>
              <a:t>How to implement MTSS with </a:t>
            </a:r>
            <a:r>
              <a:rPr lang="en-US" sz="4400" b="1" dirty="0" smtClean="0">
                <a:solidFill>
                  <a:schemeClr val="accent2"/>
                </a:solidFill>
              </a:rPr>
              <a:t>English Learners</a:t>
            </a:r>
            <a:endParaRPr lang="en-US" sz="4400" b="1" dirty="0">
              <a:solidFill>
                <a:schemeClr val="accent2"/>
              </a:solidFill>
            </a:endParaRPr>
          </a:p>
        </p:txBody>
      </p:sp>
    </p:spTree>
    <p:extLst>
      <p:ext uri="{BB962C8B-B14F-4D97-AF65-F5344CB8AC3E}">
        <p14:creationId xmlns:p14="http://schemas.microsoft.com/office/powerpoint/2010/main" val="33035669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of our Learning</a:t>
            </a:r>
            <a:endParaRPr lang="en-US" dirty="0"/>
          </a:p>
        </p:txBody>
      </p:sp>
      <p:sp>
        <p:nvSpPr>
          <p:cNvPr id="3" name="Content Placeholder 2"/>
          <p:cNvSpPr>
            <a:spLocks noGrp="1"/>
          </p:cNvSpPr>
          <p:nvPr>
            <p:ph idx="1"/>
          </p:nvPr>
        </p:nvSpPr>
        <p:spPr/>
        <p:txBody>
          <a:bodyPr>
            <a:normAutofit/>
          </a:bodyPr>
          <a:lstStyle/>
          <a:p>
            <a:r>
              <a:rPr lang="en-US" dirty="0" smtClean="0"/>
              <a:t>ELL instruction is considered </a:t>
            </a:r>
            <a:r>
              <a:rPr lang="en-US" dirty="0" smtClean="0">
                <a:solidFill>
                  <a:srgbClr val="C5139F"/>
                </a:solidFill>
              </a:rPr>
              <a:t>core instruction </a:t>
            </a:r>
            <a:r>
              <a:rPr lang="en-US" dirty="0" smtClean="0"/>
              <a:t>with language support. </a:t>
            </a:r>
          </a:p>
          <a:p>
            <a:r>
              <a:rPr lang="en-US" dirty="0" smtClean="0"/>
              <a:t>Content </a:t>
            </a:r>
            <a:r>
              <a:rPr lang="en-US" dirty="0" smtClean="0">
                <a:solidFill>
                  <a:srgbClr val="C5139F"/>
                </a:solidFill>
              </a:rPr>
              <a:t>alignment</a:t>
            </a:r>
            <a:r>
              <a:rPr lang="en-US" dirty="0" smtClean="0"/>
              <a:t> and teacher</a:t>
            </a:r>
            <a:r>
              <a:rPr lang="en-US" dirty="0" smtClean="0">
                <a:solidFill>
                  <a:srgbClr val="C5139F"/>
                </a:solidFill>
              </a:rPr>
              <a:t> collaboration </a:t>
            </a:r>
            <a:r>
              <a:rPr lang="en-US" dirty="0" smtClean="0"/>
              <a:t>= increased academic knowledge for English learners</a:t>
            </a:r>
          </a:p>
          <a:p>
            <a:r>
              <a:rPr lang="en-US" dirty="0" smtClean="0">
                <a:solidFill>
                  <a:srgbClr val="C5139F"/>
                </a:solidFill>
              </a:rPr>
              <a:t>Strengths-based approach </a:t>
            </a:r>
            <a:r>
              <a:rPr lang="en-US" dirty="0" smtClean="0"/>
              <a:t>to serving English learners</a:t>
            </a:r>
          </a:p>
        </p:txBody>
      </p:sp>
    </p:spTree>
    <p:extLst>
      <p:ext uri="{BB962C8B-B14F-4D97-AF65-F5344CB8AC3E}">
        <p14:creationId xmlns:p14="http://schemas.microsoft.com/office/powerpoint/2010/main" val="27086301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248"/>
            <a:ext cx="8229600" cy="1143000"/>
          </a:xfrm>
        </p:spPr>
        <p:txBody>
          <a:bodyPr>
            <a:normAutofit fontScale="90000"/>
          </a:bodyPr>
          <a:lstStyle/>
          <a:p>
            <a:r>
              <a:rPr lang="en-US" dirty="0" smtClean="0"/>
              <a:t>Distinguishing between </a:t>
            </a:r>
            <a:br>
              <a:rPr lang="en-US" dirty="0" smtClean="0"/>
            </a:br>
            <a:r>
              <a:rPr lang="en-US" dirty="0" smtClean="0"/>
              <a:t>LD and language acquisition</a:t>
            </a:r>
            <a:endParaRPr lang="en-US" dirty="0"/>
          </a:p>
        </p:txBody>
      </p:sp>
      <p:sp>
        <p:nvSpPr>
          <p:cNvPr id="3" name="Content Placeholder 2"/>
          <p:cNvSpPr>
            <a:spLocks noGrp="1"/>
          </p:cNvSpPr>
          <p:nvPr>
            <p:ph idx="1"/>
          </p:nvPr>
        </p:nvSpPr>
        <p:spPr/>
        <p:txBody>
          <a:bodyPr/>
          <a:lstStyle/>
          <a:p>
            <a:pPr marL="4572" indent="0" algn="ctr">
              <a:buNone/>
            </a:pPr>
            <a:r>
              <a:rPr lang="en-US" dirty="0" smtClean="0"/>
              <a:t>“My English learners are not making progress. </a:t>
            </a:r>
            <a:r>
              <a:rPr lang="en-US" dirty="0"/>
              <a:t> </a:t>
            </a:r>
            <a:r>
              <a:rPr lang="en-US" dirty="0" smtClean="0"/>
              <a:t>I think it’s time to start the                      problem-solving process.”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683" y="3332157"/>
            <a:ext cx="6065731" cy="2905681"/>
          </a:xfrm>
          <a:prstGeom prst="rect">
            <a:avLst/>
          </a:prstGeom>
        </p:spPr>
      </p:pic>
    </p:spTree>
    <p:extLst>
      <p:ext uri="{BB962C8B-B14F-4D97-AF65-F5344CB8AC3E}">
        <p14:creationId xmlns:p14="http://schemas.microsoft.com/office/powerpoint/2010/main" val="4620414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descr="Screen Shot 2012-02-12 at 12.32.0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5018"/>
            <a:ext cx="9270749" cy="694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59113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LD or Language Acquisition?</a:t>
            </a:r>
            <a:endParaRPr lang="en-US" dirty="0"/>
          </a:p>
        </p:txBody>
      </p:sp>
      <p:sp>
        <p:nvSpPr>
          <p:cNvPr id="4" name="Right Triangle 3"/>
          <p:cNvSpPr/>
          <p:nvPr/>
        </p:nvSpPr>
        <p:spPr>
          <a:xfrm>
            <a:off x="457200" y="2266576"/>
            <a:ext cx="8229599" cy="3859587"/>
          </a:xfrm>
          <a:prstGeom prst="r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2652764" y="3311452"/>
            <a:ext cx="0" cy="2814711"/>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694591" y="4275952"/>
            <a:ext cx="0" cy="18502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800725" y="5320827"/>
            <a:ext cx="0" cy="805336"/>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59172" y="5433665"/>
            <a:ext cx="1694995" cy="646331"/>
          </a:xfrm>
          <a:prstGeom prst="rect">
            <a:avLst/>
          </a:prstGeom>
          <a:noFill/>
        </p:spPr>
        <p:txBody>
          <a:bodyPr wrap="none" rtlCol="0">
            <a:spAutoFit/>
          </a:bodyPr>
          <a:lstStyle/>
          <a:p>
            <a:pPr algn="ctr"/>
            <a:r>
              <a:rPr lang="en-US" dirty="0" smtClean="0">
                <a:solidFill>
                  <a:schemeClr val="bg1"/>
                </a:solidFill>
              </a:rPr>
              <a:t>Tier 1</a:t>
            </a:r>
          </a:p>
          <a:p>
            <a:pPr algn="ctr"/>
            <a:r>
              <a:rPr lang="en-US" dirty="0" smtClean="0">
                <a:solidFill>
                  <a:schemeClr val="bg1"/>
                </a:solidFill>
              </a:rPr>
              <a:t>Core Instruction</a:t>
            </a:r>
          </a:p>
        </p:txBody>
      </p:sp>
      <p:sp>
        <p:nvSpPr>
          <p:cNvPr id="28" name="TextBox 27"/>
          <p:cNvSpPr txBox="1"/>
          <p:nvPr/>
        </p:nvSpPr>
        <p:spPr>
          <a:xfrm>
            <a:off x="3030247" y="5433665"/>
            <a:ext cx="1400932" cy="646331"/>
          </a:xfrm>
          <a:prstGeom prst="rect">
            <a:avLst/>
          </a:prstGeom>
          <a:noFill/>
        </p:spPr>
        <p:txBody>
          <a:bodyPr wrap="none" rtlCol="0">
            <a:spAutoFit/>
          </a:bodyPr>
          <a:lstStyle/>
          <a:p>
            <a:pPr algn="ctr"/>
            <a:r>
              <a:rPr lang="en-US" dirty="0" smtClean="0">
                <a:solidFill>
                  <a:schemeClr val="bg1"/>
                </a:solidFill>
              </a:rPr>
              <a:t>Tier 2</a:t>
            </a:r>
          </a:p>
          <a:p>
            <a:pPr algn="ctr"/>
            <a:r>
              <a:rPr lang="en-US" dirty="0" smtClean="0">
                <a:solidFill>
                  <a:schemeClr val="bg1"/>
                </a:solidFill>
              </a:rPr>
              <a:t> Intervention</a:t>
            </a:r>
            <a:endParaRPr lang="en-US" dirty="0">
              <a:solidFill>
                <a:schemeClr val="bg1"/>
              </a:solidFill>
            </a:endParaRPr>
          </a:p>
        </p:txBody>
      </p:sp>
      <p:sp>
        <p:nvSpPr>
          <p:cNvPr id="29" name="TextBox 28"/>
          <p:cNvSpPr txBox="1"/>
          <p:nvPr/>
        </p:nvSpPr>
        <p:spPr>
          <a:xfrm>
            <a:off x="5064369" y="5435643"/>
            <a:ext cx="1348747" cy="646331"/>
          </a:xfrm>
          <a:prstGeom prst="rect">
            <a:avLst/>
          </a:prstGeom>
          <a:noFill/>
        </p:spPr>
        <p:txBody>
          <a:bodyPr wrap="none" rtlCol="0">
            <a:spAutoFit/>
          </a:bodyPr>
          <a:lstStyle/>
          <a:p>
            <a:pPr algn="ctr"/>
            <a:r>
              <a:rPr lang="en-US" dirty="0" smtClean="0">
                <a:solidFill>
                  <a:schemeClr val="bg1"/>
                </a:solidFill>
              </a:rPr>
              <a:t>Tier 3 </a:t>
            </a:r>
          </a:p>
          <a:p>
            <a:pPr algn="ctr"/>
            <a:r>
              <a:rPr lang="en-US" dirty="0" smtClean="0">
                <a:solidFill>
                  <a:schemeClr val="bg1"/>
                </a:solidFill>
              </a:rPr>
              <a:t>Intervention</a:t>
            </a:r>
            <a:endParaRPr lang="en-US" dirty="0">
              <a:solidFill>
                <a:schemeClr val="bg1"/>
              </a:solidFill>
            </a:endParaRPr>
          </a:p>
        </p:txBody>
      </p:sp>
      <p:sp>
        <p:nvSpPr>
          <p:cNvPr id="30" name="TextBox 29"/>
          <p:cNvSpPr txBox="1"/>
          <p:nvPr/>
        </p:nvSpPr>
        <p:spPr>
          <a:xfrm>
            <a:off x="6961498" y="5572165"/>
            <a:ext cx="714634" cy="369332"/>
          </a:xfrm>
          <a:prstGeom prst="rect">
            <a:avLst/>
          </a:prstGeom>
          <a:noFill/>
        </p:spPr>
        <p:txBody>
          <a:bodyPr wrap="none" rtlCol="0">
            <a:spAutoFit/>
          </a:bodyPr>
          <a:lstStyle/>
          <a:p>
            <a:r>
              <a:rPr lang="en-US" dirty="0" smtClean="0">
                <a:solidFill>
                  <a:schemeClr val="bg1"/>
                </a:solidFill>
              </a:rPr>
              <a:t>Tier 4</a:t>
            </a:r>
            <a:endParaRPr lang="en-US" dirty="0">
              <a:solidFill>
                <a:schemeClr val="bg1"/>
              </a:solidFill>
            </a:endParaRPr>
          </a:p>
        </p:txBody>
      </p:sp>
      <p:sp>
        <p:nvSpPr>
          <p:cNvPr id="37" name="TextBox 36"/>
          <p:cNvSpPr txBox="1"/>
          <p:nvPr/>
        </p:nvSpPr>
        <p:spPr>
          <a:xfrm>
            <a:off x="971872" y="1543477"/>
            <a:ext cx="2629871" cy="400110"/>
          </a:xfrm>
          <a:prstGeom prst="rect">
            <a:avLst/>
          </a:prstGeom>
          <a:noFill/>
        </p:spPr>
        <p:txBody>
          <a:bodyPr wrap="none" rtlCol="0">
            <a:spAutoFit/>
          </a:bodyPr>
          <a:lstStyle/>
          <a:p>
            <a:r>
              <a:rPr lang="en-US" sz="2000" dirty="0" smtClean="0">
                <a:solidFill>
                  <a:srgbClr val="008000"/>
                </a:solidFill>
              </a:rPr>
              <a:t>Identify for ELL services</a:t>
            </a:r>
            <a:endParaRPr lang="en-US" sz="2000" dirty="0">
              <a:solidFill>
                <a:srgbClr val="008000"/>
              </a:solidFill>
            </a:endParaRPr>
          </a:p>
        </p:txBody>
      </p:sp>
      <p:sp>
        <p:nvSpPr>
          <p:cNvPr id="40" name="TextBox 39"/>
          <p:cNvSpPr txBox="1"/>
          <p:nvPr/>
        </p:nvSpPr>
        <p:spPr>
          <a:xfrm>
            <a:off x="7103138" y="3499810"/>
            <a:ext cx="1583662" cy="707886"/>
          </a:xfrm>
          <a:prstGeom prst="rect">
            <a:avLst/>
          </a:prstGeom>
          <a:noFill/>
        </p:spPr>
        <p:txBody>
          <a:bodyPr wrap="none" rtlCol="0">
            <a:spAutoFit/>
          </a:bodyPr>
          <a:lstStyle/>
          <a:p>
            <a:r>
              <a:rPr lang="en-US" sz="2000" dirty="0" smtClean="0">
                <a:solidFill>
                  <a:srgbClr val="008000"/>
                </a:solidFill>
              </a:rPr>
              <a:t>Identify for </a:t>
            </a:r>
          </a:p>
          <a:p>
            <a:r>
              <a:rPr lang="en-US" sz="2000" dirty="0" err="1" smtClean="0">
                <a:solidFill>
                  <a:srgbClr val="008000"/>
                </a:solidFill>
              </a:rPr>
              <a:t>SpEd</a:t>
            </a:r>
            <a:r>
              <a:rPr lang="en-US" sz="2000" dirty="0" smtClean="0">
                <a:solidFill>
                  <a:srgbClr val="008000"/>
                </a:solidFill>
              </a:rPr>
              <a:t> services</a:t>
            </a:r>
            <a:endParaRPr lang="en-US" sz="2000" dirty="0">
              <a:solidFill>
                <a:srgbClr val="008000"/>
              </a:solidFill>
            </a:endParaRPr>
          </a:p>
        </p:txBody>
      </p:sp>
      <p:sp>
        <p:nvSpPr>
          <p:cNvPr id="41" name="Up-Down Arrow 40"/>
          <p:cNvSpPr/>
          <p:nvPr/>
        </p:nvSpPr>
        <p:spPr>
          <a:xfrm>
            <a:off x="6961498" y="4207696"/>
            <a:ext cx="321547" cy="984531"/>
          </a:xfrm>
          <a:prstGeom prst="upDownArrow">
            <a:avLst/>
          </a:prstGeom>
          <a:solidFill>
            <a:srgbClr val="EBB200"/>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Up-Down Arrow 41"/>
          <p:cNvSpPr/>
          <p:nvPr/>
        </p:nvSpPr>
        <p:spPr>
          <a:xfrm>
            <a:off x="659172" y="1774310"/>
            <a:ext cx="321547" cy="984531"/>
          </a:xfrm>
          <a:prstGeom prst="upDownArrow">
            <a:avLst/>
          </a:prstGeom>
          <a:solidFill>
            <a:srgbClr val="EBB200"/>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Bent Arrow 42"/>
          <p:cNvSpPr/>
          <p:nvPr/>
        </p:nvSpPr>
        <p:spPr>
          <a:xfrm>
            <a:off x="2652764" y="2490998"/>
            <a:ext cx="813816" cy="868680"/>
          </a:xfrm>
          <a:prstGeom prst="ben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 name="TextBox 43"/>
          <p:cNvSpPr txBox="1"/>
          <p:nvPr/>
        </p:nvSpPr>
        <p:spPr>
          <a:xfrm>
            <a:off x="3483683" y="2266576"/>
            <a:ext cx="4237158" cy="830997"/>
          </a:xfrm>
          <a:prstGeom prst="rect">
            <a:avLst/>
          </a:prstGeom>
          <a:noFill/>
        </p:spPr>
        <p:txBody>
          <a:bodyPr wrap="none" rtlCol="0">
            <a:spAutoFit/>
          </a:bodyPr>
          <a:lstStyle/>
          <a:p>
            <a:pPr algn="ctr"/>
            <a:r>
              <a:rPr lang="en-US" sz="2400" b="1" dirty="0" smtClean="0">
                <a:solidFill>
                  <a:srgbClr val="FF0000"/>
                </a:solidFill>
              </a:rPr>
              <a:t>When do we begin intervention </a:t>
            </a:r>
          </a:p>
          <a:p>
            <a:pPr algn="ctr"/>
            <a:r>
              <a:rPr lang="en-US" sz="2400" b="1" dirty="0" smtClean="0">
                <a:solidFill>
                  <a:srgbClr val="FF0000"/>
                </a:solidFill>
              </a:rPr>
              <a:t>with English learners??</a:t>
            </a:r>
            <a:endParaRPr lang="en-US" sz="2400" b="1" dirty="0">
              <a:solidFill>
                <a:srgbClr val="FF0000"/>
              </a:solidFill>
            </a:endParaRPr>
          </a:p>
        </p:txBody>
      </p:sp>
      <p:sp>
        <p:nvSpPr>
          <p:cNvPr id="45" name="Rectangle 44"/>
          <p:cNvSpPr/>
          <p:nvPr/>
        </p:nvSpPr>
        <p:spPr>
          <a:xfrm>
            <a:off x="3505693" y="1468198"/>
            <a:ext cx="504622" cy="553998"/>
          </a:xfrm>
          <a:prstGeom prst="rect">
            <a:avLst/>
          </a:prstGeom>
        </p:spPr>
        <p:txBody>
          <a:bodyPr wrap="square">
            <a:spAutoFit/>
          </a:bodyPr>
          <a:lstStyle/>
          <a:p>
            <a:r>
              <a:rPr lang="en-US" sz="3000" dirty="0">
                <a:solidFill>
                  <a:srgbClr val="008000"/>
                </a:solidFill>
                <a:latin typeface="Zapf Dingbats"/>
                <a:ea typeface="Zapf Dingbats"/>
                <a:cs typeface="Zapf Dingbats"/>
              </a:rPr>
              <a:t>✓</a:t>
            </a:r>
            <a:endParaRPr lang="en-US" sz="3000" dirty="0">
              <a:solidFill>
                <a:srgbClr val="008000"/>
              </a:solidFill>
            </a:endParaRPr>
          </a:p>
        </p:txBody>
      </p:sp>
      <p:sp>
        <p:nvSpPr>
          <p:cNvPr id="46" name="Rectangle 45"/>
          <p:cNvSpPr/>
          <p:nvPr/>
        </p:nvSpPr>
        <p:spPr>
          <a:xfrm>
            <a:off x="8434488" y="3499810"/>
            <a:ext cx="504622" cy="553998"/>
          </a:xfrm>
          <a:prstGeom prst="rect">
            <a:avLst/>
          </a:prstGeom>
        </p:spPr>
        <p:txBody>
          <a:bodyPr wrap="square">
            <a:spAutoFit/>
          </a:bodyPr>
          <a:lstStyle/>
          <a:p>
            <a:r>
              <a:rPr lang="en-US" sz="3000" dirty="0">
                <a:solidFill>
                  <a:srgbClr val="008000"/>
                </a:solidFill>
                <a:latin typeface="Zapf Dingbats"/>
                <a:ea typeface="Zapf Dingbats"/>
                <a:cs typeface="Zapf Dingbats"/>
              </a:rPr>
              <a:t>✓</a:t>
            </a:r>
            <a:endParaRPr lang="en-US" sz="3000" dirty="0">
              <a:solidFill>
                <a:srgbClr val="008000"/>
              </a:solidFill>
            </a:endParaRPr>
          </a:p>
        </p:txBody>
      </p:sp>
    </p:spTree>
    <p:extLst>
      <p:ext uri="{BB962C8B-B14F-4D97-AF65-F5344CB8AC3E}">
        <p14:creationId xmlns:p14="http://schemas.microsoft.com/office/powerpoint/2010/main" val="23963880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MTSS (Multiple Systems of Support)</a:t>
            </a:r>
            <a:endParaRPr lang="en-US" dirty="0"/>
          </a:p>
        </p:txBody>
      </p:sp>
      <p:sp>
        <p:nvSpPr>
          <p:cNvPr id="3" name="Content Placeholder 2"/>
          <p:cNvSpPr>
            <a:spLocks noGrp="1"/>
          </p:cNvSpPr>
          <p:nvPr>
            <p:ph idx="1"/>
          </p:nvPr>
        </p:nvSpPr>
        <p:spPr/>
        <p:txBody>
          <a:bodyPr>
            <a:normAutofit/>
          </a:bodyPr>
          <a:lstStyle/>
          <a:p>
            <a:r>
              <a:rPr lang="en-US" dirty="0" smtClean="0"/>
              <a:t>English learners’ response to education and interventions is related to: </a:t>
            </a:r>
          </a:p>
          <a:p>
            <a:pPr lvl="1"/>
            <a:r>
              <a:rPr lang="en-US" dirty="0" smtClean="0"/>
              <a:t>teacher effectiveness </a:t>
            </a:r>
            <a:r>
              <a:rPr lang="en-US" u="sng" dirty="0" smtClean="0"/>
              <a:t>across the tiers</a:t>
            </a:r>
          </a:p>
          <a:p>
            <a:pPr lvl="1"/>
            <a:r>
              <a:rPr lang="en-US" dirty="0" smtClean="0"/>
              <a:t>the educator’s ability to adapt and change instruction for non-responders</a:t>
            </a:r>
          </a:p>
          <a:p>
            <a:pPr lvl="1"/>
            <a:r>
              <a:rPr lang="en-US" dirty="0"/>
              <a:t>t</a:t>
            </a:r>
            <a:r>
              <a:rPr lang="en-US" dirty="0" smtClean="0"/>
              <a:t>he fidelity of implementation of </a:t>
            </a:r>
            <a:r>
              <a:rPr lang="en-US" u="sng" dirty="0" smtClean="0"/>
              <a:t>high quality instruction for ELLs</a:t>
            </a:r>
          </a:p>
          <a:p>
            <a:pPr lvl="1"/>
            <a:endParaRPr lang="en-US" dirty="0"/>
          </a:p>
          <a:p>
            <a:pPr lvl="1" algn="ctr">
              <a:buNone/>
            </a:pPr>
            <a:r>
              <a:rPr lang="en-US" sz="1800" dirty="0"/>
              <a:t>(O’Connor &amp; </a:t>
            </a:r>
            <a:r>
              <a:rPr lang="en-US" sz="1800" dirty="0" err="1"/>
              <a:t>Klingner</a:t>
            </a:r>
            <a:r>
              <a:rPr lang="en-US" sz="1800" dirty="0"/>
              <a:t>, 2010)</a:t>
            </a:r>
          </a:p>
        </p:txBody>
      </p:sp>
    </p:spTree>
    <p:extLst>
      <p:ext uri="{BB962C8B-B14F-4D97-AF65-F5344CB8AC3E}">
        <p14:creationId xmlns:p14="http://schemas.microsoft.com/office/powerpoint/2010/main" val="35179021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LD in English Learners</a:t>
            </a:r>
            <a:endParaRPr lang="en-US" dirty="0"/>
          </a:p>
        </p:txBody>
      </p:sp>
      <p:sp>
        <p:nvSpPr>
          <p:cNvPr id="3" name="Content Placeholder 2"/>
          <p:cNvSpPr>
            <a:spLocks noGrp="1"/>
          </p:cNvSpPr>
          <p:nvPr>
            <p:ph idx="1"/>
          </p:nvPr>
        </p:nvSpPr>
        <p:spPr>
          <a:xfrm>
            <a:off x="271604" y="1417638"/>
            <a:ext cx="8736593" cy="4708525"/>
          </a:xfrm>
        </p:spPr>
        <p:txBody>
          <a:bodyPr>
            <a:normAutofit fontScale="62500" lnSpcReduction="20000"/>
          </a:bodyPr>
          <a:lstStyle/>
          <a:p>
            <a:r>
              <a:rPr lang="en-US" sz="4200" dirty="0" smtClean="0"/>
              <a:t>Approximately 10-15% of all students have a learning disability (LD)</a:t>
            </a:r>
          </a:p>
          <a:p>
            <a:pPr marL="4572" indent="0">
              <a:buNone/>
            </a:pPr>
            <a:endParaRPr lang="en-US" sz="4200" dirty="0" smtClean="0"/>
          </a:p>
          <a:p>
            <a:r>
              <a:rPr lang="en-US" sz="4200" dirty="0" smtClean="0"/>
              <a:t>About 7% </a:t>
            </a:r>
            <a:r>
              <a:rPr lang="en-US" sz="4200" dirty="0"/>
              <a:t>of English learners in the U.S. are believed to have a disability (NCES, 2009; </a:t>
            </a:r>
            <a:r>
              <a:rPr lang="en-US" sz="4200" dirty="0" err="1"/>
              <a:t>Bedore</a:t>
            </a:r>
            <a:r>
              <a:rPr lang="en-US" sz="4200" dirty="0"/>
              <a:t> &amp; Gilliam, 2011). </a:t>
            </a:r>
            <a:endParaRPr lang="en-US" sz="4200" dirty="0" smtClean="0"/>
          </a:p>
          <a:p>
            <a:endParaRPr lang="en-US" sz="4200" dirty="0"/>
          </a:p>
          <a:p>
            <a:r>
              <a:rPr lang="en-US" sz="4200" dirty="0"/>
              <a:t>About 50% of those English learners </a:t>
            </a:r>
            <a:r>
              <a:rPr lang="en-US" sz="4200" dirty="0" smtClean="0"/>
              <a:t>identified, </a:t>
            </a:r>
            <a:r>
              <a:rPr lang="en-US" sz="4200" dirty="0"/>
              <a:t>are believed to have a Learning Disability (LD</a:t>
            </a:r>
            <a:r>
              <a:rPr lang="en-US" sz="4200" dirty="0" smtClean="0"/>
              <a:t>)</a:t>
            </a:r>
          </a:p>
          <a:p>
            <a:endParaRPr lang="en-US" sz="4200" dirty="0" smtClean="0"/>
          </a:p>
          <a:p>
            <a:r>
              <a:rPr lang="en-US" sz="4200" dirty="0" smtClean="0"/>
              <a:t>Disproportionate </a:t>
            </a:r>
            <a:r>
              <a:rPr lang="en-US" sz="4200" dirty="0"/>
              <a:t>representation is two-fold. </a:t>
            </a:r>
          </a:p>
          <a:p>
            <a:pPr lvl="1"/>
            <a:r>
              <a:rPr lang="en-US" dirty="0"/>
              <a:t>Both under and over representation in special education services.</a:t>
            </a:r>
          </a:p>
        </p:txBody>
      </p:sp>
    </p:spTree>
    <p:extLst>
      <p:ext uri="{BB962C8B-B14F-4D97-AF65-F5344CB8AC3E}">
        <p14:creationId xmlns:p14="http://schemas.microsoft.com/office/powerpoint/2010/main" val="6067244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Language Acquisition or Learning Disability?</a:t>
            </a:r>
            <a:endParaRPr lang="en-US" dirty="0"/>
          </a:p>
        </p:txBody>
      </p:sp>
      <p:sp>
        <p:nvSpPr>
          <p:cNvPr id="3" name="Content Placeholder 2"/>
          <p:cNvSpPr>
            <a:spLocks noGrp="1"/>
          </p:cNvSpPr>
          <p:nvPr>
            <p:ph idx="1"/>
          </p:nvPr>
        </p:nvSpPr>
        <p:spPr/>
        <p:txBody>
          <a:bodyPr>
            <a:normAutofit fontScale="92500"/>
          </a:bodyPr>
          <a:lstStyle/>
          <a:p>
            <a:r>
              <a:rPr lang="en-US" dirty="0" smtClean="0"/>
              <a:t>Determining whether or not an English learner has a learning disability is a process of elimination</a:t>
            </a:r>
          </a:p>
          <a:p>
            <a:r>
              <a:rPr lang="en-US" dirty="0" smtClean="0"/>
              <a:t>Many factors must be considered and ruled out as possible reasons for a child’s struggles.</a:t>
            </a:r>
          </a:p>
          <a:p>
            <a:r>
              <a:rPr lang="en-US" dirty="0" smtClean="0"/>
              <a:t>There are multiple possible explanations for every behavior. </a:t>
            </a:r>
          </a:p>
          <a:p>
            <a:r>
              <a:rPr lang="en-US" dirty="0" smtClean="0"/>
              <a:t>There are no tests that can definitely tell us whether a student has LD. </a:t>
            </a:r>
            <a:endParaRPr lang="en-US" dirty="0"/>
          </a:p>
        </p:txBody>
      </p:sp>
    </p:spTree>
    <p:extLst>
      <p:ext uri="{BB962C8B-B14F-4D97-AF65-F5344CB8AC3E}">
        <p14:creationId xmlns:p14="http://schemas.microsoft.com/office/powerpoint/2010/main" val="34151981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Connect. The. Dots.</a:t>
            </a:r>
            <a:endParaRPr lang="en-US" sz="4800" dirty="0"/>
          </a:p>
        </p:txBody>
      </p:sp>
      <p:sp>
        <p:nvSpPr>
          <p:cNvPr id="3" name="Content Placeholder 2"/>
          <p:cNvSpPr>
            <a:spLocks noGrp="1"/>
          </p:cNvSpPr>
          <p:nvPr>
            <p:ph idx="1"/>
          </p:nvPr>
        </p:nvSpPr>
        <p:spPr/>
        <p:txBody>
          <a:bodyPr>
            <a:noAutofit/>
          </a:bodyPr>
          <a:lstStyle/>
          <a:p>
            <a:pPr marL="4572" indent="0" algn="ctr">
              <a:buNone/>
            </a:pPr>
            <a:r>
              <a:rPr lang="en-US" b="1" dirty="0" smtClean="0">
                <a:solidFill>
                  <a:schemeClr val="accent2"/>
                </a:solidFill>
              </a:rPr>
              <a:t>How do these systems work together?</a:t>
            </a:r>
            <a:endParaRPr lang="en-US" b="1" dirty="0">
              <a:solidFill>
                <a:schemeClr val="accent2"/>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355"/>
          <a:stretch/>
        </p:blipFill>
        <p:spPr bwMode="auto">
          <a:xfrm>
            <a:off x="381000" y="2209800"/>
            <a:ext cx="8382000" cy="3971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23812">
            <a:off x="6981605" y="4710395"/>
            <a:ext cx="1950559" cy="1566543"/>
          </a:xfrm>
          <a:prstGeom prst="rect">
            <a:avLst/>
          </a:prstGeom>
        </p:spPr>
      </p:pic>
    </p:spTree>
    <p:extLst>
      <p:ext uri="{BB962C8B-B14F-4D97-AF65-F5344CB8AC3E}">
        <p14:creationId xmlns:p14="http://schemas.microsoft.com/office/powerpoint/2010/main" val="8090557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Confounding data for English learners</a:t>
            </a:r>
            <a:endParaRPr lang="en-US" dirty="0"/>
          </a:p>
        </p:txBody>
      </p:sp>
      <p:sp>
        <p:nvSpPr>
          <p:cNvPr id="4" name="TextBox 3"/>
          <p:cNvSpPr txBox="1"/>
          <p:nvPr/>
        </p:nvSpPr>
        <p:spPr>
          <a:xfrm>
            <a:off x="2289015" y="3727757"/>
            <a:ext cx="5859103" cy="461665"/>
          </a:xfrm>
          <a:prstGeom prst="rect">
            <a:avLst/>
          </a:prstGeom>
          <a:noFill/>
        </p:spPr>
        <p:txBody>
          <a:bodyPr wrap="square" rtlCol="0">
            <a:spAutoFit/>
          </a:bodyPr>
          <a:lstStyle/>
          <a:p>
            <a:r>
              <a:rPr lang="en-US" sz="2400" b="1" dirty="0" smtClean="0"/>
              <a:t>Language development Indicators</a:t>
            </a:r>
            <a:endParaRPr lang="en-US" sz="2400" b="1" dirty="0"/>
          </a:p>
        </p:txBody>
      </p:sp>
      <p:sp>
        <p:nvSpPr>
          <p:cNvPr id="5" name="TextBox 4"/>
          <p:cNvSpPr txBox="1"/>
          <p:nvPr/>
        </p:nvSpPr>
        <p:spPr>
          <a:xfrm>
            <a:off x="932507" y="1390462"/>
            <a:ext cx="7070522" cy="2123658"/>
          </a:xfrm>
          <a:prstGeom prst="rect">
            <a:avLst/>
          </a:prstGeom>
          <a:noFill/>
        </p:spPr>
        <p:txBody>
          <a:bodyPr wrap="square" rtlCol="0">
            <a:spAutoFit/>
          </a:bodyPr>
          <a:lstStyle/>
          <a:p>
            <a:pPr algn="ctr"/>
            <a:r>
              <a:rPr lang="en-US" sz="2400" b="1" dirty="0" smtClean="0"/>
              <a:t>Literacy development Indicators</a:t>
            </a:r>
          </a:p>
          <a:p>
            <a:pPr algn="ctr"/>
            <a:endParaRPr lang="en-US" dirty="0" smtClean="0"/>
          </a:p>
          <a:p>
            <a:pPr algn="ctr"/>
            <a:r>
              <a:rPr lang="en-US" dirty="0" smtClean="0"/>
              <a:t>Fluency</a:t>
            </a:r>
            <a:endParaRPr lang="en-US" dirty="0"/>
          </a:p>
          <a:p>
            <a:pPr algn="ctr"/>
            <a:r>
              <a:rPr lang="en-US" dirty="0"/>
              <a:t>Accuracy</a:t>
            </a:r>
          </a:p>
          <a:p>
            <a:pPr algn="ctr"/>
            <a:r>
              <a:rPr lang="en-US" dirty="0"/>
              <a:t>Comprehension</a:t>
            </a:r>
          </a:p>
          <a:p>
            <a:pPr algn="ctr"/>
            <a:r>
              <a:rPr lang="en-US" dirty="0"/>
              <a:t>Reading level</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386" y="4523865"/>
            <a:ext cx="7658764" cy="1432684"/>
          </a:xfrm>
          <a:prstGeom prst="rect">
            <a:avLst/>
          </a:prstGeom>
        </p:spPr>
      </p:pic>
      <p:cxnSp>
        <p:nvCxnSpPr>
          <p:cNvPr id="8" name="Straight Connector 7"/>
          <p:cNvCxnSpPr/>
          <p:nvPr/>
        </p:nvCxnSpPr>
        <p:spPr>
          <a:xfrm>
            <a:off x="8297150" y="4523865"/>
            <a:ext cx="0" cy="1432684"/>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14" y="4223973"/>
            <a:ext cx="7712108" cy="358171"/>
          </a:xfrm>
          <a:prstGeom prst="rect">
            <a:avLst/>
          </a:prstGeom>
        </p:spPr>
      </p:pic>
    </p:spTree>
    <p:extLst>
      <p:ext uri="{BB962C8B-B14F-4D97-AF65-F5344CB8AC3E}">
        <p14:creationId xmlns:p14="http://schemas.microsoft.com/office/powerpoint/2010/main" val="18239717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we start?</a:t>
            </a:r>
            <a:endParaRPr lang="en-US" dirty="0"/>
          </a:p>
        </p:txBody>
      </p:sp>
      <p:sp>
        <p:nvSpPr>
          <p:cNvPr id="3" name="Content Placeholder 2"/>
          <p:cNvSpPr>
            <a:spLocks noGrp="1"/>
          </p:cNvSpPr>
          <p:nvPr>
            <p:ph idx="1"/>
          </p:nvPr>
        </p:nvSpPr>
        <p:spPr/>
        <p:txBody>
          <a:bodyPr>
            <a:normAutofit/>
          </a:bodyPr>
          <a:lstStyle/>
          <a:p>
            <a:r>
              <a:rPr lang="en-US" sz="3400" dirty="0" smtClean="0">
                <a:solidFill>
                  <a:srgbClr val="0070C0"/>
                </a:solidFill>
              </a:rPr>
              <a:t>First</a:t>
            </a:r>
            <a:r>
              <a:rPr lang="en-US" sz="3400" dirty="0" smtClean="0"/>
              <a:t> – use hypothesis driven-model to evaluate learning experience and potential (</a:t>
            </a:r>
            <a:r>
              <a:rPr lang="en-US" sz="3400" dirty="0" smtClean="0">
                <a:solidFill>
                  <a:srgbClr val="FF0000"/>
                </a:solidFill>
              </a:rPr>
              <a:t>opportunity to learn</a:t>
            </a:r>
            <a:r>
              <a:rPr lang="en-US" sz="3400" dirty="0" smtClean="0"/>
              <a:t>).</a:t>
            </a:r>
          </a:p>
          <a:p>
            <a:pPr marL="4572" indent="0">
              <a:buNone/>
            </a:pPr>
            <a:endParaRPr lang="en-US" sz="3400" dirty="0" smtClean="0"/>
          </a:p>
          <a:p>
            <a:r>
              <a:rPr lang="en-US" sz="3400" dirty="0" smtClean="0">
                <a:solidFill>
                  <a:srgbClr val="0070C0"/>
                </a:solidFill>
              </a:rPr>
              <a:t>Second</a:t>
            </a:r>
            <a:r>
              <a:rPr lang="en-US" sz="3400" dirty="0" smtClean="0"/>
              <a:t> – determine if the English learner is </a:t>
            </a:r>
            <a:r>
              <a:rPr lang="en-US" sz="3400" dirty="0" smtClean="0">
                <a:solidFill>
                  <a:srgbClr val="FF0000"/>
                </a:solidFill>
              </a:rPr>
              <a:t>discrepant</a:t>
            </a:r>
            <a:r>
              <a:rPr lang="en-US" sz="3400" dirty="0" smtClean="0"/>
              <a:t> from their “</a:t>
            </a:r>
            <a:r>
              <a:rPr lang="en-US" sz="3400" dirty="0" smtClean="0">
                <a:solidFill>
                  <a:srgbClr val="FF0000"/>
                </a:solidFill>
              </a:rPr>
              <a:t>true peers</a:t>
            </a:r>
            <a:r>
              <a:rPr lang="en-US" sz="3400" dirty="0" smtClean="0"/>
              <a:t>”. </a:t>
            </a:r>
          </a:p>
        </p:txBody>
      </p:sp>
    </p:spTree>
    <p:extLst>
      <p:ext uri="{BB962C8B-B14F-4D97-AF65-F5344CB8AC3E}">
        <p14:creationId xmlns:p14="http://schemas.microsoft.com/office/powerpoint/2010/main" val="17250646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  Hypothesis-Driven Model</a:t>
            </a:r>
            <a:endParaRPr lang="en-US" dirty="0"/>
          </a:p>
        </p:txBody>
      </p:sp>
      <p:sp>
        <p:nvSpPr>
          <p:cNvPr id="3" name="Content Placeholder 2"/>
          <p:cNvSpPr>
            <a:spLocks noGrp="1"/>
          </p:cNvSpPr>
          <p:nvPr>
            <p:ph idx="1"/>
          </p:nvPr>
        </p:nvSpPr>
        <p:spPr>
          <a:xfrm>
            <a:off x="457200" y="1417638"/>
            <a:ext cx="8229600" cy="4781031"/>
          </a:xfrm>
        </p:spPr>
        <p:txBody>
          <a:bodyPr>
            <a:normAutofit fontScale="85000" lnSpcReduction="20000"/>
          </a:bodyPr>
          <a:lstStyle/>
          <a:p>
            <a:r>
              <a:rPr lang="en-US" dirty="0" smtClean="0"/>
              <a:t>Begin the evaluation process by exploring the hypothesis that the causes of the student’s learning difficulties are due to external factors.</a:t>
            </a:r>
          </a:p>
          <a:p>
            <a:endParaRPr lang="en-US" dirty="0" smtClean="0"/>
          </a:p>
          <a:p>
            <a:r>
              <a:rPr lang="en-US" dirty="0" smtClean="0"/>
              <a:t>Conduct the assessment with the notion that there is nothing wrong with the individual and that systemic, ecological, or environmental factors are the primary reason for the observed learning problems. </a:t>
            </a:r>
          </a:p>
          <a:p>
            <a:endParaRPr lang="en-US" dirty="0" smtClean="0"/>
          </a:p>
          <a:p>
            <a:r>
              <a:rPr lang="en-US" dirty="0" smtClean="0"/>
              <a:t>Maintain this hypothesis until data suggests otherwise and when all plausible factors are ruled out </a:t>
            </a:r>
            <a:r>
              <a:rPr lang="en-US" sz="1800" dirty="0" smtClean="0"/>
              <a:t>(Watkins, 2003. Minnesota DOE; Council for Exceptional Children/</a:t>
            </a:r>
            <a:r>
              <a:rPr lang="en-US" sz="1800" dirty="0" err="1" smtClean="0"/>
              <a:t>Klingner</a:t>
            </a:r>
            <a:r>
              <a:rPr lang="en-US" sz="1800" dirty="0" smtClean="0"/>
              <a:t> webinar, 2011)</a:t>
            </a:r>
            <a:endParaRPr lang="en-US" sz="1800" dirty="0"/>
          </a:p>
        </p:txBody>
      </p:sp>
    </p:spTree>
    <p:extLst>
      <p:ext uri="{BB962C8B-B14F-4D97-AF65-F5344CB8AC3E}">
        <p14:creationId xmlns:p14="http://schemas.microsoft.com/office/powerpoint/2010/main" val="4280993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1 -  Questions</a:t>
            </a:r>
            <a:endParaRPr lang="en-US" dirty="0"/>
          </a:p>
        </p:txBody>
      </p:sp>
      <p:sp>
        <p:nvSpPr>
          <p:cNvPr id="3" name="Content Placeholder 2"/>
          <p:cNvSpPr>
            <a:spLocks noGrp="1"/>
          </p:cNvSpPr>
          <p:nvPr>
            <p:ph idx="1"/>
          </p:nvPr>
        </p:nvSpPr>
        <p:spPr>
          <a:xfrm>
            <a:off x="457200" y="1417638"/>
            <a:ext cx="8229600" cy="5028440"/>
          </a:xfrm>
        </p:spPr>
        <p:txBody>
          <a:bodyPr>
            <a:normAutofit fontScale="85000" lnSpcReduction="10000"/>
          </a:bodyPr>
          <a:lstStyle/>
          <a:p>
            <a:r>
              <a:rPr lang="en-US" dirty="0" smtClean="0"/>
              <a:t>Is the student receiving instruction that is appropriate to their needs and targeted to their language level?</a:t>
            </a:r>
          </a:p>
          <a:p>
            <a:r>
              <a:rPr lang="en-US" dirty="0" smtClean="0"/>
              <a:t>Is the student receiving high-quality instruction in the core?</a:t>
            </a:r>
          </a:p>
          <a:p>
            <a:r>
              <a:rPr lang="en-US" dirty="0" smtClean="0"/>
              <a:t>Is the classroom environment conducive to learning?</a:t>
            </a:r>
          </a:p>
          <a:p>
            <a:r>
              <a:rPr lang="en-US" dirty="0" smtClean="0"/>
              <a:t>Are multiple forms of assessments used in the classroom?</a:t>
            </a:r>
          </a:p>
          <a:p>
            <a:r>
              <a:rPr lang="en-US" dirty="0" smtClean="0"/>
              <a:t>Is the student receiving adequate amount of ELL instruction, appropriate to their language proficiency level?</a:t>
            </a:r>
          </a:p>
          <a:p>
            <a:endParaRPr lang="en-US" dirty="0"/>
          </a:p>
        </p:txBody>
      </p:sp>
    </p:spTree>
    <p:extLst>
      <p:ext uri="{BB962C8B-B14F-4D97-AF65-F5344CB8AC3E}">
        <p14:creationId xmlns:p14="http://schemas.microsoft.com/office/powerpoint/2010/main" val="29851389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888"/>
            <a:ext cx="8229600" cy="1143000"/>
          </a:xfrm>
        </p:spPr>
        <p:txBody>
          <a:bodyPr>
            <a:normAutofit fontScale="90000"/>
          </a:bodyPr>
          <a:lstStyle/>
          <a:p>
            <a:r>
              <a:rPr lang="en-US" dirty="0" smtClean="0"/>
              <a:t>Step 2 – Determine if student is discrepant</a:t>
            </a:r>
            <a:endParaRPr lang="en-US" dirty="0"/>
          </a:p>
        </p:txBody>
      </p:sp>
      <p:sp>
        <p:nvSpPr>
          <p:cNvPr id="3" name="Content Placeholder 2"/>
          <p:cNvSpPr>
            <a:spLocks noGrp="1"/>
          </p:cNvSpPr>
          <p:nvPr>
            <p:ph idx="1"/>
          </p:nvPr>
        </p:nvSpPr>
        <p:spPr/>
        <p:txBody>
          <a:bodyPr>
            <a:normAutofit fontScale="92500" lnSpcReduction="20000"/>
          </a:bodyPr>
          <a:lstStyle/>
          <a:p>
            <a:pPr marL="401638" lvl="1" indent="-401638">
              <a:buFont typeface="Arial"/>
              <a:buChar char="•"/>
            </a:pPr>
            <a:r>
              <a:rPr lang="en-US" sz="3200" dirty="0"/>
              <a:t>Are most of the student’s </a:t>
            </a:r>
            <a:r>
              <a:rPr lang="en-US" sz="3200" b="1" dirty="0">
                <a:solidFill>
                  <a:srgbClr val="990033"/>
                </a:solidFill>
              </a:rPr>
              <a:t>true peers </a:t>
            </a:r>
            <a:r>
              <a:rPr lang="en-US" sz="3200" dirty="0" smtClean="0"/>
              <a:t>succeeding?</a:t>
            </a:r>
          </a:p>
          <a:p>
            <a:pPr marL="0" lvl="1">
              <a:buNone/>
            </a:pPr>
            <a:endParaRPr lang="en-US" sz="3200" dirty="0" smtClean="0"/>
          </a:p>
          <a:p>
            <a:pPr marL="401638" lvl="1" indent="-401638">
              <a:buFont typeface="Arial"/>
              <a:buChar char="•"/>
            </a:pPr>
            <a:r>
              <a:rPr lang="en-US" sz="3200" dirty="0" smtClean="0"/>
              <a:t>What is the input from the ELL teacher(s)?</a:t>
            </a:r>
          </a:p>
          <a:p>
            <a:pPr marL="401638" lvl="1" indent="-401638">
              <a:buFont typeface="Arial"/>
              <a:buChar char="•"/>
            </a:pPr>
            <a:endParaRPr lang="en-US" sz="3200" dirty="0" smtClean="0"/>
          </a:p>
          <a:p>
            <a:pPr lvl="1">
              <a:buNone/>
            </a:pPr>
            <a:r>
              <a:rPr lang="en-US" sz="3200" dirty="0" smtClean="0"/>
              <a:t>What is a </a:t>
            </a:r>
            <a:r>
              <a:rPr lang="en-US" sz="3200" b="1" dirty="0" smtClean="0">
                <a:solidFill>
                  <a:srgbClr val="990033"/>
                </a:solidFill>
              </a:rPr>
              <a:t>true peer</a:t>
            </a:r>
            <a:r>
              <a:rPr lang="en-US" sz="3200" dirty="0" smtClean="0"/>
              <a:t>? EL students with comparable backgrounds (as much as possible).</a:t>
            </a:r>
          </a:p>
          <a:p>
            <a:pPr lvl="2"/>
            <a:r>
              <a:rPr lang="en-US" sz="2000" dirty="0" smtClean="0"/>
              <a:t>Native language</a:t>
            </a:r>
          </a:p>
          <a:p>
            <a:pPr lvl="2"/>
            <a:r>
              <a:rPr lang="en-US" sz="2000" dirty="0" smtClean="0"/>
              <a:t>Age/grade level</a:t>
            </a:r>
          </a:p>
          <a:p>
            <a:pPr lvl="2"/>
            <a:r>
              <a:rPr lang="en-US" sz="2000" dirty="0" smtClean="0"/>
              <a:t>Time in the U.S. </a:t>
            </a:r>
          </a:p>
          <a:p>
            <a:pPr lvl="2"/>
            <a:r>
              <a:rPr lang="en-US" sz="2000" dirty="0" smtClean="0"/>
              <a:t>Immigrant experiences (refugee or immigrant)</a:t>
            </a:r>
          </a:p>
          <a:p>
            <a:pPr lvl="2"/>
            <a:r>
              <a:rPr lang="en-US" sz="2000" dirty="0" smtClean="0"/>
              <a:t>Academic history - in both family language and English language</a:t>
            </a:r>
            <a:endParaRPr lang="en-US" sz="2000" dirty="0"/>
          </a:p>
          <a:p>
            <a:endParaRPr lang="en-US" dirty="0"/>
          </a:p>
        </p:txBody>
      </p:sp>
    </p:spTree>
    <p:extLst>
      <p:ext uri="{BB962C8B-B14F-4D97-AF65-F5344CB8AC3E}">
        <p14:creationId xmlns:p14="http://schemas.microsoft.com/office/powerpoint/2010/main" val="21087364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792162"/>
          </a:xfrm>
        </p:spPr>
        <p:txBody>
          <a:bodyPr>
            <a:normAutofit fontScale="90000"/>
          </a:bodyPr>
          <a:lstStyle/>
          <a:p>
            <a:r>
              <a:rPr lang="en-US" dirty="0" smtClean="0"/>
              <a:t>Projected Language Acquisition Progress Lines</a:t>
            </a:r>
            <a:endParaRPr lang="en-US" dirty="0"/>
          </a:p>
        </p:txBody>
      </p:sp>
      <p:graphicFrame>
        <p:nvGraphicFramePr>
          <p:cNvPr id="5" name="Content Placeholder 3"/>
          <p:cNvGraphicFramePr>
            <a:graphicFrameLocks noGrp="1"/>
          </p:cNvGraphicFramePr>
          <p:nvPr>
            <p:ph idx="1"/>
            <p:extLst/>
          </p:nvPr>
        </p:nvGraphicFramePr>
        <p:xfrm>
          <a:off x="533400" y="1428169"/>
          <a:ext cx="8229600" cy="4525963"/>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p:cNvCxnSpPr/>
          <p:nvPr/>
        </p:nvCxnSpPr>
        <p:spPr>
          <a:xfrm>
            <a:off x="980719" y="2089751"/>
            <a:ext cx="7706081"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980719" y="1631810"/>
            <a:ext cx="5322739" cy="369332"/>
          </a:xfrm>
          <a:prstGeom prst="rect">
            <a:avLst/>
          </a:prstGeom>
          <a:noFill/>
        </p:spPr>
        <p:txBody>
          <a:bodyPr wrap="none" rtlCol="0">
            <a:spAutoFit/>
          </a:bodyPr>
          <a:lstStyle/>
          <a:p>
            <a:r>
              <a:rPr lang="en-US" dirty="0" smtClean="0"/>
              <a:t>50</a:t>
            </a:r>
            <a:r>
              <a:rPr lang="en-US" baseline="30000" dirty="0" smtClean="0"/>
              <a:t>th</a:t>
            </a:r>
            <a:r>
              <a:rPr lang="en-US" dirty="0" smtClean="0"/>
              <a:t> percentile on grade-level with native English peers</a:t>
            </a:r>
            <a:endParaRPr lang="en-US" dirty="0"/>
          </a:p>
        </p:txBody>
      </p:sp>
      <p:sp>
        <p:nvSpPr>
          <p:cNvPr id="2" name="Left Brace 1"/>
          <p:cNvSpPr/>
          <p:nvPr/>
        </p:nvSpPr>
        <p:spPr>
          <a:xfrm>
            <a:off x="825271" y="2218099"/>
            <a:ext cx="155448" cy="2806574"/>
          </a:xfrm>
          <a:prstGeom prst="lef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sp>
        <p:nvSpPr>
          <p:cNvPr id="6" name="TextBox 5"/>
          <p:cNvSpPr txBox="1"/>
          <p:nvPr/>
        </p:nvSpPr>
        <p:spPr>
          <a:xfrm>
            <a:off x="441330" y="2188429"/>
            <a:ext cx="461665" cy="2865913"/>
          </a:xfrm>
          <a:prstGeom prst="rect">
            <a:avLst/>
          </a:prstGeom>
          <a:noFill/>
        </p:spPr>
        <p:txBody>
          <a:bodyPr vert="vert270" wrap="none" rtlCol="0">
            <a:spAutoFit/>
          </a:bodyPr>
          <a:lstStyle/>
          <a:p>
            <a:r>
              <a:rPr lang="en-US" dirty="0" smtClean="0"/>
              <a:t>Language development levels</a:t>
            </a:r>
            <a:endParaRPr lang="en-US" dirty="0"/>
          </a:p>
        </p:txBody>
      </p:sp>
    </p:spTree>
    <p:extLst>
      <p:ext uri="{BB962C8B-B14F-4D97-AF65-F5344CB8AC3E}">
        <p14:creationId xmlns:p14="http://schemas.microsoft.com/office/powerpoint/2010/main" val="16905868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dirty="0" smtClean="0"/>
              <a:t>Projected Language Acquisition Progress Lines</a:t>
            </a:r>
            <a:endParaRPr lang="en-US" dirty="0"/>
          </a:p>
        </p:txBody>
      </p:sp>
      <p:graphicFrame>
        <p:nvGraphicFramePr>
          <p:cNvPr id="4" name="Content Placeholder 3"/>
          <p:cNvGraphicFramePr>
            <a:graphicFrameLocks noGrp="1"/>
          </p:cNvGraphicFramePr>
          <p:nvPr>
            <p:ph idx="1"/>
            <p:extLst/>
          </p:nvPr>
        </p:nvGraphicFramePr>
        <p:xfrm>
          <a:off x="533400" y="14478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Right Brace 4"/>
          <p:cNvSpPr/>
          <p:nvPr/>
        </p:nvSpPr>
        <p:spPr>
          <a:xfrm>
            <a:off x="7315201" y="2351141"/>
            <a:ext cx="155448" cy="14151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7470649" y="2412360"/>
            <a:ext cx="1711494" cy="646331"/>
          </a:xfrm>
          <a:prstGeom prst="rect">
            <a:avLst/>
          </a:prstGeom>
          <a:noFill/>
        </p:spPr>
        <p:txBody>
          <a:bodyPr wrap="none" rtlCol="0">
            <a:spAutoFit/>
          </a:bodyPr>
          <a:lstStyle/>
          <a:p>
            <a:r>
              <a:rPr lang="en-US" b="1" dirty="0" smtClean="0">
                <a:solidFill>
                  <a:srgbClr val="990033"/>
                </a:solidFill>
              </a:rPr>
              <a:t>Discrepancy </a:t>
            </a:r>
          </a:p>
          <a:p>
            <a:r>
              <a:rPr lang="en-US" b="1" dirty="0" smtClean="0">
                <a:solidFill>
                  <a:srgbClr val="990033"/>
                </a:solidFill>
              </a:rPr>
              <a:t>From true peers</a:t>
            </a:r>
            <a:endParaRPr lang="en-US" b="1" dirty="0">
              <a:solidFill>
                <a:srgbClr val="990033"/>
              </a:solidFill>
            </a:endParaRPr>
          </a:p>
        </p:txBody>
      </p:sp>
      <p:sp>
        <p:nvSpPr>
          <p:cNvPr id="7" name="TextBox 6"/>
          <p:cNvSpPr txBox="1"/>
          <p:nvPr/>
        </p:nvSpPr>
        <p:spPr>
          <a:xfrm>
            <a:off x="980719" y="1631810"/>
            <a:ext cx="5322739" cy="646331"/>
          </a:xfrm>
          <a:prstGeom prst="rect">
            <a:avLst/>
          </a:prstGeom>
          <a:noFill/>
        </p:spPr>
        <p:txBody>
          <a:bodyPr wrap="none" rtlCol="0">
            <a:spAutoFit/>
          </a:bodyPr>
          <a:lstStyle/>
          <a:p>
            <a:r>
              <a:rPr lang="en-US" dirty="0" smtClean="0"/>
              <a:t>50</a:t>
            </a:r>
            <a:r>
              <a:rPr lang="en-US" baseline="30000" dirty="0" smtClean="0"/>
              <a:t>th</a:t>
            </a:r>
            <a:r>
              <a:rPr lang="en-US" dirty="0" smtClean="0"/>
              <a:t> percentile on </a:t>
            </a:r>
            <a:r>
              <a:rPr lang="en-US" dirty="0"/>
              <a:t>grade-level with native English peers</a:t>
            </a:r>
          </a:p>
          <a:p>
            <a:endParaRPr lang="en-US" dirty="0"/>
          </a:p>
        </p:txBody>
      </p:sp>
      <p:sp>
        <p:nvSpPr>
          <p:cNvPr id="8" name="TextBox 7"/>
          <p:cNvSpPr txBox="1"/>
          <p:nvPr/>
        </p:nvSpPr>
        <p:spPr>
          <a:xfrm>
            <a:off x="441330" y="2188429"/>
            <a:ext cx="461665" cy="2865913"/>
          </a:xfrm>
          <a:prstGeom prst="rect">
            <a:avLst/>
          </a:prstGeom>
          <a:noFill/>
        </p:spPr>
        <p:txBody>
          <a:bodyPr vert="vert270" wrap="none" rtlCol="0">
            <a:spAutoFit/>
          </a:bodyPr>
          <a:lstStyle/>
          <a:p>
            <a:r>
              <a:rPr lang="en-US" dirty="0" smtClean="0"/>
              <a:t>Language development levels</a:t>
            </a:r>
            <a:endParaRPr lang="en-US" dirty="0"/>
          </a:p>
        </p:txBody>
      </p:sp>
      <p:sp>
        <p:nvSpPr>
          <p:cNvPr id="9" name="Left Brace 8"/>
          <p:cNvSpPr/>
          <p:nvPr/>
        </p:nvSpPr>
        <p:spPr>
          <a:xfrm>
            <a:off x="825271" y="2218099"/>
            <a:ext cx="155448" cy="2806574"/>
          </a:xfrm>
          <a:prstGeom prst="lef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1087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Step 2 – </a:t>
            </a:r>
            <a:r>
              <a:rPr lang="en-US" dirty="0" smtClean="0"/>
              <a:t>Sources of Information</a:t>
            </a:r>
            <a:endParaRPr lang="en-US" dirty="0"/>
          </a:p>
        </p:txBody>
      </p:sp>
      <p:sp>
        <p:nvSpPr>
          <p:cNvPr id="3" name="Content Placeholder 2"/>
          <p:cNvSpPr>
            <a:spLocks noGrp="1"/>
          </p:cNvSpPr>
          <p:nvPr>
            <p:ph idx="1"/>
          </p:nvPr>
        </p:nvSpPr>
        <p:spPr>
          <a:xfrm>
            <a:off x="457200" y="1417638"/>
            <a:ext cx="8229600" cy="4708525"/>
          </a:xfrm>
        </p:spPr>
        <p:txBody>
          <a:bodyPr>
            <a:normAutofit fontScale="62500" lnSpcReduction="20000"/>
          </a:bodyPr>
          <a:lstStyle/>
          <a:p>
            <a:r>
              <a:rPr lang="en-US" b="1" dirty="0" smtClean="0">
                <a:solidFill>
                  <a:srgbClr val="990033"/>
                </a:solidFill>
              </a:rPr>
              <a:t>ELL portfolio</a:t>
            </a:r>
          </a:p>
          <a:p>
            <a:pPr lvl="1"/>
            <a:r>
              <a:rPr lang="en-US" dirty="0" smtClean="0"/>
              <a:t>Analyze previous language and education experiences</a:t>
            </a:r>
          </a:p>
          <a:p>
            <a:pPr lvl="1">
              <a:buNone/>
            </a:pPr>
            <a:endParaRPr lang="en-US" dirty="0" smtClean="0"/>
          </a:p>
          <a:p>
            <a:r>
              <a:rPr lang="en-US" b="1" dirty="0">
                <a:solidFill>
                  <a:srgbClr val="990033"/>
                </a:solidFill>
              </a:rPr>
              <a:t>C</a:t>
            </a:r>
            <a:r>
              <a:rPr lang="en-US" b="1" dirty="0" smtClean="0">
                <a:solidFill>
                  <a:srgbClr val="990033"/>
                </a:solidFill>
              </a:rPr>
              <a:t>umulative file</a:t>
            </a:r>
          </a:p>
          <a:p>
            <a:pPr lvl="1"/>
            <a:r>
              <a:rPr lang="en-US" dirty="0" smtClean="0"/>
              <a:t>determine home language and history</a:t>
            </a:r>
          </a:p>
          <a:p>
            <a:pPr lvl="1">
              <a:buNone/>
            </a:pPr>
            <a:endParaRPr lang="en-US" dirty="0" smtClean="0"/>
          </a:p>
          <a:p>
            <a:r>
              <a:rPr lang="en-US" b="1" dirty="0">
                <a:solidFill>
                  <a:srgbClr val="990033"/>
                </a:solidFill>
              </a:rPr>
              <a:t>Teachers</a:t>
            </a:r>
          </a:p>
          <a:p>
            <a:pPr lvl="1"/>
            <a:r>
              <a:rPr lang="en-US" dirty="0">
                <a:solidFill>
                  <a:schemeClr val="tx1"/>
                </a:solidFill>
              </a:rPr>
              <a:t>Input from both ELL and grade level teachers</a:t>
            </a:r>
          </a:p>
          <a:p>
            <a:pPr lvl="1">
              <a:buNone/>
            </a:pPr>
            <a:endParaRPr lang="en-US" dirty="0" smtClean="0"/>
          </a:p>
          <a:p>
            <a:r>
              <a:rPr lang="en-US" b="1" dirty="0" smtClean="0">
                <a:solidFill>
                  <a:srgbClr val="990033"/>
                </a:solidFill>
              </a:rPr>
              <a:t>Family</a:t>
            </a:r>
          </a:p>
          <a:p>
            <a:pPr lvl="1"/>
            <a:r>
              <a:rPr lang="en-US" dirty="0" smtClean="0"/>
              <a:t>English language proficiency of caregivers in the home</a:t>
            </a:r>
          </a:p>
          <a:p>
            <a:pPr lvl="1"/>
            <a:r>
              <a:rPr lang="en-US" dirty="0" smtClean="0"/>
              <a:t>Have family members expressed concerns of language use in first language?</a:t>
            </a:r>
          </a:p>
          <a:p>
            <a:pPr lvl="1"/>
            <a:r>
              <a:rPr lang="en-US" dirty="0" smtClean="0"/>
              <a:t>To what extent has the family been included in the process of identifying challenges to learning?</a:t>
            </a:r>
          </a:p>
        </p:txBody>
      </p:sp>
    </p:spTree>
    <p:extLst>
      <p:ext uri="{BB962C8B-B14F-4D97-AF65-F5344CB8AC3E}">
        <p14:creationId xmlns:p14="http://schemas.microsoft.com/office/powerpoint/2010/main" val="34356240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Scenarios – LD or Language?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Given a student case scenario</a:t>
            </a:r>
          </a:p>
          <a:p>
            <a:pPr lvl="1"/>
            <a:r>
              <a:rPr lang="en-US" dirty="0" smtClean="0"/>
              <a:t>Consider language background factors </a:t>
            </a:r>
          </a:p>
          <a:p>
            <a:pPr lvl="1"/>
            <a:r>
              <a:rPr lang="en-US" dirty="0" smtClean="0"/>
              <a:t>Consider academic data</a:t>
            </a:r>
          </a:p>
          <a:p>
            <a:pPr lvl="1">
              <a:buNone/>
            </a:pPr>
            <a:endParaRPr lang="en-US" dirty="0" smtClean="0"/>
          </a:p>
          <a:p>
            <a:r>
              <a:rPr lang="en-US" dirty="0" smtClean="0"/>
              <a:t>Following the guiding questions, determine the first action steps your school should take to improve learning opportunities for this </a:t>
            </a:r>
            <a:r>
              <a:rPr lang="en-US" smtClean="0"/>
              <a:t>student.</a:t>
            </a:r>
          </a:p>
          <a:p>
            <a:pPr marL="4572" indent="0">
              <a:buNone/>
            </a:pPr>
            <a:endParaRPr lang="en-US" dirty="0" smtClean="0"/>
          </a:p>
          <a:p>
            <a:r>
              <a:rPr lang="en-US" dirty="0" smtClean="0"/>
              <a:t>Identify the data on the student fact sheet that informs your decision.</a:t>
            </a:r>
            <a:endParaRPr lang="en-US" dirty="0"/>
          </a:p>
        </p:txBody>
      </p:sp>
    </p:spTree>
    <p:extLst>
      <p:ext uri="{BB962C8B-B14F-4D97-AF65-F5344CB8AC3E}">
        <p14:creationId xmlns:p14="http://schemas.microsoft.com/office/powerpoint/2010/main" val="35624954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Scenario A - decision</a:t>
            </a:r>
            <a:endParaRPr lang="en-US" dirty="0"/>
          </a:p>
        </p:txBody>
      </p:sp>
      <p:sp>
        <p:nvSpPr>
          <p:cNvPr id="3" name="Content Placeholder 2"/>
          <p:cNvSpPr>
            <a:spLocks noGrp="1"/>
          </p:cNvSpPr>
          <p:nvPr>
            <p:ph idx="1"/>
          </p:nvPr>
        </p:nvSpPr>
        <p:spPr>
          <a:xfrm>
            <a:off x="457200" y="1417638"/>
            <a:ext cx="8229600" cy="4708525"/>
          </a:xfrm>
        </p:spPr>
        <p:txBody>
          <a:bodyPr>
            <a:noAutofit/>
          </a:bodyPr>
          <a:lstStyle/>
          <a:p>
            <a:r>
              <a:rPr lang="en-US" sz="1600" dirty="0" smtClean="0"/>
              <a:t>Student A is an English Learner in the 4</a:t>
            </a:r>
            <a:r>
              <a:rPr lang="en-US" sz="1600" baseline="30000" dirty="0" smtClean="0"/>
              <a:t>th</a:t>
            </a:r>
            <a:r>
              <a:rPr lang="en-US" sz="1600" dirty="0" smtClean="0"/>
              <a:t> grade. She has an ELDA level of 2. She has attended the same DMPS elementary school since Kindergarten.  One of  her parents speaks English fluently, and her second parent is partially fluent in English. Both English and the family’s native language are spoken in the home. </a:t>
            </a:r>
          </a:p>
          <a:p>
            <a:r>
              <a:rPr lang="en-US" sz="1600" dirty="0" smtClean="0"/>
              <a:t>The language proficiency development of this student has not moved at the same rate of progress as her true peers. She had an ELDA level of 1 in Kindergarten, First grade, and Second grade. She moved up to an ELDA level of 2 in the Third grade. Her lexile level of reading has not moved above the classification of “Below Basic” at any time in her elementary years. </a:t>
            </a:r>
          </a:p>
          <a:p>
            <a:r>
              <a:rPr lang="en-US" sz="1600" dirty="0" smtClean="0"/>
              <a:t>She has at least 45-60 minutes of ELL support every day since First grade. She has failed to make academic progress in both her ELL classroom and the grade-level classroom. </a:t>
            </a:r>
          </a:p>
          <a:p>
            <a:r>
              <a:rPr lang="en-US" sz="1600" dirty="0" smtClean="0"/>
              <a:t>Her parents have expressed concerns about her ability to read or process question in either English or her first language. They have states that she seems confused if she is given more than three instructions at a time. She is also very forgetful and disorganized at home. They struggle to work with her on school work at home. She often refuses to work on reading or activities sent home from the teacher. Student A often says she is too tired or all the work sent home is just too confusing. </a:t>
            </a:r>
          </a:p>
        </p:txBody>
      </p:sp>
      <p:sp>
        <p:nvSpPr>
          <p:cNvPr id="4" name="Oval 3"/>
          <p:cNvSpPr/>
          <p:nvPr/>
        </p:nvSpPr>
        <p:spPr>
          <a:xfrm>
            <a:off x="1057746" y="1260343"/>
            <a:ext cx="7324253" cy="619392"/>
          </a:xfrm>
          <a:prstGeom prst="ellipse">
            <a:avLst/>
          </a:prstGeom>
          <a:noFill/>
          <a:ln w="19050">
            <a:solidFill>
              <a:srgbClr val="C5139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605075" y="3900528"/>
            <a:ext cx="6338934" cy="362138"/>
          </a:xfrm>
          <a:prstGeom prst="ellipse">
            <a:avLst/>
          </a:prstGeom>
          <a:noFill/>
          <a:ln w="19050">
            <a:solidFill>
              <a:srgbClr val="C5139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605075" y="2407485"/>
            <a:ext cx="7324253" cy="772545"/>
          </a:xfrm>
          <a:prstGeom prst="ellipse">
            <a:avLst/>
          </a:prstGeom>
          <a:noFill/>
          <a:ln w="1905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22769" y="4578779"/>
            <a:ext cx="7324253" cy="615635"/>
          </a:xfrm>
          <a:prstGeom prst="ellipse">
            <a:avLst/>
          </a:prstGeom>
          <a:noFill/>
          <a:ln w="1905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31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49036"/>
            <a:ext cx="8153400" cy="4495799"/>
          </a:xfrm>
        </p:spPr>
        <p:txBody>
          <a:bodyPr>
            <a:noAutofit/>
          </a:bodyPr>
          <a:lstStyle/>
          <a:p>
            <a:r>
              <a:rPr lang="en-US" sz="7200" dirty="0" smtClean="0">
                <a:solidFill>
                  <a:schemeClr val="accent2"/>
                </a:solidFill>
              </a:rPr>
              <a:t>Mindset</a:t>
            </a:r>
            <a:br>
              <a:rPr lang="en-US" sz="7200" dirty="0" smtClean="0">
                <a:solidFill>
                  <a:schemeClr val="accent2"/>
                </a:solidFill>
              </a:rPr>
            </a:br>
            <a:r>
              <a:rPr lang="en-US" sz="4800" dirty="0" smtClean="0"/>
              <a:t/>
            </a:r>
            <a:br>
              <a:rPr lang="en-US" sz="4800" dirty="0" smtClean="0"/>
            </a:br>
            <a:r>
              <a:rPr lang="en-US" sz="4800" dirty="0" smtClean="0"/>
              <a:t>Teacher      Students</a:t>
            </a:r>
            <a:br>
              <a:rPr lang="en-US" sz="4800" dirty="0" smtClean="0"/>
            </a:br>
            <a:r>
              <a:rPr lang="en-US" sz="4800" dirty="0" smtClean="0"/>
              <a:t>Coach        Teachers</a:t>
            </a:r>
            <a:br>
              <a:rPr lang="en-US" sz="4800" dirty="0" smtClean="0"/>
            </a:br>
            <a:r>
              <a:rPr lang="en-US" sz="4800" dirty="0" smtClean="0"/>
              <a:t>Principal       Teachers</a:t>
            </a:r>
            <a:br>
              <a:rPr lang="en-US" sz="4800" dirty="0" smtClean="0"/>
            </a:br>
            <a:endParaRPr lang="en-US" sz="4800" dirty="0"/>
          </a:p>
        </p:txBody>
      </p:sp>
      <p:sp>
        <p:nvSpPr>
          <p:cNvPr id="6" name="Right Arrow 5"/>
          <p:cNvSpPr/>
          <p:nvPr/>
        </p:nvSpPr>
        <p:spPr>
          <a:xfrm>
            <a:off x="4103914" y="2438400"/>
            <a:ext cx="685800" cy="533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Right Arrow 6"/>
          <p:cNvSpPr/>
          <p:nvPr/>
        </p:nvSpPr>
        <p:spPr>
          <a:xfrm>
            <a:off x="3810000" y="3200400"/>
            <a:ext cx="685800" cy="533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Right Arrow 7"/>
          <p:cNvSpPr/>
          <p:nvPr/>
        </p:nvSpPr>
        <p:spPr>
          <a:xfrm>
            <a:off x="4294414" y="3886200"/>
            <a:ext cx="685800" cy="533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8750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Scenario A- decision</a:t>
            </a:r>
            <a:endParaRPr lang="en-US" dirty="0"/>
          </a:p>
        </p:txBody>
      </p:sp>
      <p:sp>
        <p:nvSpPr>
          <p:cNvPr id="3" name="Content Placeholder 2"/>
          <p:cNvSpPr>
            <a:spLocks noGrp="1"/>
          </p:cNvSpPr>
          <p:nvPr>
            <p:ph idx="1"/>
          </p:nvPr>
        </p:nvSpPr>
        <p:spPr/>
        <p:txBody>
          <a:bodyPr/>
          <a:lstStyle/>
          <a:p>
            <a:r>
              <a:rPr lang="en-US" dirty="0" smtClean="0"/>
              <a:t>Decision </a:t>
            </a:r>
            <a:r>
              <a:rPr lang="en-US" dirty="0"/>
              <a:t>– Does need intervention</a:t>
            </a:r>
            <a:r>
              <a:rPr lang="en-US" dirty="0" smtClean="0"/>
              <a:t>.</a:t>
            </a:r>
          </a:p>
          <a:p>
            <a:pPr lvl="1"/>
            <a:r>
              <a:rPr lang="en-US" dirty="0" smtClean="0"/>
              <a:t>ELDA level is not progressing at same rate as true peers. </a:t>
            </a:r>
          </a:p>
          <a:p>
            <a:pPr lvl="1"/>
            <a:r>
              <a:rPr lang="en-US" dirty="0" smtClean="0"/>
              <a:t>Academic performance in both ELL classroom and grade-level classroom does not match progress as true peers. </a:t>
            </a:r>
          </a:p>
          <a:p>
            <a:pPr lvl="1"/>
            <a:r>
              <a:rPr lang="en-US" dirty="0" smtClean="0"/>
              <a:t>Parents have concerns in both languages. </a:t>
            </a:r>
          </a:p>
          <a:p>
            <a:pPr lvl="1"/>
            <a:r>
              <a:rPr lang="en-US" dirty="0" smtClean="0"/>
              <a:t>Not making progress despite receiving recommended level of ELL support daily. </a:t>
            </a:r>
            <a:endParaRPr lang="en-US" dirty="0"/>
          </a:p>
          <a:p>
            <a:pPr algn="ctr"/>
            <a:endParaRPr lang="en-US" dirty="0"/>
          </a:p>
          <a:p>
            <a:pPr marL="4572" indent="0">
              <a:buNone/>
            </a:pPr>
            <a:endParaRPr lang="en-US" dirty="0"/>
          </a:p>
        </p:txBody>
      </p:sp>
    </p:spTree>
    <p:extLst>
      <p:ext uri="{BB962C8B-B14F-4D97-AF65-F5344CB8AC3E}">
        <p14:creationId xmlns:p14="http://schemas.microsoft.com/office/powerpoint/2010/main" val="33845897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Case Scenario B - decision</a:t>
            </a:r>
            <a:endParaRPr lang="en-US" dirty="0"/>
          </a:p>
        </p:txBody>
      </p:sp>
      <p:sp>
        <p:nvSpPr>
          <p:cNvPr id="3" name="Content Placeholder 2"/>
          <p:cNvSpPr>
            <a:spLocks noGrp="1"/>
          </p:cNvSpPr>
          <p:nvPr>
            <p:ph idx="1"/>
          </p:nvPr>
        </p:nvSpPr>
        <p:spPr/>
        <p:txBody>
          <a:bodyPr/>
          <a:lstStyle/>
          <a:p>
            <a:r>
              <a:rPr lang="en-US" dirty="0"/>
              <a:t>Decision – Does not need intervention. </a:t>
            </a:r>
          </a:p>
          <a:p>
            <a:endParaRPr lang="en-US" dirty="0"/>
          </a:p>
          <a:p>
            <a:r>
              <a:rPr lang="en-US" dirty="0"/>
              <a:t>Your ideas/Evidence …</a:t>
            </a:r>
          </a:p>
          <a:p>
            <a:endParaRPr lang="en-US" dirty="0"/>
          </a:p>
        </p:txBody>
      </p:sp>
    </p:spTree>
    <p:extLst>
      <p:ext uri="{BB962C8B-B14F-4D97-AF65-F5344CB8AC3E}">
        <p14:creationId xmlns:p14="http://schemas.microsoft.com/office/powerpoint/2010/main" val="26706001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Scenario </a:t>
            </a:r>
            <a:r>
              <a:rPr lang="en-US" dirty="0" smtClean="0"/>
              <a:t>C </a:t>
            </a:r>
            <a:r>
              <a:rPr lang="en-US" dirty="0"/>
              <a:t>- decision</a:t>
            </a:r>
          </a:p>
        </p:txBody>
      </p:sp>
      <p:sp>
        <p:nvSpPr>
          <p:cNvPr id="3" name="Content Placeholder 2"/>
          <p:cNvSpPr>
            <a:spLocks noGrp="1"/>
          </p:cNvSpPr>
          <p:nvPr>
            <p:ph idx="1"/>
          </p:nvPr>
        </p:nvSpPr>
        <p:spPr/>
        <p:txBody>
          <a:bodyPr/>
          <a:lstStyle/>
          <a:p>
            <a:r>
              <a:rPr lang="en-US" dirty="0" smtClean="0"/>
              <a:t>Decision – Need more time to evaluate. Likely does not need intervention.</a:t>
            </a:r>
          </a:p>
          <a:p>
            <a:endParaRPr lang="en-US" dirty="0"/>
          </a:p>
          <a:p>
            <a:r>
              <a:rPr lang="en-US" dirty="0" smtClean="0"/>
              <a:t>Your ideas/evidence…</a:t>
            </a:r>
            <a:endParaRPr lang="en-US" dirty="0"/>
          </a:p>
        </p:txBody>
      </p:sp>
    </p:spTree>
    <p:extLst>
      <p:ext uri="{BB962C8B-B14F-4D97-AF65-F5344CB8AC3E}">
        <p14:creationId xmlns:p14="http://schemas.microsoft.com/office/powerpoint/2010/main" val="28256296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8000" dirty="0" smtClean="0"/>
              <a:t>Organizational Updates</a:t>
            </a:r>
            <a:endParaRPr lang="en-US" sz="8000" dirty="0"/>
          </a:p>
        </p:txBody>
      </p:sp>
      <p:sp>
        <p:nvSpPr>
          <p:cNvPr id="5" name="Subtitle 4"/>
          <p:cNvSpPr>
            <a:spLocks noGrp="1"/>
          </p:cNvSpPr>
          <p:nvPr>
            <p:ph type="subTitle" idx="1"/>
          </p:nvPr>
        </p:nvSpPr>
        <p:spPr/>
        <p:txBody>
          <a:bodyPr>
            <a:noAutofit/>
          </a:bodyPr>
          <a:lstStyle/>
          <a:p>
            <a:r>
              <a:rPr lang="en-US" sz="4800" b="1" dirty="0" smtClean="0">
                <a:solidFill>
                  <a:schemeClr val="accent2"/>
                </a:solidFill>
              </a:rPr>
              <a:t>Summer </a:t>
            </a:r>
            <a:r>
              <a:rPr lang="en-US" sz="4800" b="1" dirty="0" err="1" smtClean="0">
                <a:solidFill>
                  <a:schemeClr val="accent2"/>
                </a:solidFill>
              </a:rPr>
              <a:t>PD</a:t>
            </a:r>
            <a:r>
              <a:rPr lang="en-US" sz="4800" b="1" dirty="0" smtClean="0">
                <a:solidFill>
                  <a:schemeClr val="accent2"/>
                </a:solidFill>
              </a:rPr>
              <a:t>: 2015</a:t>
            </a:r>
          </a:p>
          <a:p>
            <a:r>
              <a:rPr lang="en-US" sz="4800" b="1" dirty="0" smtClean="0">
                <a:solidFill>
                  <a:schemeClr val="accent2"/>
                </a:solidFill>
              </a:rPr>
              <a:t>Healthy U</a:t>
            </a:r>
            <a:endParaRPr lang="en-US" sz="4800" b="1" dirty="0">
              <a:solidFill>
                <a:schemeClr val="accent2"/>
              </a:solidFill>
            </a:endParaRPr>
          </a:p>
        </p:txBody>
      </p:sp>
    </p:spTree>
    <p:extLst>
      <p:ext uri="{BB962C8B-B14F-4D97-AF65-F5344CB8AC3E}">
        <p14:creationId xmlns:p14="http://schemas.microsoft.com/office/powerpoint/2010/main" val="28449189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p:txBody>
          <a:bodyPr/>
          <a:lstStyle/>
          <a:p>
            <a:pPr lvl="0"/>
            <a:r>
              <a:rPr lang="en-US" smtClean="0">
                <a:sym typeface="Cabin"/>
              </a:rPr>
              <a:t>Carol Dweck-Mindset</a:t>
            </a:r>
            <a:endParaRPr lang="en-US">
              <a:sym typeface="Cabin"/>
            </a:endParaRPr>
          </a:p>
        </p:txBody>
      </p:sp>
      <p:sp>
        <p:nvSpPr>
          <p:cNvPr id="104" name="Shape 104"/>
          <p:cNvSpPr txBox="1">
            <a:spLocks noGrp="1"/>
          </p:cNvSpPr>
          <p:nvPr>
            <p:ph type="body" idx="1"/>
          </p:nvPr>
        </p:nvSpPr>
        <p:spPr/>
        <p:txBody>
          <a:bodyPr>
            <a:normAutofit fontScale="92500" lnSpcReduction="10000"/>
          </a:bodyPr>
          <a:lstStyle/>
          <a:p>
            <a:pPr marL="4572" lvl="0" indent="0">
              <a:buNone/>
            </a:pPr>
            <a:r>
              <a:rPr lang="en-US" dirty="0" smtClean="0">
                <a:sym typeface="Georgia"/>
              </a:rPr>
              <a:t>“Mindset change is not about picking up a few pointers here and there. It's about seeing things in a new way. When people...change to a growth mindset, they </a:t>
            </a:r>
            <a:r>
              <a:rPr lang="en-US" b="1" dirty="0" smtClean="0">
                <a:solidFill>
                  <a:schemeClr val="accent2"/>
                </a:solidFill>
                <a:sym typeface="Georgia"/>
              </a:rPr>
              <a:t>change from a judge-and-be-judged framework </a:t>
            </a:r>
            <a:r>
              <a:rPr lang="en-US" dirty="0" smtClean="0">
                <a:solidFill>
                  <a:schemeClr val="tx1"/>
                </a:solidFill>
                <a:sym typeface="Georgia"/>
              </a:rPr>
              <a:t>to a </a:t>
            </a:r>
            <a:r>
              <a:rPr lang="en-US" b="1" dirty="0" smtClean="0">
                <a:solidFill>
                  <a:schemeClr val="accent2"/>
                </a:solidFill>
                <a:sym typeface="Georgia"/>
              </a:rPr>
              <a:t>learn-and-help-learn framework</a:t>
            </a:r>
            <a:r>
              <a:rPr lang="en-US" dirty="0" smtClean="0">
                <a:sym typeface="Georgia"/>
              </a:rPr>
              <a:t>. Their commitment is to growth, and growth take plenty of time, effort, and mutual support.” </a:t>
            </a:r>
          </a:p>
          <a:p>
            <a:endParaRPr lang="en-US" dirty="0" smtClean="0">
              <a:sym typeface="Georgia"/>
            </a:endParaRPr>
          </a:p>
          <a:p>
            <a:pPr marL="4572" lvl="0" indent="0">
              <a:buNone/>
            </a:pPr>
            <a:r>
              <a:rPr lang="en-US" sz="2600" i="1" dirty="0" smtClean="0">
                <a:sym typeface="Georgia"/>
              </a:rPr>
              <a:t>Carol S. </a:t>
            </a:r>
            <a:r>
              <a:rPr lang="en-US" sz="2600" i="1" dirty="0" err="1" smtClean="0">
                <a:sym typeface="Georgia"/>
              </a:rPr>
              <a:t>Dweck</a:t>
            </a:r>
            <a:r>
              <a:rPr lang="en-US" sz="2600" i="1" dirty="0" smtClean="0">
                <a:sym typeface="Georgia"/>
              </a:rPr>
              <a:t>, Mindset: The New Psychology of Success</a:t>
            </a:r>
            <a:endParaRPr lang="en-US" sz="2600" i="1" dirty="0">
              <a:sym typeface="Georgia"/>
              <a:hlinkClick r:id="rId3"/>
            </a:endParaRPr>
          </a:p>
        </p:txBody>
      </p:sp>
    </p:spTree>
    <p:extLst>
      <p:ext uri="{BB962C8B-B14F-4D97-AF65-F5344CB8AC3E}">
        <p14:creationId xmlns:p14="http://schemas.microsoft.com/office/powerpoint/2010/main" val="2441715405"/>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 vs. Fixed Mindset</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1356" y="2372683"/>
            <a:ext cx="3048000" cy="3864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513115"/>
            <a:ext cx="4633913" cy="859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63374">
            <a:off x="143738" y="3024411"/>
            <a:ext cx="2273620" cy="2084660"/>
          </a:xfrm>
          <a:prstGeom prst="rect">
            <a:avLst/>
          </a:prstGeom>
        </p:spPr>
      </p:pic>
    </p:spTree>
    <p:extLst>
      <p:ext uri="{BB962C8B-B14F-4D97-AF65-F5344CB8AC3E}">
        <p14:creationId xmlns:p14="http://schemas.microsoft.com/office/powerpoint/2010/main" val="15469911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 Mindset</a:t>
            </a:r>
            <a:endParaRPr lang="en-US" dirty="0"/>
          </a:p>
        </p:txBody>
      </p:sp>
      <p:sp>
        <p:nvSpPr>
          <p:cNvPr id="3" name="Content Placeholder 2"/>
          <p:cNvSpPr>
            <a:spLocks noGrp="1"/>
          </p:cNvSpPr>
          <p:nvPr>
            <p:ph idx="1"/>
          </p:nvPr>
        </p:nvSpPr>
        <p:spPr>
          <a:xfrm>
            <a:off x="457200" y="1600200"/>
            <a:ext cx="8229600" cy="5029200"/>
          </a:xfrm>
        </p:spPr>
        <p:txBody>
          <a:bodyPr>
            <a:normAutofit fontScale="62500" lnSpcReduction="20000"/>
          </a:bodyPr>
          <a:lstStyle/>
          <a:p>
            <a:pPr marL="4572" indent="0">
              <a:buNone/>
            </a:pPr>
            <a:endParaRPr lang="en-US" dirty="0"/>
          </a:p>
          <a:p>
            <a:pPr marL="4572" indent="0">
              <a:buNone/>
            </a:pPr>
            <a:endParaRPr lang="en-US" dirty="0" smtClean="0"/>
          </a:p>
          <a:p>
            <a:pPr marL="4572" indent="0">
              <a:buNone/>
            </a:pPr>
            <a:endParaRPr lang="en-US" dirty="0" smtClean="0"/>
          </a:p>
          <a:p>
            <a:pPr marL="4572" indent="0">
              <a:buNone/>
            </a:pPr>
            <a:endParaRPr lang="en-US" dirty="0"/>
          </a:p>
          <a:p>
            <a:pPr marL="4572" indent="0">
              <a:buNone/>
            </a:pPr>
            <a:endParaRPr lang="en-US" dirty="0" smtClean="0"/>
          </a:p>
          <a:p>
            <a:pPr marL="4572" indent="0">
              <a:buNone/>
            </a:pPr>
            <a:endParaRPr lang="en-US" dirty="0"/>
          </a:p>
          <a:p>
            <a:pPr marL="4572" indent="0">
              <a:buNone/>
            </a:pPr>
            <a:endParaRPr lang="en-US" dirty="0" smtClean="0"/>
          </a:p>
          <a:p>
            <a:pPr marL="4572" indent="0">
              <a:buNone/>
            </a:pPr>
            <a:endParaRPr lang="en-US" dirty="0" smtClean="0"/>
          </a:p>
          <a:p>
            <a:pPr marL="4572" indent="0">
              <a:buNone/>
            </a:pPr>
            <a:endParaRPr lang="en-US" dirty="0"/>
          </a:p>
          <a:p>
            <a:pPr marL="4572" indent="0" algn="ctr">
              <a:buNone/>
            </a:pPr>
            <a:r>
              <a:rPr lang="en-US" sz="6400" dirty="0" smtClean="0"/>
              <a:t>What are the implications for the </a:t>
            </a:r>
            <a:r>
              <a:rPr lang="en-US" sz="6400" b="1" i="1" dirty="0" smtClean="0">
                <a:solidFill>
                  <a:schemeClr val="accent2"/>
                </a:solidFill>
              </a:rPr>
              <a:t>adults</a:t>
            </a:r>
            <a:r>
              <a:rPr lang="en-US" sz="6400" dirty="0" smtClean="0">
                <a:solidFill>
                  <a:schemeClr val="accent2"/>
                </a:solidFill>
              </a:rPr>
              <a:t> </a:t>
            </a:r>
            <a:r>
              <a:rPr lang="en-US" sz="6400" dirty="0" smtClean="0"/>
              <a:t>in our system?</a:t>
            </a:r>
          </a:p>
        </p:txBody>
      </p:sp>
      <p:pic>
        <p:nvPicPr>
          <p:cNvPr id="4" name="KA_The_Growth_Mindse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8800" y="1445418"/>
            <a:ext cx="5829300" cy="3278982"/>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17696800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1_Office Theme">
  <a:themeElements>
    <a:clrScheme name="Custom 3">
      <a:dk1>
        <a:srgbClr val="404040"/>
      </a:dk1>
      <a:lt1>
        <a:sysClr val="window" lastClr="FFFFFF"/>
      </a:lt1>
      <a:dk2>
        <a:srgbClr val="013668"/>
      </a:dk2>
      <a:lt2>
        <a:srgbClr val="A0C0E6"/>
      </a:lt2>
      <a:accent1>
        <a:srgbClr val="013668"/>
      </a:accent1>
      <a:accent2>
        <a:srgbClr val="EB9E00"/>
      </a:accent2>
      <a:accent3>
        <a:srgbClr val="9A3640"/>
      </a:accent3>
      <a:accent4>
        <a:srgbClr val="B1C55A"/>
      </a:accent4>
      <a:accent5>
        <a:srgbClr val="A0C0E6"/>
      </a:accent5>
      <a:accent6>
        <a:srgbClr val="8E8E8E"/>
      </a:accent6>
      <a:hlink>
        <a:srgbClr val="D5DFA9"/>
      </a:hlink>
      <a:folHlink>
        <a:srgbClr val="FECC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4695</TotalTime>
  <Words>2697</Words>
  <Application>Microsoft Office PowerPoint</Application>
  <PresentationFormat>On-screen Show (4:3)</PresentationFormat>
  <Paragraphs>349</Paragraphs>
  <Slides>63</Slides>
  <Notes>24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Arial</vt:lpstr>
      <vt:lpstr>Cabin</vt:lpstr>
      <vt:lpstr>Calibri</vt:lpstr>
      <vt:lpstr>Georgia</vt:lpstr>
      <vt:lpstr>Gill Sans</vt:lpstr>
      <vt:lpstr>Gill Sans MT</vt:lpstr>
      <vt:lpstr>Symbol</vt:lpstr>
      <vt:lpstr>Zapf Dingbats</vt:lpstr>
      <vt:lpstr>1_Office Theme</vt:lpstr>
      <vt:lpstr>Elementary  Teaching + Learning</vt:lpstr>
      <vt:lpstr>Agenda</vt:lpstr>
      <vt:lpstr>Facilitating a Growth Mindset</vt:lpstr>
      <vt:lpstr>Integrated Structures for Growth</vt:lpstr>
      <vt:lpstr>Connect. The. Dots.</vt:lpstr>
      <vt:lpstr>Mindset  Teacher      Students Coach        Teachers Principal       Teachers </vt:lpstr>
      <vt:lpstr>Carol Dweck-Mindset</vt:lpstr>
      <vt:lpstr>Growth vs. Fixed Mindset</vt:lpstr>
      <vt:lpstr>Growth Mindset</vt:lpstr>
      <vt:lpstr>Connect. The. Dots.</vt:lpstr>
      <vt:lpstr>Mindset Matters</vt:lpstr>
      <vt:lpstr>Mindset Matters</vt:lpstr>
      <vt:lpstr>Developing a Growth Mindset</vt:lpstr>
      <vt:lpstr>Discussion Questions</vt:lpstr>
      <vt:lpstr>Elementary SRG</vt:lpstr>
      <vt:lpstr>PowerPoint Presentation</vt:lpstr>
      <vt:lpstr>Year 1: 2015-2016</vt:lpstr>
      <vt:lpstr>Year 1: 2015-2016</vt:lpstr>
      <vt:lpstr>Year 2: 2016-2017</vt:lpstr>
      <vt:lpstr>Year 2: 2016-2017</vt:lpstr>
      <vt:lpstr>Year 2: 2016-2017</vt:lpstr>
      <vt:lpstr>Year 3: 2017-2018</vt:lpstr>
      <vt:lpstr>Between Now… and June</vt:lpstr>
      <vt:lpstr>Between Now… and June</vt:lpstr>
      <vt:lpstr>MTSS: (Re)Defining Intervention</vt:lpstr>
      <vt:lpstr> Chapter 62 Requirements for Intervention</vt:lpstr>
      <vt:lpstr>Official guidance for §279.68  from the Iowa Department Education</vt:lpstr>
      <vt:lpstr>Official guidance for §279.68  from the Iowa Department Education</vt:lpstr>
      <vt:lpstr>Iowa Department of Education: Q &amp; A </vt:lpstr>
      <vt:lpstr>Official guidance for §279.68  from the Iowa Department Education</vt:lpstr>
      <vt:lpstr>MTSS Cake:  Intervention Layer</vt:lpstr>
      <vt:lpstr>(RE)Defining Intervention</vt:lpstr>
      <vt:lpstr>Creating a System of Interventions Buffum,  Mattos, &amp; Weber</vt:lpstr>
      <vt:lpstr>Creating a System of Interventions Buffum,  Mattos, &amp; Weber</vt:lpstr>
      <vt:lpstr>Creating a System of Interventions Buffum,  Mattos, &amp; Weber</vt:lpstr>
      <vt:lpstr>Next Steps</vt:lpstr>
      <vt:lpstr>Fast Assessment Info Sheet</vt:lpstr>
      <vt:lpstr>Resources</vt:lpstr>
      <vt:lpstr>2015-2016 Literacy Assessment Plan</vt:lpstr>
      <vt:lpstr>2015-2016 Literacy Assessment Plan</vt:lpstr>
      <vt:lpstr>2015-2016 Literacy Assessment Plan</vt:lpstr>
      <vt:lpstr>Beyond a Strong Core</vt:lpstr>
      <vt:lpstr>Review of our Learning</vt:lpstr>
      <vt:lpstr>Distinguishing between  LD and language acquisition</vt:lpstr>
      <vt:lpstr>PowerPoint Presentation</vt:lpstr>
      <vt:lpstr>LD or Language Acquisition?</vt:lpstr>
      <vt:lpstr>MTSS (Multiple Systems of Support)</vt:lpstr>
      <vt:lpstr>LD in English Learners</vt:lpstr>
      <vt:lpstr>Language Acquisition or Learning Disability?</vt:lpstr>
      <vt:lpstr>Confounding data for English learners</vt:lpstr>
      <vt:lpstr>Where do we start?</vt:lpstr>
      <vt:lpstr>Step 1 -  Hypothesis-Driven Model</vt:lpstr>
      <vt:lpstr>Step 1 -  Questions</vt:lpstr>
      <vt:lpstr>Step 2 – Determine if student is discrepant</vt:lpstr>
      <vt:lpstr>Projected Language Acquisition Progress Lines</vt:lpstr>
      <vt:lpstr>Projected Language Acquisition Progress Lines</vt:lpstr>
      <vt:lpstr>Step 2 – Sources of Information</vt:lpstr>
      <vt:lpstr>Case Scenarios – LD or Language?</vt:lpstr>
      <vt:lpstr>Case Scenario A - decision</vt:lpstr>
      <vt:lpstr>Case Scenario A- decision</vt:lpstr>
      <vt:lpstr>Case Scenario B - decision</vt:lpstr>
      <vt:lpstr>Case Scenario C - decision</vt:lpstr>
      <vt:lpstr>Organizational Updates</vt:lpstr>
    </vt:vector>
  </TitlesOfParts>
  <Company>Iowa Department of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bohlund</dc:creator>
  <cp:lastModifiedBy>Griesel, Elizabeth</cp:lastModifiedBy>
  <cp:revision>250</cp:revision>
  <cp:lastPrinted>2015-02-16T22:30:38Z</cp:lastPrinted>
  <dcterms:created xsi:type="dcterms:W3CDTF">2013-12-16T16:05:51Z</dcterms:created>
  <dcterms:modified xsi:type="dcterms:W3CDTF">2015-03-12T15:33:01Z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-796546616</vt:i4>
  </property>
  <property fmtid="{D5CDD505-2E9C-101B-9397-08002B2CF9AE}" pid="3" name="_NewReviewCycle">
    <vt:lpwstr/>
  </property>
  <property fmtid="{D5CDD505-2E9C-101B-9397-08002B2CF9AE}" pid="4" name="_EmailSubject">
    <vt:lpwstr>Iowa TIER/FAST Training Materials</vt:lpwstr>
  </property>
  <property fmtid="{D5CDD505-2E9C-101B-9397-08002B2CF9AE}" pid="5" name="_AuthorEmail">
    <vt:lpwstr>elizabeth.griesel@dmschools.org</vt:lpwstr>
  </property>
  <property fmtid="{D5CDD505-2E9C-101B-9397-08002B2CF9AE}" pid="6" name="_AuthorEmailDisplayName">
    <vt:lpwstr>Griesel, Elizabeth</vt:lpwstr>
  </property>
</Properties>
</file>