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63" r:id="rId5"/>
  </p:sldMasterIdLst>
  <p:notesMasterIdLst>
    <p:notesMasterId r:id="rId30"/>
  </p:notesMasterIdLst>
  <p:handoutMasterIdLst>
    <p:handoutMasterId r:id="rId31"/>
  </p:handoutMasterIdLst>
  <p:sldIdLst>
    <p:sldId id="314" r:id="rId6"/>
    <p:sldId id="391" r:id="rId7"/>
    <p:sldId id="360" r:id="rId8"/>
    <p:sldId id="359" r:id="rId9"/>
    <p:sldId id="384" r:id="rId10"/>
    <p:sldId id="310" r:id="rId11"/>
    <p:sldId id="390" r:id="rId12"/>
    <p:sldId id="283" r:id="rId13"/>
    <p:sldId id="376" r:id="rId14"/>
    <p:sldId id="377" r:id="rId15"/>
    <p:sldId id="379" r:id="rId16"/>
    <p:sldId id="380" r:id="rId17"/>
    <p:sldId id="381" r:id="rId18"/>
    <p:sldId id="385" r:id="rId19"/>
    <p:sldId id="382" r:id="rId20"/>
    <p:sldId id="383" r:id="rId21"/>
    <p:sldId id="285" r:id="rId22"/>
    <p:sldId id="386" r:id="rId23"/>
    <p:sldId id="387" r:id="rId24"/>
    <p:sldId id="388" r:id="rId25"/>
    <p:sldId id="389" r:id="rId26"/>
    <p:sldId id="368" r:id="rId27"/>
    <p:sldId id="392" r:id="rId28"/>
    <p:sldId id="356" r:id="rId29"/>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107E"/>
    <a:srgbClr val="CC9B00"/>
    <a:srgbClr val="EBB200"/>
    <a:srgbClr val="FFCC66"/>
    <a:srgbClr val="626262"/>
    <a:srgbClr val="40404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45" autoAdjust="0"/>
    <p:restoredTop sz="82060" autoAdjust="0"/>
  </p:normalViewPr>
  <p:slideViewPr>
    <p:cSldViewPr snapToGrid="0" snapToObjects="1">
      <p:cViewPr>
        <p:scale>
          <a:sx n="40" d="100"/>
          <a:sy n="40" d="100"/>
        </p:scale>
        <p:origin x="-403" y="17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97139ECE-1518-419E-910A-748EF1EC1245}" type="datetimeFigureOut">
              <a:rPr lang="en-US" smtClean="0"/>
              <a:t>1/7/2014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F0448818-BC6B-4733-9C70-314ED56A8ECF}" type="slidenum">
              <a:rPr lang="en-US" smtClean="0"/>
              <a:t>‹#›</a:t>
            </a:fld>
            <a:endParaRPr lang="en-US"/>
          </a:p>
        </p:txBody>
      </p:sp>
    </p:spTree>
    <p:extLst>
      <p:ext uri="{BB962C8B-B14F-4D97-AF65-F5344CB8AC3E}">
        <p14:creationId xmlns:p14="http://schemas.microsoft.com/office/powerpoint/2010/main" val="7545947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28B86AA-4F12-424D-982A-7B1CAAC96B47}" type="datetimeFigureOut">
              <a:rPr lang="en-US" smtClean="0"/>
              <a:t>1/7/2014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704AE80D-11A4-4351-85A4-B36631D28F7C}" type="slidenum">
              <a:rPr lang="en-US" smtClean="0"/>
              <a:t>‹#›</a:t>
            </a:fld>
            <a:endParaRPr lang="en-US"/>
          </a:p>
        </p:txBody>
      </p:sp>
    </p:spTree>
    <p:extLst>
      <p:ext uri="{BB962C8B-B14F-4D97-AF65-F5344CB8AC3E}">
        <p14:creationId xmlns:p14="http://schemas.microsoft.com/office/powerpoint/2010/main" val="28259323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Welcome to the third District</a:t>
            </a:r>
            <a:r>
              <a:rPr lang="en-US" baseline="0" dirty="0" smtClean="0"/>
              <a:t> PLC Meeting. So glad to have you here today! </a:t>
            </a:r>
            <a:r>
              <a:rPr lang="en-US" baseline="0" dirty="0" smtClean="0">
                <a:sym typeface="Wingdings" panose="05000000000000000000" pitchFamily="2" charset="2"/>
              </a:rPr>
              <a:t></a:t>
            </a:r>
            <a:endParaRPr lang="en-US" dirty="0"/>
          </a:p>
        </p:txBody>
      </p:sp>
      <p:sp>
        <p:nvSpPr>
          <p:cNvPr id="4" name="Slide Number Placeholder 3"/>
          <p:cNvSpPr>
            <a:spLocks noGrp="1"/>
          </p:cNvSpPr>
          <p:nvPr>
            <p:ph type="sldNum" sz="quarter" idx="10"/>
          </p:nvPr>
        </p:nvSpPr>
        <p:spPr/>
        <p:txBody>
          <a:bodyPr/>
          <a:lstStyle/>
          <a:p>
            <a:fld id="{8ADE1305-4B1B-45B0-9374-38FB82D27397}" type="slidenum">
              <a:rPr lang="en-US" smtClean="0"/>
              <a:pPr/>
              <a:t>1</a:t>
            </a:fld>
            <a:endParaRPr lang="en-US"/>
          </a:p>
        </p:txBody>
      </p:sp>
    </p:spTree>
    <p:extLst>
      <p:ext uri="{BB962C8B-B14F-4D97-AF65-F5344CB8AC3E}">
        <p14:creationId xmlns:p14="http://schemas.microsoft.com/office/powerpoint/2010/main" val="9835741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Math</a:t>
            </a:r>
            <a:r>
              <a:rPr lang="en-US" sz="1200" baseline="0" dirty="0" smtClean="0"/>
              <a:t> Practice Standard #1 does a nice job of providing us with a great vision of the knowledge and skills that makes are students effective problems solvers – but that does not mean it tells us how to get there. </a:t>
            </a:r>
          </a:p>
          <a:p>
            <a:endParaRPr lang="en-US" sz="1200" baseline="0" dirty="0" smtClean="0"/>
          </a:p>
          <a:p>
            <a:r>
              <a:rPr lang="en-US" sz="1200" baseline="0" dirty="0" smtClean="0"/>
              <a:t>So how do we help our students develop these important practices?</a:t>
            </a:r>
          </a:p>
          <a:p>
            <a:endParaRPr lang="en-US" sz="1200" baseline="0" dirty="0" smtClean="0"/>
          </a:p>
          <a:p>
            <a:r>
              <a:rPr lang="en-US" sz="1200" b="1" baseline="0" dirty="0" err="1" smtClean="0"/>
              <a:t>Click</a:t>
            </a:r>
            <a:r>
              <a:rPr lang="en-US" sz="1200" b="0" baseline="0" dirty="0" err="1" smtClean="0"/>
              <a:t>On</a:t>
            </a:r>
            <a:r>
              <a:rPr lang="en-US" sz="1200" b="0" baseline="0" dirty="0" smtClean="0"/>
              <a:t> the first page of you handout you have a self – assessment of where you are at with your problem solving in you classroom. </a:t>
            </a:r>
          </a:p>
          <a:p>
            <a:r>
              <a:rPr lang="en-US" sz="1200" b="0" baseline="0" dirty="0" smtClean="0"/>
              <a:t>This is to be completed individually – you do not need to share this with anyone else – so be as honest as you can. You may be able to answer yes or always to some or many of the questions, but there may be some that you answer never to. There is no right answer here. It is nice to have a baseline to know where we are so we know where we can grow to.</a:t>
            </a:r>
          </a:p>
          <a:p>
            <a:endParaRPr lang="en-US" sz="1200" b="0" baseline="0" dirty="0" smtClean="0"/>
          </a:p>
          <a:p>
            <a:r>
              <a:rPr lang="en-US" sz="1200" b="0" i="1" baseline="0" dirty="0" smtClean="0">
                <a:solidFill>
                  <a:srgbClr val="F8107E"/>
                </a:solidFill>
              </a:rPr>
              <a:t>If you are not a math teacher – think about how you use problem solving in your content area and self-assess based on your content.</a:t>
            </a:r>
          </a:p>
          <a:p>
            <a:endParaRPr lang="en-US" sz="1200" b="0" baseline="0" dirty="0" smtClean="0"/>
          </a:p>
          <a:p>
            <a:r>
              <a:rPr lang="en-US" sz="1200" b="0" baseline="0" dirty="0" smtClean="0"/>
              <a:t>You are only going to have 4 minutes to fill this out. You may not finish it completely – but it will at least give you a starting point.</a:t>
            </a:r>
          </a:p>
          <a:p>
            <a:r>
              <a:rPr lang="en-US" sz="1200" b="1" baseline="0" dirty="0" smtClean="0"/>
              <a:t>Do not give them any longer than 4 minutes – Look for most of the room to be finished and then move on even if it is less than 4 minutes. </a:t>
            </a:r>
          </a:p>
        </p:txBody>
      </p:sp>
      <p:sp>
        <p:nvSpPr>
          <p:cNvPr id="4" name="Slide Number Placeholder 3"/>
          <p:cNvSpPr>
            <a:spLocks noGrp="1"/>
          </p:cNvSpPr>
          <p:nvPr>
            <p:ph type="sldNum" sz="quarter" idx="10"/>
          </p:nvPr>
        </p:nvSpPr>
        <p:spPr/>
        <p:txBody>
          <a:bodyPr/>
          <a:lstStyle/>
          <a:p>
            <a:fld id="{39FC31BF-8CF3-4216-90DB-37DB17665D55}"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33633449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After</a:t>
            </a:r>
            <a:r>
              <a:rPr lang="en-US" sz="1200" baseline="0" dirty="0" smtClean="0"/>
              <a:t> the self-assessment you have a pretty good baseline for where you are at with implementing problem solving into your classroom.</a:t>
            </a:r>
          </a:p>
          <a:p>
            <a:r>
              <a:rPr lang="en-US" sz="1200" baseline="0" dirty="0" smtClean="0"/>
              <a:t>The self assessment also provided lots of great words for us to get a feeling for what problem solving in the classroom looks like or sounds like.  </a:t>
            </a:r>
          </a:p>
          <a:p>
            <a:endParaRPr lang="en-US" sz="1200" baseline="0" dirty="0" smtClean="0"/>
          </a:p>
          <a:p>
            <a:r>
              <a:rPr lang="en-US" sz="1200" baseline="0" dirty="0" smtClean="0"/>
              <a:t>What you are going to next is </a:t>
            </a:r>
            <a:r>
              <a:rPr lang="en-US" sz="1200" b="1" baseline="0" dirty="0" smtClean="0"/>
              <a:t>CLICK</a:t>
            </a:r>
          </a:p>
          <a:p>
            <a:r>
              <a:rPr lang="en-US" sz="1200" b="0" baseline="0" dirty="0" smtClean="0"/>
              <a:t>Based on your self assessment and background knowledge – with an elbow partner fill in the T-Chart of what problem solving in the classroom looks like and sounds like. You will have four minutes to collaborate. </a:t>
            </a:r>
          </a:p>
          <a:p>
            <a:endParaRPr lang="en-US" sz="1200" b="0" baseline="0" dirty="0"/>
          </a:p>
          <a:p>
            <a:r>
              <a:rPr lang="en-US" sz="1200" b="0" baseline="0" dirty="0" smtClean="0"/>
              <a:t>If you are finding it difficult to come up with verbiage for the t-chart use the self assessment. For example </a:t>
            </a:r>
            <a:r>
              <a:rPr lang="en-US" sz="1200" b="1" baseline="0" dirty="0" smtClean="0"/>
              <a:t>CLICK</a:t>
            </a:r>
            <a:endParaRPr lang="en-US" sz="1200" b="0" baseline="0" dirty="0" smtClean="0"/>
          </a:p>
        </p:txBody>
      </p:sp>
      <p:sp>
        <p:nvSpPr>
          <p:cNvPr id="4" name="Slide Number Placeholder 3"/>
          <p:cNvSpPr>
            <a:spLocks noGrp="1"/>
          </p:cNvSpPr>
          <p:nvPr>
            <p:ph type="sldNum" sz="quarter" idx="10"/>
          </p:nvPr>
        </p:nvSpPr>
        <p:spPr/>
        <p:txBody>
          <a:bodyPr/>
          <a:lstStyle/>
          <a:p>
            <a:fld id="{39FC31BF-8CF3-4216-90DB-37DB17665D55}"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33633449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Again, to</a:t>
            </a:r>
            <a:r>
              <a:rPr lang="en-US" sz="1200" baseline="0" dirty="0" smtClean="0"/>
              <a:t> state the purpose of our PLC is to provide teachers with an opportunity to share ideas and collaborate with colleagues around the district. </a:t>
            </a:r>
          </a:p>
          <a:p>
            <a:endParaRPr lang="en-US" sz="1200" baseline="0" dirty="0" smtClean="0"/>
          </a:p>
          <a:p>
            <a:r>
              <a:rPr lang="en-US" sz="1200" baseline="0" dirty="0" smtClean="0"/>
              <a:t>So we are now going to do an activity that will allow you to talk with 2 other teachers, at your grade level, that do not teach in your building. </a:t>
            </a:r>
          </a:p>
          <a:p>
            <a:endParaRPr lang="en-US" sz="1200" baseline="0" dirty="0" smtClean="0"/>
          </a:p>
          <a:p>
            <a:r>
              <a:rPr lang="en-US" sz="1200" baseline="0" dirty="0" smtClean="0"/>
              <a:t>On the back of the first page in your handout you will see some boxes. What you will do is get up and find a teacher you do not know. You will introduce yourself and then fill in a box on the top and a box on the bottom. </a:t>
            </a:r>
          </a:p>
          <a:p>
            <a:r>
              <a:rPr lang="en-US" sz="1200" baseline="0" dirty="0" smtClean="0"/>
              <a:t>You will </a:t>
            </a:r>
          </a:p>
          <a:p>
            <a:pPr marL="228600" indent="-228600">
              <a:buAutoNum type="arabicPeriod"/>
            </a:pPr>
            <a:r>
              <a:rPr lang="en-US" sz="1200" baseline="0" dirty="0" smtClean="0"/>
              <a:t>Share how you actively engage students in solving problems. </a:t>
            </a:r>
          </a:p>
          <a:p>
            <a:pPr marL="228600" indent="-228600">
              <a:buAutoNum type="arabicPeriod"/>
            </a:pPr>
            <a:r>
              <a:rPr lang="en-US" sz="1200" baseline="0" dirty="0" smtClean="0"/>
              <a:t>Share how you help students demonstrate positive attitudes and perseverance during problem solving. </a:t>
            </a:r>
          </a:p>
          <a:p>
            <a:pPr marL="0" indent="0">
              <a:buNone/>
            </a:pPr>
            <a:r>
              <a:rPr lang="en-US" sz="1200" baseline="0" dirty="0" smtClean="0"/>
              <a:t>So with your first partner you will fill out two bubbles. You will have about 3 minutes to collaborate with this teacher. Then I will give the cue and you will find another partner and trade ideas again. </a:t>
            </a:r>
          </a:p>
          <a:p>
            <a:pPr marL="0" indent="0">
              <a:buNone/>
            </a:pPr>
            <a:endParaRPr lang="en-US" sz="1200" baseline="0" dirty="0" smtClean="0"/>
          </a:p>
          <a:p>
            <a:pPr marL="0" indent="0">
              <a:buNone/>
            </a:pPr>
            <a:r>
              <a:rPr lang="en-US" sz="1200" baseline="0" dirty="0" smtClean="0"/>
              <a:t>You may not have the perfect ideas and that is okay. This is a brainstorming session.</a:t>
            </a:r>
          </a:p>
          <a:p>
            <a:pPr marL="0" indent="0">
              <a:buNone/>
            </a:pPr>
            <a:endParaRPr lang="en-US" sz="1200" baseline="0" dirty="0" smtClean="0"/>
          </a:p>
          <a:p>
            <a:pPr marL="0" indent="0">
              <a:buNone/>
            </a:pPr>
            <a:r>
              <a:rPr lang="en-US" sz="1200" baseline="0" dirty="0" smtClean="0"/>
              <a:t>Again, if you do not teach math – go ahead and think about how you have your students persevere through difficult tasks. </a:t>
            </a:r>
          </a:p>
          <a:p>
            <a:pPr marL="0" indent="0">
              <a:buNone/>
            </a:pPr>
            <a:endParaRPr lang="en-US" sz="1200" baseline="0" dirty="0" smtClean="0"/>
          </a:p>
          <a:p>
            <a:pPr marL="0" indent="0">
              <a:buNone/>
            </a:pPr>
            <a:r>
              <a:rPr lang="en-US" sz="1200" baseline="0" dirty="0" smtClean="0"/>
              <a:t>Questions? </a:t>
            </a:r>
          </a:p>
          <a:p>
            <a:pPr marL="0" indent="0">
              <a:buNone/>
            </a:pPr>
            <a:r>
              <a:rPr lang="en-US" sz="1200" baseline="0" dirty="0" smtClean="0"/>
              <a:t>Okay – get up, find a partner – you will have about 3 minutes. </a:t>
            </a:r>
          </a:p>
        </p:txBody>
      </p:sp>
      <p:sp>
        <p:nvSpPr>
          <p:cNvPr id="4" name="Slide Number Placeholder 3"/>
          <p:cNvSpPr>
            <a:spLocks noGrp="1"/>
          </p:cNvSpPr>
          <p:nvPr>
            <p:ph type="sldNum" sz="quarter" idx="10"/>
          </p:nvPr>
        </p:nvSpPr>
        <p:spPr/>
        <p:txBody>
          <a:bodyPr/>
          <a:lstStyle/>
          <a:p>
            <a:fld id="{39FC31BF-8CF3-4216-90DB-37DB17665D55}"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33633449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To sum up today:</a:t>
            </a:r>
          </a:p>
          <a:p>
            <a:r>
              <a:rPr lang="en-US" sz="1200" dirty="0" smtClean="0">
                <a:latin typeface="Gill Sans MT" panose="020B0502020104020203" pitchFamily="34" charset="0"/>
              </a:rPr>
              <a:t>Teaching problem solving is more than assigning problems to our students. It is a balance of guided experiences in which we support the development of our students’ thinking skills, as well as investigate experiences in which our students develop skills through trial-and error experiences.</a:t>
            </a:r>
          </a:p>
          <a:p>
            <a:endParaRPr lang="en-US" sz="1200" dirty="0" smtClean="0">
              <a:latin typeface="Gill Sans MT" panose="020B0502020104020203" pitchFamily="34" charset="0"/>
            </a:endParaRPr>
          </a:p>
          <a:p>
            <a:r>
              <a:rPr lang="en-US" sz="1200" dirty="0" smtClean="0">
                <a:latin typeface="Gill Sans MT" panose="020B0502020104020203" pitchFamily="34" charset="0"/>
              </a:rPr>
              <a:t>Today</a:t>
            </a:r>
            <a:r>
              <a:rPr lang="en-US" sz="1200" baseline="0" dirty="0" smtClean="0">
                <a:latin typeface="Gill Sans MT" panose="020B0502020104020203" pitchFamily="34" charset="0"/>
              </a:rPr>
              <a:t> we… CLICK </a:t>
            </a:r>
            <a:r>
              <a:rPr lang="en-US" sz="1200" baseline="0" dirty="0" err="1" smtClean="0">
                <a:latin typeface="Gill Sans MT" panose="020B0502020104020203" pitchFamily="34" charset="0"/>
              </a:rPr>
              <a:t>CLICK</a:t>
            </a:r>
            <a:r>
              <a:rPr lang="en-US" sz="1200" baseline="0" dirty="0" smtClean="0">
                <a:latin typeface="Gill Sans MT" panose="020B0502020104020203" pitchFamily="34" charset="0"/>
              </a:rPr>
              <a:t> </a:t>
            </a:r>
            <a:r>
              <a:rPr lang="en-US" sz="1200" baseline="0" dirty="0" err="1" smtClean="0">
                <a:latin typeface="Gill Sans MT" panose="020B0502020104020203" pitchFamily="34" charset="0"/>
              </a:rPr>
              <a:t>CLICK</a:t>
            </a:r>
            <a:endParaRPr lang="en-US" sz="1200" baseline="0" dirty="0" smtClean="0">
              <a:latin typeface="Gill Sans MT" panose="020B0502020104020203" pitchFamily="34" charset="0"/>
            </a:endParaRPr>
          </a:p>
          <a:p>
            <a:r>
              <a:rPr lang="en-US" sz="1200" b="1" baseline="0" dirty="0" smtClean="0">
                <a:latin typeface="Gill Sans MT" panose="020B0502020104020203" pitchFamily="34" charset="0"/>
              </a:rPr>
              <a:t>CLICK</a:t>
            </a:r>
          </a:p>
          <a:p>
            <a:r>
              <a:rPr lang="en-US" sz="1200" baseline="0" dirty="0" smtClean="0">
                <a:latin typeface="Gill Sans MT" panose="020B0502020104020203" pitchFamily="34" charset="0"/>
              </a:rPr>
              <a:t>The last part of our math work today is to write a personal goal for yourself based on the last two sessions together. Your goal in relation to helping students understand the problem and persevere in solving them. </a:t>
            </a:r>
          </a:p>
          <a:p>
            <a:endParaRPr lang="en-US" sz="1200" baseline="0" dirty="0" smtClean="0">
              <a:latin typeface="Gill Sans MT" panose="020B0502020104020203" pitchFamily="34" charset="0"/>
            </a:endParaRPr>
          </a:p>
          <a:p>
            <a:r>
              <a:rPr lang="en-US" sz="1200" baseline="0" dirty="0" smtClean="0">
                <a:latin typeface="Gill Sans MT" panose="020B0502020104020203" pitchFamily="34" charset="0"/>
              </a:rPr>
              <a:t>I will give you a few minutes to do this. </a:t>
            </a:r>
          </a:p>
          <a:p>
            <a:r>
              <a:rPr lang="en-US" sz="1200" b="1" baseline="0" dirty="0" smtClean="0">
                <a:latin typeface="Gill Sans MT" panose="020B0502020104020203" pitchFamily="34" charset="0"/>
              </a:rPr>
              <a:t>CLICK</a:t>
            </a:r>
          </a:p>
          <a:p>
            <a:r>
              <a:rPr lang="en-US" sz="1200" baseline="0" dirty="0" smtClean="0">
                <a:latin typeface="Gill Sans MT" panose="020B0502020104020203" pitchFamily="34" charset="0"/>
              </a:rPr>
              <a:t>Then before next time you will fill out the reflection piece and bring that back on February 5</a:t>
            </a:r>
            <a:r>
              <a:rPr lang="en-US" sz="1200" baseline="30000" dirty="0" smtClean="0">
                <a:latin typeface="Gill Sans MT" panose="020B0502020104020203" pitchFamily="34" charset="0"/>
              </a:rPr>
              <a:t>th</a:t>
            </a:r>
            <a:r>
              <a:rPr lang="en-US" sz="1200" baseline="0" dirty="0" smtClean="0">
                <a:latin typeface="Gill Sans MT" panose="020B0502020104020203" pitchFamily="34" charset="0"/>
              </a:rPr>
              <a:t>. Ask yourself, how did it go? What questions do you have. </a:t>
            </a:r>
          </a:p>
          <a:p>
            <a:endParaRPr lang="en-US" sz="1200" baseline="0" dirty="0" smtClean="0">
              <a:latin typeface="Gill Sans MT" panose="020B0502020104020203" pitchFamily="34" charset="0"/>
            </a:endParaRPr>
          </a:p>
          <a:p>
            <a:endParaRPr lang="en-US" sz="1200" dirty="0"/>
          </a:p>
        </p:txBody>
      </p:sp>
      <p:sp>
        <p:nvSpPr>
          <p:cNvPr id="4" name="Slide Number Placeholder 3"/>
          <p:cNvSpPr>
            <a:spLocks noGrp="1"/>
          </p:cNvSpPr>
          <p:nvPr>
            <p:ph type="sldNum" sz="quarter" idx="10"/>
          </p:nvPr>
        </p:nvSpPr>
        <p:spPr/>
        <p:txBody>
          <a:bodyPr/>
          <a:lstStyle/>
          <a:p>
            <a:fld id="{39FC31BF-8CF3-4216-90DB-37DB17665D55}"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33633449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t>Before starting this slide</a:t>
            </a:r>
            <a:r>
              <a:rPr lang="en-US" sz="1200" b="1" baseline="0" dirty="0" smtClean="0"/>
              <a:t> – please remind them if they have further questions to WRITE THEM ON A POSTCARD AND NOT ADDRESS THE WHOLE GROUP. ;)</a:t>
            </a:r>
          </a:p>
          <a:p>
            <a:endParaRPr lang="en-US" sz="1200" b="1" baseline="0" dirty="0" smtClean="0"/>
          </a:p>
          <a:p>
            <a:r>
              <a:rPr lang="en-US" sz="1200" b="1" baseline="0" dirty="0" smtClean="0">
                <a:solidFill>
                  <a:srgbClr val="C00000"/>
                </a:solidFill>
              </a:rPr>
              <a:t>THIS IS A TOUCHY SUBJECT. Just go through the points quickly. </a:t>
            </a:r>
          </a:p>
          <a:p>
            <a:endParaRPr lang="en-US" sz="1200" b="1" baseline="0" dirty="0" smtClean="0"/>
          </a:p>
          <a:p>
            <a:r>
              <a:rPr lang="en-US" sz="1200" b="1" baseline="0" dirty="0" smtClean="0"/>
              <a:t>Tell them (nicely) you are not going to spend a lot of time on this but if they would like more information to write it on their exit slip. </a:t>
            </a:r>
          </a:p>
          <a:p>
            <a:endParaRPr lang="en-US" sz="1200" b="1" baseline="0" dirty="0" smtClean="0"/>
          </a:p>
          <a:p>
            <a:r>
              <a:rPr lang="en-US" sz="1200" b="1" baseline="0" dirty="0" smtClean="0"/>
              <a:t>Just briefly go over each point. </a:t>
            </a:r>
          </a:p>
          <a:p>
            <a:endParaRPr lang="en-US" sz="1200" b="1" baseline="0" dirty="0" smtClean="0"/>
          </a:p>
          <a:p>
            <a:r>
              <a:rPr lang="en-US" sz="1200" b="0" baseline="0" dirty="0" smtClean="0"/>
              <a:t>There was a lot of positive feedback and good questions around the new math materials upgrade. </a:t>
            </a:r>
          </a:p>
          <a:p>
            <a:pPr marL="342900" indent="-342900">
              <a:buFont typeface="Arial" panose="020B0604020202020204" pitchFamily="34" charset="0"/>
              <a:buChar char="•"/>
            </a:pPr>
            <a:r>
              <a:rPr lang="en-US" sz="1200" dirty="0" smtClean="0"/>
              <a:t>On December 17</a:t>
            </a:r>
            <a:r>
              <a:rPr lang="en-US" sz="1200" baseline="30000" dirty="0" smtClean="0"/>
              <a:t>th</a:t>
            </a:r>
            <a:r>
              <a:rPr lang="en-US" sz="1200" dirty="0" smtClean="0"/>
              <a:t>, a committee of 17 district representatives from Des Moines Public Schools voted in favor of the materials upgrade purchase of the Houghton Mifflin Go Math (©2015) comprehensive mathematics program.</a:t>
            </a:r>
          </a:p>
          <a:p>
            <a:endParaRPr lang="en-US" sz="1200" dirty="0" smtClean="0"/>
          </a:p>
          <a:p>
            <a:pPr marL="342900" indent="-342900">
              <a:buFont typeface="Arial" panose="020B0604020202020204" pitchFamily="34" charset="0"/>
              <a:buChar char="•"/>
            </a:pPr>
            <a:r>
              <a:rPr lang="en-US" sz="1200" dirty="0" smtClean="0"/>
              <a:t>Go Math will support the teaching and learning of the Iowa Common Core Standards.  </a:t>
            </a:r>
          </a:p>
          <a:p>
            <a:endParaRPr lang="en-US" sz="1200" dirty="0" smtClean="0"/>
          </a:p>
          <a:p>
            <a:pPr marL="342900" indent="-342900">
              <a:buFont typeface="Arial" panose="020B0604020202020204" pitchFamily="34" charset="0"/>
              <a:buChar char="•"/>
            </a:pPr>
            <a:r>
              <a:rPr lang="en-US" sz="1200" dirty="0" smtClean="0"/>
              <a:t>This proposal will go to the Des Moines Public School Board in early 2014. </a:t>
            </a:r>
          </a:p>
          <a:p>
            <a:endParaRPr lang="en-US" sz="1200" b="0" dirty="0" smtClean="0"/>
          </a:p>
          <a:p>
            <a:r>
              <a:rPr lang="en-US" sz="1200" b="0" dirty="0" smtClean="0"/>
              <a:t>On the back page of your handout you will see more</a:t>
            </a:r>
            <a:r>
              <a:rPr lang="en-US" sz="1200" b="0" baseline="0" dirty="0" smtClean="0"/>
              <a:t> information on the materials upgrade, why it was chosen, and the next steps. </a:t>
            </a:r>
          </a:p>
          <a:p>
            <a:endParaRPr lang="en-US" sz="1200" b="0" baseline="0" dirty="0" smtClean="0"/>
          </a:p>
          <a:p>
            <a:r>
              <a:rPr lang="en-US" sz="1200" b="0" baseline="0" dirty="0" smtClean="0"/>
              <a:t>More information will be coming soon. </a:t>
            </a:r>
            <a:endParaRPr lang="en-US" sz="1200" b="0" dirty="0"/>
          </a:p>
        </p:txBody>
      </p:sp>
      <p:sp>
        <p:nvSpPr>
          <p:cNvPr id="4" name="Slide Number Placeholder 3"/>
          <p:cNvSpPr>
            <a:spLocks noGrp="1"/>
          </p:cNvSpPr>
          <p:nvPr>
            <p:ph type="sldNum" sz="quarter" idx="10"/>
          </p:nvPr>
        </p:nvSpPr>
        <p:spPr/>
        <p:txBody>
          <a:bodyPr/>
          <a:lstStyle/>
          <a:p>
            <a:fld id="{39FC31BF-8CF3-4216-90DB-37DB17665D55}" type="slidenum">
              <a:rPr lang="en-US" smtClean="0">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33633449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t>Before starting this slide</a:t>
            </a:r>
            <a:r>
              <a:rPr lang="en-US" sz="1200" b="1" baseline="0" dirty="0" smtClean="0"/>
              <a:t> – please remind them if they have further questions to WRITE THEM ON A POSTCARD AND NOT ADDRESS THE WHOLE GROUP. ;)</a:t>
            </a:r>
          </a:p>
          <a:p>
            <a:endParaRPr lang="en-US" sz="1200" b="1" baseline="0" dirty="0" smtClean="0"/>
          </a:p>
          <a:p>
            <a:r>
              <a:rPr lang="en-US" sz="1200" b="1" baseline="0" dirty="0" smtClean="0"/>
              <a:t>Tell them (nicely) you are not going to spend a lot of time on this but if they would like more information to write it on their exit slip. </a:t>
            </a:r>
          </a:p>
          <a:p>
            <a:endParaRPr lang="en-US" sz="1200" b="1" baseline="0" dirty="0" smtClean="0"/>
          </a:p>
          <a:p>
            <a:r>
              <a:rPr lang="en-US" sz="1200" b="1" baseline="0" dirty="0" smtClean="0"/>
              <a:t>Just briefly go over each point. </a:t>
            </a:r>
          </a:p>
          <a:p>
            <a:endParaRPr lang="en-US" sz="1200" b="1" baseline="0" dirty="0" smtClean="0"/>
          </a:p>
          <a:p>
            <a:r>
              <a:rPr lang="en-US" sz="1200" b="0" baseline="0" dirty="0" smtClean="0"/>
              <a:t>There was a lot of positive feedback and good questions around the new math materials upgrade. </a:t>
            </a:r>
          </a:p>
          <a:p>
            <a:pPr marL="342900" indent="-342900">
              <a:buFont typeface="Arial" panose="020B0604020202020204" pitchFamily="34" charset="0"/>
              <a:buChar char="•"/>
            </a:pPr>
            <a:r>
              <a:rPr lang="en-US" sz="1200" dirty="0" smtClean="0"/>
              <a:t>On December 17</a:t>
            </a:r>
            <a:r>
              <a:rPr lang="en-US" sz="1200" baseline="30000" dirty="0" smtClean="0"/>
              <a:t>th</a:t>
            </a:r>
            <a:r>
              <a:rPr lang="en-US" sz="1200" dirty="0" smtClean="0"/>
              <a:t>, a committee of 17 district representatives from Des Moines Public Schools voted in favor of the materials upgrade purchase of the Houghton Mifflin Go Math (©2015) comprehensive mathematics program.</a:t>
            </a:r>
          </a:p>
          <a:p>
            <a:endParaRPr lang="en-US" sz="1200" dirty="0" smtClean="0"/>
          </a:p>
          <a:p>
            <a:pPr marL="342900" indent="-342900">
              <a:buFont typeface="Arial" panose="020B0604020202020204" pitchFamily="34" charset="0"/>
              <a:buChar char="•"/>
            </a:pPr>
            <a:r>
              <a:rPr lang="en-US" sz="1200" dirty="0" smtClean="0"/>
              <a:t>Go Math will support the teaching and learning of the Iowa Common Core Standards.  </a:t>
            </a:r>
          </a:p>
          <a:p>
            <a:endParaRPr lang="en-US" sz="1200" dirty="0" smtClean="0"/>
          </a:p>
          <a:p>
            <a:pPr marL="342900" indent="-342900">
              <a:buFont typeface="Arial" panose="020B0604020202020204" pitchFamily="34" charset="0"/>
              <a:buChar char="•"/>
            </a:pPr>
            <a:r>
              <a:rPr lang="en-US" sz="1200" dirty="0" smtClean="0"/>
              <a:t>This proposal will go to the Des Moines Public School Board in early 2014. </a:t>
            </a:r>
          </a:p>
          <a:p>
            <a:endParaRPr lang="en-US" sz="1200" b="0" dirty="0" smtClean="0"/>
          </a:p>
          <a:p>
            <a:r>
              <a:rPr lang="en-US" sz="1200" b="0" dirty="0" smtClean="0"/>
              <a:t>On the back page of your handout you will see more</a:t>
            </a:r>
            <a:r>
              <a:rPr lang="en-US" sz="1200" b="0" baseline="0" dirty="0" smtClean="0"/>
              <a:t> information on the materials upgrade, why it was chosen, and the next steps. </a:t>
            </a:r>
          </a:p>
          <a:p>
            <a:endParaRPr lang="en-US" sz="1200" b="0" baseline="0" dirty="0" smtClean="0"/>
          </a:p>
          <a:p>
            <a:r>
              <a:rPr lang="en-US" sz="1200" b="0" baseline="0" dirty="0" smtClean="0"/>
              <a:t>More information will be coming soon. </a:t>
            </a:r>
            <a:endParaRPr lang="en-US" sz="1200" b="0" dirty="0"/>
          </a:p>
        </p:txBody>
      </p:sp>
      <p:sp>
        <p:nvSpPr>
          <p:cNvPr id="4" name="Slide Number Placeholder 3"/>
          <p:cNvSpPr>
            <a:spLocks noGrp="1"/>
          </p:cNvSpPr>
          <p:nvPr>
            <p:ph type="sldNum" sz="quarter" idx="10"/>
          </p:nvPr>
        </p:nvSpPr>
        <p:spPr/>
        <p:txBody>
          <a:bodyPr/>
          <a:lstStyle/>
          <a:p>
            <a:fld id="{39FC31BF-8CF3-4216-90DB-37DB17665D55}"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33633449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t>We</a:t>
            </a:r>
            <a:r>
              <a:rPr lang="en-US" sz="1200" b="1" baseline="0" dirty="0" smtClean="0"/>
              <a:t> also had great feedback around the video we viewed last time. You are able to find the graphic organizer here if you are interested in using it in your classroom. </a:t>
            </a:r>
            <a:endParaRPr lang="en-US" sz="1200" b="1" dirty="0"/>
          </a:p>
        </p:txBody>
      </p:sp>
      <p:sp>
        <p:nvSpPr>
          <p:cNvPr id="4" name="Slide Number Placeholder 3"/>
          <p:cNvSpPr>
            <a:spLocks noGrp="1"/>
          </p:cNvSpPr>
          <p:nvPr>
            <p:ph type="sldNum" sz="quarter" idx="10"/>
          </p:nvPr>
        </p:nvSpPr>
        <p:spPr/>
        <p:txBody>
          <a:bodyPr/>
          <a:lstStyle/>
          <a:p>
            <a:fld id="{39FC31BF-8CF3-4216-90DB-37DB17665D55}" type="slidenum">
              <a:rPr lang="en-US" smtClean="0">
                <a:solidFill>
                  <a:prstClr val="black"/>
                </a:solidFill>
              </a:rPr>
              <a:pPr/>
              <a:t>16</a:t>
            </a:fld>
            <a:endParaRPr lang="en-US">
              <a:solidFill>
                <a:prstClr val="black"/>
              </a:solidFill>
            </a:endParaRPr>
          </a:p>
        </p:txBody>
      </p:sp>
    </p:spTree>
    <p:extLst>
      <p:ext uri="{BB962C8B-B14F-4D97-AF65-F5344CB8AC3E}">
        <p14:creationId xmlns:p14="http://schemas.microsoft.com/office/powerpoint/2010/main" val="33633449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briefly review our agenda for today. </a:t>
            </a:r>
          </a:p>
          <a:p>
            <a:endParaRPr lang="en-US" dirty="0" smtClean="0"/>
          </a:p>
          <a:p>
            <a:r>
              <a:rPr lang="en-US" dirty="0" smtClean="0"/>
              <a:t>We are going to</a:t>
            </a:r>
            <a:r>
              <a:rPr lang="en-US" baseline="0" dirty="0" smtClean="0"/>
              <a:t> start off by sharing some successes you have had in your classroom over the last month. </a:t>
            </a:r>
          </a:p>
          <a:p>
            <a:r>
              <a:rPr lang="en-US" baseline="0" dirty="0" smtClean="0"/>
              <a:t/>
            </a:r>
            <a:br>
              <a:rPr lang="en-US" baseline="0" dirty="0" smtClean="0"/>
            </a:br>
            <a:r>
              <a:rPr lang="en-US" baseline="0" dirty="0" smtClean="0"/>
              <a:t>We appreciate your feedback from the last session. We have taken that feedback into consideration when planning this session.</a:t>
            </a:r>
          </a:p>
        </p:txBody>
      </p:sp>
      <p:sp>
        <p:nvSpPr>
          <p:cNvPr id="4" name="Slide Number Placeholder 3"/>
          <p:cNvSpPr>
            <a:spLocks noGrp="1"/>
          </p:cNvSpPr>
          <p:nvPr>
            <p:ph type="sldNum" sz="quarter" idx="10"/>
          </p:nvPr>
        </p:nvSpPr>
        <p:spPr/>
        <p:txBody>
          <a:bodyPr/>
          <a:lstStyle/>
          <a:p>
            <a:fld id="{2F9C5D0C-E636-444B-BA04-B52FD030D37A}" type="slidenum">
              <a:rPr lang="en-US" smtClean="0"/>
              <a:t>2</a:t>
            </a:fld>
            <a:endParaRPr lang="en-US"/>
          </a:p>
        </p:txBody>
      </p:sp>
    </p:spTree>
    <p:extLst>
      <p:ext uri="{BB962C8B-B14F-4D97-AF65-F5344CB8AC3E}">
        <p14:creationId xmlns:p14="http://schemas.microsoft.com/office/powerpoint/2010/main" val="41343707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Just a few reminders</a:t>
            </a:r>
            <a:r>
              <a:rPr lang="en-US" baseline="0" dirty="0" smtClean="0"/>
              <a:t> and meeting logistics</a:t>
            </a:r>
            <a:endParaRPr lang="en-US" dirty="0"/>
          </a:p>
        </p:txBody>
      </p:sp>
      <p:sp>
        <p:nvSpPr>
          <p:cNvPr id="4" name="Slide Number Placeholder 3"/>
          <p:cNvSpPr>
            <a:spLocks noGrp="1"/>
          </p:cNvSpPr>
          <p:nvPr>
            <p:ph type="sldNum" sz="quarter" idx="10"/>
          </p:nvPr>
        </p:nvSpPr>
        <p:spPr/>
        <p:txBody>
          <a:bodyPr/>
          <a:lstStyle/>
          <a:p>
            <a:fld id="{704AE80D-11A4-4351-85A4-B36631D28F7C}" type="slidenum">
              <a:rPr lang="en-US" smtClean="0"/>
              <a:t>3</a:t>
            </a:fld>
            <a:endParaRPr lang="en-US"/>
          </a:p>
        </p:txBody>
      </p:sp>
    </p:spTree>
    <p:extLst>
      <p:ext uri="{BB962C8B-B14F-4D97-AF65-F5344CB8AC3E}">
        <p14:creationId xmlns:p14="http://schemas.microsoft.com/office/powerpoint/2010/main" val="33856544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Being</a:t>
            </a:r>
            <a:r>
              <a:rPr lang="en-US" baseline="0" dirty="0" smtClean="0"/>
              <a:t> the start of the school year – last session was very information, but I wanted to remind you the our purpose is to support the implementation of the common district initiatives. And to provide all of you an opportunity to share and collaborate with colleagues around the district. </a:t>
            </a:r>
            <a:endParaRPr lang="en-US" dirty="0"/>
          </a:p>
        </p:txBody>
      </p:sp>
      <p:sp>
        <p:nvSpPr>
          <p:cNvPr id="4" name="Slide Number Placeholder 3"/>
          <p:cNvSpPr>
            <a:spLocks noGrp="1"/>
          </p:cNvSpPr>
          <p:nvPr>
            <p:ph type="sldNum" sz="quarter" idx="10"/>
          </p:nvPr>
        </p:nvSpPr>
        <p:spPr/>
        <p:txBody>
          <a:bodyPr/>
          <a:lstStyle/>
          <a:p>
            <a:fld id="{704AE80D-11A4-4351-85A4-B36631D28F7C}" type="slidenum">
              <a:rPr lang="en-US" smtClean="0"/>
              <a:t>4</a:t>
            </a:fld>
            <a:endParaRPr lang="en-US"/>
          </a:p>
        </p:txBody>
      </p:sp>
    </p:spTree>
    <p:extLst>
      <p:ext uri="{BB962C8B-B14F-4D97-AF65-F5344CB8AC3E}">
        <p14:creationId xmlns:p14="http://schemas.microsoft.com/office/powerpoint/2010/main" val="21974258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Today – we have a very tight schedule – please have the group refrain from</a:t>
            </a:r>
            <a:r>
              <a:rPr lang="en-US" baseline="0" dirty="0" smtClean="0"/>
              <a:t> asking whole group questions. This will allow us to move forward quicker and not get caught anywhere. If they have questions – ask them not to address the whole group but rather write it on a notecard. </a:t>
            </a:r>
            <a:endParaRPr lang="en-US" dirty="0"/>
          </a:p>
        </p:txBody>
      </p:sp>
      <p:sp>
        <p:nvSpPr>
          <p:cNvPr id="4" name="Slide Number Placeholder 3"/>
          <p:cNvSpPr>
            <a:spLocks noGrp="1"/>
          </p:cNvSpPr>
          <p:nvPr>
            <p:ph type="sldNum" sz="quarter" idx="10"/>
          </p:nvPr>
        </p:nvSpPr>
        <p:spPr/>
        <p:txBody>
          <a:bodyPr/>
          <a:lstStyle/>
          <a:p>
            <a:fld id="{0ECAC323-4D7C-4297-ADFF-203FF47E570B}" type="slidenum">
              <a:rPr lang="en-US" smtClean="0"/>
              <a:t>5</a:t>
            </a:fld>
            <a:endParaRPr lang="en-US" dirty="0"/>
          </a:p>
        </p:txBody>
      </p:sp>
    </p:spTree>
    <p:extLst>
      <p:ext uri="{BB962C8B-B14F-4D97-AF65-F5344CB8AC3E}">
        <p14:creationId xmlns:p14="http://schemas.microsoft.com/office/powerpoint/2010/main" val="14571414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quick</a:t>
            </a:r>
            <a:r>
              <a:rPr lang="en-US" baseline="0" dirty="0" smtClean="0"/>
              <a:t> reminder of our norms (Stay positive)</a:t>
            </a:r>
            <a:endParaRPr lang="en-US" dirty="0"/>
          </a:p>
        </p:txBody>
      </p:sp>
      <p:sp>
        <p:nvSpPr>
          <p:cNvPr id="4" name="Slide Number Placeholder 3"/>
          <p:cNvSpPr>
            <a:spLocks noGrp="1"/>
          </p:cNvSpPr>
          <p:nvPr>
            <p:ph type="sldNum" sz="quarter" idx="10"/>
          </p:nvPr>
        </p:nvSpPr>
        <p:spPr/>
        <p:txBody>
          <a:bodyPr/>
          <a:lstStyle/>
          <a:p>
            <a:fld id="{0ECAC323-4D7C-4297-ADFF-203FF47E570B}" type="slidenum">
              <a:rPr lang="en-US" smtClean="0"/>
              <a:t>6</a:t>
            </a:fld>
            <a:endParaRPr lang="en-US" dirty="0"/>
          </a:p>
        </p:txBody>
      </p:sp>
    </p:spTree>
    <p:extLst>
      <p:ext uri="{BB962C8B-B14F-4D97-AF65-F5344CB8AC3E}">
        <p14:creationId xmlns:p14="http://schemas.microsoft.com/office/powerpoint/2010/main" val="14571414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We are currently going through the process of revising the literacy curriculum guides for next year.  Liz is not anticipating any major revisions, but we would love to get some feedback before any changes are made.  Please visit the elementary literacy website and take a minute to fill out the survey on the homepage if you have encountered something in the guides that you believe should be changed.  </a:t>
            </a:r>
          </a:p>
          <a:p>
            <a:endParaRPr lang="en-US" dirty="0"/>
          </a:p>
        </p:txBody>
      </p:sp>
      <p:sp>
        <p:nvSpPr>
          <p:cNvPr id="4" name="Slide Number Placeholder 3"/>
          <p:cNvSpPr>
            <a:spLocks noGrp="1"/>
          </p:cNvSpPr>
          <p:nvPr>
            <p:ph type="sldNum" sz="quarter" idx="10"/>
          </p:nvPr>
        </p:nvSpPr>
        <p:spPr/>
        <p:txBody>
          <a:bodyPr/>
          <a:lstStyle/>
          <a:p>
            <a:fld id="{704AE80D-11A4-4351-85A4-B36631D28F7C}" type="slidenum">
              <a:rPr lang="en-US" smtClean="0"/>
              <a:t>7</a:t>
            </a:fld>
            <a:endParaRPr lang="en-US"/>
          </a:p>
        </p:txBody>
      </p:sp>
    </p:spTree>
    <p:extLst>
      <p:ext uri="{BB962C8B-B14F-4D97-AF65-F5344CB8AC3E}">
        <p14:creationId xmlns:p14="http://schemas.microsoft.com/office/powerpoint/2010/main" val="8809880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Today we are going to continue</a:t>
            </a:r>
            <a:r>
              <a:rPr lang="en-US" baseline="0" dirty="0" smtClean="0"/>
              <a:t> our work discussing mathematical practice standard number 1.</a:t>
            </a:r>
          </a:p>
          <a:p>
            <a:endParaRPr lang="en-US" baseline="0" dirty="0" smtClean="0"/>
          </a:p>
          <a:p>
            <a:r>
              <a:rPr lang="en-US" baseline="0" dirty="0" smtClean="0"/>
              <a:t>Last time we…. </a:t>
            </a:r>
            <a:endParaRPr lang="en-US" dirty="0"/>
          </a:p>
        </p:txBody>
      </p:sp>
      <p:sp>
        <p:nvSpPr>
          <p:cNvPr id="4" name="Slide Number Placeholder 3"/>
          <p:cNvSpPr>
            <a:spLocks noGrp="1"/>
          </p:cNvSpPr>
          <p:nvPr>
            <p:ph type="sldNum" sz="quarter" idx="10"/>
          </p:nvPr>
        </p:nvSpPr>
        <p:spPr/>
        <p:txBody>
          <a:bodyPr/>
          <a:lstStyle/>
          <a:p>
            <a:fld id="{704AE80D-11A4-4351-85A4-B36631D28F7C}" type="slidenum">
              <a:rPr lang="en-US" smtClean="0"/>
              <a:t>8</a:t>
            </a:fld>
            <a:endParaRPr lang="en-US"/>
          </a:p>
        </p:txBody>
      </p:sp>
    </p:spTree>
    <p:extLst>
      <p:ext uri="{BB962C8B-B14F-4D97-AF65-F5344CB8AC3E}">
        <p14:creationId xmlns:p14="http://schemas.microsoft.com/office/powerpoint/2010/main" val="6781520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t>This slide is a repeat from last time – just want to review the importance of problem solving and perseverance</a:t>
            </a:r>
            <a:r>
              <a:rPr lang="en-US" sz="1200" b="1" baseline="0" dirty="0" smtClean="0"/>
              <a:t> to set up the rest of the presentation.</a:t>
            </a:r>
            <a:endParaRPr lang="en-US" sz="1200" b="1" dirty="0" smtClean="0"/>
          </a:p>
          <a:p>
            <a:endParaRPr lang="en-US" sz="1200" dirty="0" smtClean="0"/>
          </a:p>
          <a:p>
            <a:r>
              <a:rPr lang="en-US" sz="1200" dirty="0" smtClean="0"/>
              <a:t>Many of us have had the word “IDK” written on a</a:t>
            </a:r>
            <a:r>
              <a:rPr lang="en-US" sz="1200" baseline="0" dirty="0" smtClean="0"/>
              <a:t> piece of homework or an assessment following a word problem. </a:t>
            </a:r>
          </a:p>
          <a:p>
            <a:endParaRPr lang="en-US" sz="1200" baseline="0" dirty="0" smtClean="0"/>
          </a:p>
          <a:p>
            <a:r>
              <a:rPr lang="en-US" sz="1200" baseline="0" dirty="0" smtClean="0"/>
              <a:t>That is because problem solving is hard! </a:t>
            </a:r>
          </a:p>
          <a:p>
            <a:r>
              <a:rPr lang="en-US" sz="1200" baseline="0" dirty="0" smtClean="0"/>
              <a:t>Many students become easily frustrated with solving math problems. </a:t>
            </a:r>
          </a:p>
          <a:p>
            <a:r>
              <a:rPr lang="en-US" sz="1200" baseline="0" dirty="0" smtClean="0"/>
              <a:t>They ask themselves: </a:t>
            </a:r>
          </a:p>
          <a:p>
            <a:pPr marL="285750" indent="-285750">
              <a:buFont typeface="Arial" panose="020B0604020202020204" pitchFamily="34" charset="0"/>
              <a:buChar char="•"/>
            </a:pPr>
            <a:r>
              <a:rPr lang="en-US" dirty="0" smtClean="0"/>
              <a:t>Am I able to do this? </a:t>
            </a:r>
          </a:p>
          <a:p>
            <a:pPr marL="285750" indent="-285750">
              <a:buFont typeface="Arial" panose="020B0604020202020204" pitchFamily="34" charset="0"/>
              <a:buChar char="•"/>
            </a:pPr>
            <a:r>
              <a:rPr lang="en-US" dirty="0" smtClean="0"/>
              <a:t>What if I get stuck? </a:t>
            </a:r>
          </a:p>
          <a:p>
            <a:pPr marL="285750" indent="-285750">
              <a:buFont typeface="Arial" panose="020B0604020202020204" pitchFamily="34" charset="0"/>
              <a:buChar char="•"/>
            </a:pPr>
            <a:r>
              <a:rPr lang="en-US" dirty="0" smtClean="0"/>
              <a:t>What if it takes me too long to get the answer?</a:t>
            </a:r>
          </a:p>
          <a:p>
            <a:pPr marL="285750" indent="-285750">
              <a:buFont typeface="Arial" panose="020B0604020202020204" pitchFamily="34" charset="0"/>
              <a:buChar char="•"/>
            </a:pPr>
            <a:r>
              <a:rPr lang="en-US" dirty="0" smtClean="0"/>
              <a:t>What if my idea doesn’t work? </a:t>
            </a:r>
          </a:p>
          <a:p>
            <a:pPr marL="285750" indent="-285750">
              <a:buFont typeface="Arial" panose="020B0604020202020204" pitchFamily="34" charset="0"/>
              <a:buChar char="•"/>
            </a:pPr>
            <a:r>
              <a:rPr lang="en-US" dirty="0" smtClean="0"/>
              <a:t>What if my answer is wrong? </a:t>
            </a:r>
          </a:p>
          <a:p>
            <a:r>
              <a:rPr lang="en-US" sz="1200" b="1" dirty="0" smtClean="0"/>
              <a:t>CLICK</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2060"/>
                </a:solidFill>
              </a:rPr>
              <a:t>Believing it is possible to solve a problem, recognizing that confusion is part of the process, and discovering that persistence pays off and are components of the positive problem-solving disposition. </a:t>
            </a:r>
          </a:p>
          <a:p>
            <a:endParaRPr lang="en-US" sz="1200" b="1" dirty="0" smtClean="0"/>
          </a:p>
          <a:p>
            <a:r>
              <a:rPr lang="en-US" sz="1200" b="0" dirty="0" smtClean="0"/>
              <a:t>That</a:t>
            </a:r>
            <a:r>
              <a:rPr lang="en-US" sz="1200" b="0" baseline="0" dirty="0" smtClean="0"/>
              <a:t> leads us to Math Practice Standard #1</a:t>
            </a:r>
            <a:r>
              <a:rPr lang="en-US" sz="1200" b="1" baseline="0" dirty="0" smtClean="0"/>
              <a:t>Click</a:t>
            </a:r>
          </a:p>
          <a:p>
            <a:r>
              <a:rPr lang="en-US" sz="1200" b="0" baseline="0" dirty="0" smtClean="0"/>
              <a:t>Make sense of problems and persevere in solving them. </a:t>
            </a:r>
          </a:p>
          <a:p>
            <a:r>
              <a:rPr lang="en-US" sz="1200" b="1" baseline="0" dirty="0" smtClean="0"/>
              <a:t>Click</a:t>
            </a:r>
            <a:endParaRPr lang="en-US" sz="1200" b="1" dirty="0"/>
          </a:p>
        </p:txBody>
      </p:sp>
      <p:sp>
        <p:nvSpPr>
          <p:cNvPr id="4" name="Slide Number Placeholder 3"/>
          <p:cNvSpPr>
            <a:spLocks noGrp="1"/>
          </p:cNvSpPr>
          <p:nvPr>
            <p:ph type="sldNum" sz="quarter" idx="10"/>
          </p:nvPr>
        </p:nvSpPr>
        <p:spPr/>
        <p:txBody>
          <a:bodyPr/>
          <a:lstStyle/>
          <a:p>
            <a:fld id="{39FC31BF-8CF3-4216-90DB-37DB17665D55}"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336334497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3.jpeg"/><Relationship Id="rId1" Type="http://schemas.openxmlformats.org/officeDocument/2006/relationships/slideMaster" Target="../slideMasters/slideMaster2.xml"/><Relationship Id="rId4" Type="http://schemas.openxmlformats.org/officeDocument/2006/relationships/image" Target="../media/image8.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MPS-Background-1.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685800" y="1014412"/>
            <a:ext cx="7772400" cy="1470025"/>
          </a:xfrm>
        </p:spPr>
        <p:txBody>
          <a:bodyPr>
            <a:noAutofit/>
          </a:bodyPr>
          <a:lstStyle>
            <a:lvl1pPr>
              <a:defRPr sz="5400"/>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552825"/>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8" name="Picture 7" descr="DMPS logo .jp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9395" y="5440791"/>
            <a:ext cx="1106479" cy="464722"/>
          </a:xfrm>
          <a:prstGeom prst="rect">
            <a:avLst/>
          </a:prstGeom>
        </p:spPr>
      </p:pic>
      <p:pic>
        <p:nvPicPr>
          <p:cNvPr id="9" name="Picture 8"/>
          <p:cNvPicPr>
            <a:picLocks noChangeAspect="1"/>
          </p:cNvPicPr>
          <p:nvPr userDrawn="1"/>
        </p:nvPicPr>
        <p:blipFill>
          <a:blip r:embed="rId4"/>
          <a:stretch>
            <a:fillRect/>
          </a:stretch>
        </p:blipFill>
        <p:spPr>
          <a:xfrm>
            <a:off x="3675071" y="6106830"/>
            <a:ext cx="1716827" cy="441605"/>
          </a:xfrm>
          <a:prstGeom prst="rect">
            <a:avLst/>
          </a:prstGeom>
        </p:spPr>
      </p:pic>
    </p:spTree>
    <p:extLst>
      <p:ext uri="{BB962C8B-B14F-4D97-AF65-F5344CB8AC3E}">
        <p14:creationId xmlns:p14="http://schemas.microsoft.com/office/powerpoint/2010/main" val="3593723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Table Placeholder 3"/>
          <p:cNvSpPr>
            <a:spLocks noGrp="1"/>
          </p:cNvSpPr>
          <p:nvPr>
            <p:ph type="tbl" sz="quarter" idx="10"/>
          </p:nvPr>
        </p:nvSpPr>
        <p:spPr>
          <a:xfrm>
            <a:off x="457200" y="2198689"/>
            <a:ext cx="8229600" cy="3944936"/>
          </a:xfrm>
        </p:spPr>
        <p:txBody>
          <a:bodyPr/>
          <a:lstStyle/>
          <a:p>
            <a:endParaRPr lang="en-US" dirty="0"/>
          </a:p>
        </p:txBody>
      </p:sp>
      <p:sp>
        <p:nvSpPr>
          <p:cNvPr id="6" name="Text Placeholder 5"/>
          <p:cNvSpPr>
            <a:spLocks noGrp="1"/>
          </p:cNvSpPr>
          <p:nvPr>
            <p:ph type="body" sz="quarter" idx="11"/>
          </p:nvPr>
        </p:nvSpPr>
        <p:spPr>
          <a:xfrm>
            <a:off x="457200" y="1473204"/>
            <a:ext cx="8229600" cy="55562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854857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3464067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3" name="Rectangle 2"/>
          <p:cNvSpPr/>
          <p:nvPr userDrawn="1"/>
        </p:nvSpPr>
        <p:spPr>
          <a:xfrm>
            <a:off x="0" y="0"/>
            <a:ext cx="9144000" cy="145256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334151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5" name="Picture 4" descr="transition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722313" y="1771651"/>
            <a:ext cx="7772400" cy="1362075"/>
          </a:xfrm>
        </p:spPr>
        <p:txBody>
          <a:bodyPr anchor="t"/>
          <a:lstStyle>
            <a:lvl1pPr algn="ctr">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3208340"/>
            <a:ext cx="7772400" cy="633412"/>
          </a:xfrm>
        </p:spPr>
        <p:txBody>
          <a:bodyPr anchor="b">
            <a:normAutofit/>
          </a:bodyPr>
          <a:lstStyle>
            <a:lvl1pPr marL="0" indent="0" algn="ctr">
              <a:buNone/>
              <a:defRPr sz="2400">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extLst>
      <p:ext uri="{BB962C8B-B14F-4D97-AF65-F5344CB8AC3E}">
        <p14:creationId xmlns:p14="http://schemas.microsoft.com/office/powerpoint/2010/main" val="37698015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MPS-Background-1.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685800" y="1014412"/>
            <a:ext cx="7772400" cy="1470025"/>
          </a:xfrm>
        </p:spPr>
        <p:txBody>
          <a:bodyPr>
            <a:no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71600" y="3552825"/>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8" name="Picture 7" descr="DMPS logo .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89395" y="5440791"/>
            <a:ext cx="1106479" cy="464722"/>
          </a:xfrm>
          <a:prstGeom prst="rect">
            <a:avLst/>
          </a:prstGeom>
        </p:spPr>
      </p:pic>
      <p:pic>
        <p:nvPicPr>
          <p:cNvPr id="9" name="Picture 8"/>
          <p:cNvPicPr>
            <a:picLocks noChangeAspect="1"/>
          </p:cNvPicPr>
          <p:nvPr/>
        </p:nvPicPr>
        <p:blipFill>
          <a:blip r:embed="rId4" cstate="print"/>
          <a:stretch>
            <a:fillRect/>
          </a:stretch>
        </p:blipFill>
        <p:spPr>
          <a:xfrm>
            <a:off x="3675071" y="6106830"/>
            <a:ext cx="1716827" cy="441605"/>
          </a:xfrm>
          <a:prstGeom prst="rect">
            <a:avLst/>
          </a:prstGeom>
        </p:spPr>
      </p:pic>
    </p:spTree>
    <p:extLst>
      <p:ext uri="{BB962C8B-B14F-4D97-AF65-F5344CB8AC3E}">
        <p14:creationId xmlns:p14="http://schemas.microsoft.com/office/powerpoint/2010/main" val="15432761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latin typeface="Gill Sans MT"/>
                <a:cs typeface="Gill Sans MT"/>
              </a:defRPr>
            </a:lvl1pPr>
            <a:lvl2pPr>
              <a:defRPr>
                <a:latin typeface="Gill Sans MT"/>
                <a:cs typeface="Gill Sans MT"/>
              </a:defRPr>
            </a:lvl2pPr>
            <a:lvl3pPr>
              <a:defRPr>
                <a:latin typeface="Gill Sans MT"/>
                <a:cs typeface="Gill Sans MT"/>
              </a:defRPr>
            </a:lvl3pPr>
            <a:lvl4pPr>
              <a:defRPr>
                <a:latin typeface="Gill Sans MT"/>
                <a:cs typeface="Gill Sans MT"/>
              </a:defRPr>
            </a:lvl4pPr>
            <a:lvl5pPr>
              <a:defRPr>
                <a:latin typeface="Gill Sans MT"/>
                <a:cs typeface="Gill Sans M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9149440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atin typeface="Gill Sans MT"/>
                <a:cs typeface="Gill Sans MT"/>
              </a:defRPr>
            </a:lvl1pPr>
            <a:lvl2pPr>
              <a:defRPr sz="2400">
                <a:latin typeface="Gill Sans MT"/>
                <a:cs typeface="Gill Sans MT"/>
              </a:defRPr>
            </a:lvl2pPr>
            <a:lvl3pPr>
              <a:defRPr sz="2000">
                <a:latin typeface="Gill Sans MT"/>
                <a:cs typeface="Gill Sans MT"/>
              </a:defRPr>
            </a:lvl3pPr>
            <a:lvl4pPr>
              <a:defRPr sz="1800">
                <a:latin typeface="Gill Sans MT"/>
                <a:cs typeface="Gill Sans MT"/>
              </a:defRPr>
            </a:lvl4pPr>
            <a:lvl5pPr>
              <a:defRPr sz="1800">
                <a:latin typeface="Gill Sans MT"/>
                <a:cs typeface="Gill Sans MT"/>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atin typeface="Gill Sans MT"/>
                <a:cs typeface="Gill Sans MT"/>
              </a:defRPr>
            </a:lvl1pPr>
            <a:lvl2pPr>
              <a:defRPr sz="2400">
                <a:latin typeface="Gill Sans MT"/>
                <a:cs typeface="Gill Sans MT"/>
              </a:defRPr>
            </a:lvl2pPr>
            <a:lvl3pPr>
              <a:defRPr sz="2000">
                <a:latin typeface="Gill Sans MT"/>
                <a:cs typeface="Gill Sans MT"/>
              </a:defRPr>
            </a:lvl3pPr>
            <a:lvl4pPr>
              <a:defRPr sz="1800">
                <a:latin typeface="Gill Sans MT"/>
                <a:cs typeface="Gill Sans MT"/>
              </a:defRPr>
            </a:lvl4pPr>
            <a:lvl5pPr>
              <a:defRPr sz="1800">
                <a:latin typeface="Gill Sans MT"/>
                <a:cs typeface="Gill Sans MT"/>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4772048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Picture Placeholder 3"/>
          <p:cNvSpPr>
            <a:spLocks noGrp="1"/>
          </p:cNvSpPr>
          <p:nvPr>
            <p:ph type="pic" sz="quarter" idx="10"/>
          </p:nvPr>
        </p:nvSpPr>
        <p:spPr>
          <a:xfrm>
            <a:off x="0" y="1417638"/>
            <a:ext cx="3286125" cy="2320925"/>
          </a:xfrm>
        </p:spPr>
        <p:txBody>
          <a:bodyPr/>
          <a:lstStyle/>
          <a:p>
            <a:r>
              <a:rPr lang="en-US" dirty="0" smtClean="0"/>
              <a:t>Click icon to add picture</a:t>
            </a:r>
            <a:endParaRPr lang="en-US" dirty="0"/>
          </a:p>
        </p:txBody>
      </p:sp>
      <p:sp>
        <p:nvSpPr>
          <p:cNvPr id="5" name="Picture Placeholder 3"/>
          <p:cNvSpPr>
            <a:spLocks noGrp="1"/>
          </p:cNvSpPr>
          <p:nvPr>
            <p:ph type="pic" sz="quarter" idx="11"/>
          </p:nvPr>
        </p:nvSpPr>
        <p:spPr>
          <a:xfrm>
            <a:off x="0" y="3841749"/>
            <a:ext cx="3286125" cy="2357437"/>
          </a:xfrm>
        </p:spPr>
        <p:txBody>
          <a:bodyPr/>
          <a:lstStyle/>
          <a:p>
            <a:r>
              <a:rPr lang="en-US" dirty="0" smtClean="0"/>
              <a:t>Click icon to add picture</a:t>
            </a:r>
            <a:endParaRPr lang="en-US" dirty="0"/>
          </a:p>
        </p:txBody>
      </p:sp>
      <p:sp>
        <p:nvSpPr>
          <p:cNvPr id="7" name="Content Placeholder 6"/>
          <p:cNvSpPr>
            <a:spLocks noGrp="1"/>
          </p:cNvSpPr>
          <p:nvPr>
            <p:ph sz="quarter" idx="12"/>
          </p:nvPr>
        </p:nvSpPr>
        <p:spPr>
          <a:xfrm>
            <a:off x="3698875" y="1417638"/>
            <a:ext cx="4987926" cy="47815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2119231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Picture Placeholder 3"/>
          <p:cNvSpPr>
            <a:spLocks noGrp="1"/>
          </p:cNvSpPr>
          <p:nvPr>
            <p:ph type="pic" sz="quarter" idx="10"/>
          </p:nvPr>
        </p:nvSpPr>
        <p:spPr>
          <a:xfrm>
            <a:off x="-1" y="1417638"/>
            <a:ext cx="3286125" cy="4781550"/>
          </a:xfrm>
        </p:spPr>
        <p:txBody>
          <a:bodyPr/>
          <a:lstStyle/>
          <a:p>
            <a:r>
              <a:rPr lang="en-US" dirty="0" smtClean="0"/>
              <a:t>Click icon to add picture</a:t>
            </a:r>
            <a:endParaRPr lang="en-US" dirty="0"/>
          </a:p>
        </p:txBody>
      </p:sp>
      <p:sp>
        <p:nvSpPr>
          <p:cNvPr id="7" name="Content Placeholder 6"/>
          <p:cNvSpPr>
            <a:spLocks noGrp="1"/>
          </p:cNvSpPr>
          <p:nvPr>
            <p:ph sz="quarter" idx="12"/>
          </p:nvPr>
        </p:nvSpPr>
        <p:spPr>
          <a:xfrm>
            <a:off x="3698875" y="1417638"/>
            <a:ext cx="4987926" cy="4781548"/>
          </a:xfrm>
        </p:spPr>
        <p:txBody>
          <a:bodyPr/>
          <a:lstStyle>
            <a:lvl1pPr>
              <a:defRPr>
                <a:latin typeface="Gill Sans MT"/>
                <a:cs typeface="Gill Sans MT"/>
              </a:defRPr>
            </a:lvl1pPr>
            <a:lvl2pPr>
              <a:defRPr>
                <a:latin typeface="Gill Sans MT"/>
                <a:cs typeface="Gill Sans MT"/>
              </a:defRPr>
            </a:lvl2pPr>
            <a:lvl3pPr>
              <a:defRPr>
                <a:latin typeface="Gill Sans MT"/>
                <a:cs typeface="Gill Sans MT"/>
              </a:defRPr>
            </a:lvl3pPr>
            <a:lvl4pPr>
              <a:defRPr>
                <a:latin typeface="Gill Sans MT"/>
                <a:cs typeface="Gill Sans MT"/>
              </a:defRPr>
            </a:lvl4pPr>
            <a:lvl5pPr>
              <a:defRPr>
                <a:latin typeface="Gill Sans MT"/>
                <a:cs typeface="Gill Sans M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7425170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Picture Placeholder 3"/>
          <p:cNvSpPr>
            <a:spLocks noGrp="1"/>
          </p:cNvSpPr>
          <p:nvPr>
            <p:ph type="pic" sz="quarter" idx="10"/>
          </p:nvPr>
        </p:nvSpPr>
        <p:spPr>
          <a:xfrm>
            <a:off x="0" y="1417638"/>
            <a:ext cx="4492625" cy="2519362"/>
          </a:xfrm>
        </p:spPr>
        <p:txBody>
          <a:bodyPr/>
          <a:lstStyle/>
          <a:p>
            <a:r>
              <a:rPr lang="en-US" dirty="0" smtClean="0"/>
              <a:t>Click icon to add picture</a:t>
            </a:r>
            <a:endParaRPr lang="en-US" dirty="0"/>
          </a:p>
        </p:txBody>
      </p:sp>
      <p:sp>
        <p:nvSpPr>
          <p:cNvPr id="5" name="Picture Placeholder 3"/>
          <p:cNvSpPr>
            <a:spLocks noGrp="1"/>
          </p:cNvSpPr>
          <p:nvPr>
            <p:ph type="pic" sz="quarter" idx="11"/>
          </p:nvPr>
        </p:nvSpPr>
        <p:spPr>
          <a:xfrm>
            <a:off x="4595812" y="1417638"/>
            <a:ext cx="4548188" cy="2519362"/>
          </a:xfrm>
        </p:spPr>
        <p:txBody>
          <a:bodyPr/>
          <a:lstStyle/>
          <a:p>
            <a:r>
              <a:rPr lang="en-US" dirty="0" smtClean="0"/>
              <a:t>Click icon to add picture</a:t>
            </a:r>
            <a:endParaRPr lang="en-US" dirty="0"/>
          </a:p>
        </p:txBody>
      </p:sp>
      <p:sp>
        <p:nvSpPr>
          <p:cNvPr id="7" name="Text Placeholder 6"/>
          <p:cNvSpPr>
            <a:spLocks noGrp="1"/>
          </p:cNvSpPr>
          <p:nvPr>
            <p:ph type="body" sz="quarter" idx="12"/>
          </p:nvPr>
        </p:nvSpPr>
        <p:spPr>
          <a:xfrm>
            <a:off x="457200" y="4143376"/>
            <a:ext cx="8229600" cy="1595438"/>
          </a:xfrm>
        </p:spPr>
        <p:txBody>
          <a:bodyPr/>
          <a:lstStyle>
            <a:lvl1pPr>
              <a:defRPr>
                <a:latin typeface="Gill Sans MT"/>
                <a:cs typeface="Gill Sans MT"/>
              </a:defRPr>
            </a:lvl1pPr>
            <a:lvl2pPr>
              <a:defRPr>
                <a:latin typeface="Gill Sans MT"/>
                <a:cs typeface="Gill Sans MT"/>
              </a:defRPr>
            </a:lvl2pPr>
            <a:lvl3pPr>
              <a:defRPr>
                <a:latin typeface="Gill Sans MT"/>
                <a:cs typeface="Gill Sans MT"/>
              </a:defRPr>
            </a:lvl3pPr>
            <a:lvl4pPr>
              <a:defRPr>
                <a:latin typeface="Gill Sans MT"/>
                <a:cs typeface="Gill Sans MT"/>
              </a:defRPr>
            </a:lvl4pPr>
            <a:lvl5pPr>
              <a:defRPr>
                <a:latin typeface="Gill Sans MT"/>
                <a:cs typeface="Gill Sans M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13978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latin typeface="Gill Sans MT"/>
                <a:cs typeface="Gill Sans MT"/>
              </a:defRPr>
            </a:lvl1pPr>
            <a:lvl2pPr>
              <a:defRPr>
                <a:latin typeface="Gill Sans MT"/>
                <a:cs typeface="Gill Sans MT"/>
              </a:defRPr>
            </a:lvl2pPr>
            <a:lvl3pPr>
              <a:defRPr>
                <a:latin typeface="Gill Sans MT"/>
                <a:cs typeface="Gill Sans MT"/>
              </a:defRPr>
            </a:lvl3pPr>
            <a:lvl4pPr>
              <a:defRPr>
                <a:latin typeface="Gill Sans MT"/>
                <a:cs typeface="Gill Sans MT"/>
              </a:defRPr>
            </a:lvl4pPr>
            <a:lvl5pPr>
              <a:defRPr>
                <a:latin typeface="Gill Sans MT"/>
                <a:cs typeface="Gill Sans M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58771274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Picture Placeholder 3"/>
          <p:cNvSpPr>
            <a:spLocks noGrp="1"/>
          </p:cNvSpPr>
          <p:nvPr>
            <p:ph type="pic" sz="quarter" idx="10"/>
          </p:nvPr>
        </p:nvSpPr>
        <p:spPr>
          <a:xfrm>
            <a:off x="457199" y="1417638"/>
            <a:ext cx="2614613" cy="2035175"/>
          </a:xfrm>
        </p:spPr>
        <p:txBody>
          <a:bodyPr/>
          <a:lstStyle/>
          <a:p>
            <a:r>
              <a:rPr lang="en-US" dirty="0" smtClean="0"/>
              <a:t>Click icon to add picture</a:t>
            </a:r>
            <a:endParaRPr lang="en-US" dirty="0"/>
          </a:p>
        </p:txBody>
      </p:sp>
      <p:sp>
        <p:nvSpPr>
          <p:cNvPr id="5" name="Picture Placeholder 3"/>
          <p:cNvSpPr>
            <a:spLocks noGrp="1"/>
          </p:cNvSpPr>
          <p:nvPr>
            <p:ph type="pic" sz="quarter" idx="11"/>
          </p:nvPr>
        </p:nvSpPr>
        <p:spPr>
          <a:xfrm>
            <a:off x="3182937" y="1417638"/>
            <a:ext cx="2746375" cy="2035175"/>
          </a:xfrm>
        </p:spPr>
        <p:txBody>
          <a:bodyPr/>
          <a:lstStyle/>
          <a:p>
            <a:r>
              <a:rPr lang="en-US" dirty="0" smtClean="0"/>
              <a:t>Click icon to add picture</a:t>
            </a:r>
            <a:endParaRPr lang="en-US" dirty="0"/>
          </a:p>
        </p:txBody>
      </p:sp>
      <p:sp>
        <p:nvSpPr>
          <p:cNvPr id="6" name="Picture Placeholder 3"/>
          <p:cNvSpPr>
            <a:spLocks noGrp="1"/>
          </p:cNvSpPr>
          <p:nvPr>
            <p:ph type="pic" sz="quarter" idx="12"/>
          </p:nvPr>
        </p:nvSpPr>
        <p:spPr>
          <a:xfrm>
            <a:off x="6040438" y="1417638"/>
            <a:ext cx="2646362" cy="2035175"/>
          </a:xfrm>
        </p:spPr>
        <p:txBody>
          <a:bodyPr/>
          <a:lstStyle/>
          <a:p>
            <a:r>
              <a:rPr lang="en-US" dirty="0" smtClean="0"/>
              <a:t>Click icon to add picture</a:t>
            </a:r>
            <a:endParaRPr lang="en-US" dirty="0"/>
          </a:p>
        </p:txBody>
      </p:sp>
      <p:sp>
        <p:nvSpPr>
          <p:cNvPr id="8" name="Content Placeholder 7"/>
          <p:cNvSpPr>
            <a:spLocks noGrp="1"/>
          </p:cNvSpPr>
          <p:nvPr>
            <p:ph sz="quarter" idx="13"/>
          </p:nvPr>
        </p:nvSpPr>
        <p:spPr>
          <a:xfrm>
            <a:off x="457200" y="3611563"/>
            <a:ext cx="8229600" cy="2547937"/>
          </a:xfrm>
        </p:spPr>
        <p:txBody>
          <a:bodyPr/>
          <a:lstStyle>
            <a:lvl1pPr>
              <a:defRPr>
                <a:latin typeface="Gill Sans MT"/>
                <a:cs typeface="Gill Sans MT"/>
              </a:defRPr>
            </a:lvl1pPr>
            <a:lvl2pPr>
              <a:defRPr>
                <a:latin typeface="Gill Sans MT"/>
                <a:cs typeface="Gill Sans MT"/>
              </a:defRPr>
            </a:lvl2pPr>
            <a:lvl3pPr>
              <a:defRPr>
                <a:latin typeface="Gill Sans MT"/>
                <a:cs typeface="Gill Sans MT"/>
              </a:defRPr>
            </a:lvl3pPr>
            <a:lvl4pPr>
              <a:defRPr>
                <a:latin typeface="Gill Sans MT"/>
                <a:cs typeface="Gill Sans MT"/>
              </a:defRPr>
            </a:lvl4pPr>
            <a:lvl5pPr>
              <a:defRPr>
                <a:latin typeface="Gill Sans MT"/>
                <a:cs typeface="Gill Sans M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7692617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Picture Placeholder 3"/>
          <p:cNvSpPr>
            <a:spLocks noGrp="1"/>
          </p:cNvSpPr>
          <p:nvPr>
            <p:ph type="pic" sz="quarter" idx="10"/>
          </p:nvPr>
        </p:nvSpPr>
        <p:spPr>
          <a:xfrm>
            <a:off x="457200" y="1417638"/>
            <a:ext cx="8229600" cy="4765675"/>
          </a:xfrm>
        </p:spPr>
        <p:txBody>
          <a:bodyPr/>
          <a:lstStyle/>
          <a:p>
            <a:r>
              <a:rPr lang="en-US" dirty="0" smtClean="0"/>
              <a:t>Click icon to add picture</a:t>
            </a:r>
            <a:endParaRPr lang="en-US" dirty="0"/>
          </a:p>
        </p:txBody>
      </p:sp>
    </p:spTree>
    <p:extLst>
      <p:ext uri="{BB962C8B-B14F-4D97-AF65-F5344CB8AC3E}">
        <p14:creationId xmlns:p14="http://schemas.microsoft.com/office/powerpoint/2010/main" val="14287405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Chart Placeholder 3"/>
          <p:cNvSpPr>
            <a:spLocks noGrp="1"/>
          </p:cNvSpPr>
          <p:nvPr>
            <p:ph type="chart" sz="quarter" idx="10"/>
          </p:nvPr>
        </p:nvSpPr>
        <p:spPr>
          <a:xfrm>
            <a:off x="457200" y="1563688"/>
            <a:ext cx="4027488" cy="4564062"/>
          </a:xfrm>
        </p:spPr>
        <p:txBody>
          <a:bodyPr/>
          <a:lstStyle/>
          <a:p>
            <a:r>
              <a:rPr lang="en-US" dirty="0" smtClean="0"/>
              <a:t>Click icon to add chart</a:t>
            </a:r>
            <a:endParaRPr lang="en-US" dirty="0"/>
          </a:p>
        </p:txBody>
      </p:sp>
      <p:sp>
        <p:nvSpPr>
          <p:cNvPr id="6" name="Content Placeholder 5"/>
          <p:cNvSpPr>
            <a:spLocks noGrp="1"/>
          </p:cNvSpPr>
          <p:nvPr>
            <p:ph sz="quarter" idx="11"/>
          </p:nvPr>
        </p:nvSpPr>
        <p:spPr>
          <a:xfrm>
            <a:off x="4643438" y="1563688"/>
            <a:ext cx="4043361" cy="45640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10125924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6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Table Placeholder 3"/>
          <p:cNvSpPr>
            <a:spLocks noGrp="1"/>
          </p:cNvSpPr>
          <p:nvPr>
            <p:ph type="tbl" sz="quarter" idx="10"/>
          </p:nvPr>
        </p:nvSpPr>
        <p:spPr>
          <a:xfrm>
            <a:off x="457200" y="2198689"/>
            <a:ext cx="8229600" cy="3944936"/>
          </a:xfrm>
        </p:spPr>
        <p:txBody>
          <a:bodyPr/>
          <a:lstStyle/>
          <a:p>
            <a:r>
              <a:rPr lang="en-US" dirty="0" smtClean="0"/>
              <a:t>Click icon to add table</a:t>
            </a:r>
            <a:endParaRPr lang="en-US" dirty="0"/>
          </a:p>
        </p:txBody>
      </p:sp>
      <p:sp>
        <p:nvSpPr>
          <p:cNvPr id="6" name="Text Placeholder 5"/>
          <p:cNvSpPr>
            <a:spLocks noGrp="1"/>
          </p:cNvSpPr>
          <p:nvPr>
            <p:ph type="body" sz="quarter" idx="11"/>
          </p:nvPr>
        </p:nvSpPr>
        <p:spPr>
          <a:xfrm>
            <a:off x="457200" y="1473204"/>
            <a:ext cx="8229600" cy="555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02440478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23806043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1_Title Only">
    <p:spTree>
      <p:nvGrpSpPr>
        <p:cNvPr id="1" name=""/>
        <p:cNvGrpSpPr/>
        <p:nvPr/>
      </p:nvGrpSpPr>
      <p:grpSpPr>
        <a:xfrm>
          <a:off x="0" y="0"/>
          <a:ext cx="0" cy="0"/>
          <a:chOff x="0" y="0"/>
          <a:chExt cx="0" cy="0"/>
        </a:xfrm>
      </p:grpSpPr>
      <p:sp>
        <p:nvSpPr>
          <p:cNvPr id="3" name="Rectangle 2"/>
          <p:cNvSpPr/>
          <p:nvPr/>
        </p:nvSpPr>
        <p:spPr>
          <a:xfrm>
            <a:off x="0" y="0"/>
            <a:ext cx="9144000" cy="145256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914400"/>
            <a:endParaRPr lang="en-US" dirty="0">
              <a:solidFill>
                <a:prstClr val="white"/>
              </a:solidFill>
            </a:endParaRPr>
          </a:p>
        </p:txBody>
      </p:sp>
    </p:spTree>
    <p:extLst>
      <p:ext uri="{BB962C8B-B14F-4D97-AF65-F5344CB8AC3E}">
        <p14:creationId xmlns:p14="http://schemas.microsoft.com/office/powerpoint/2010/main" val="248127308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5" name="Picture 4" descr="transition2.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722313" y="1771651"/>
            <a:ext cx="7772400" cy="1362075"/>
          </a:xfrm>
        </p:spPr>
        <p:txBody>
          <a:bodyPr anchor="t"/>
          <a:lstStyle>
            <a:lvl1pPr algn="ctr">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208340"/>
            <a:ext cx="7772400" cy="633412"/>
          </a:xfrm>
        </p:spPr>
        <p:txBody>
          <a:bodyPr anchor="b">
            <a:normAutofit/>
          </a:bodyPr>
          <a:lstStyle>
            <a:lvl1pPr marL="0" indent="0" algn="ctr">
              <a:buNone/>
              <a:defRPr sz="2400">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270284562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defTabSz="914400"/>
            <a:fld id="{A8BC2AA8-75E5-0E49-A1BD-B14D67FF1DD3}" type="datetime1">
              <a:rPr lang="en-US">
                <a:solidFill>
                  <a:srgbClr val="000000"/>
                </a:solidFill>
              </a:rPr>
              <a:pPr defTabSz="914400"/>
              <a:t>1/7/2014</a:t>
            </a:fld>
            <a:endParaRPr lang="en-US">
              <a:solidFill>
                <a:srgbClr val="000000"/>
              </a:solidFill>
            </a:endParaRPr>
          </a:p>
        </p:txBody>
      </p:sp>
      <p:sp>
        <p:nvSpPr>
          <p:cNvPr id="3"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defTabSz="914400">
              <a:defRPr/>
            </a:pPr>
            <a:endParaRPr lang="en-US">
              <a:solidFill>
                <a:srgbClr val="000000"/>
              </a:solidFill>
            </a:endParaRPr>
          </a:p>
        </p:txBody>
      </p:sp>
      <p:sp>
        <p:nvSpPr>
          <p:cNvPr id="4"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defTabSz="914400"/>
            <a:fld id="{B7B88EF3-9AEB-414D-BBE7-F7EB6C7A0D35}" type="slidenum">
              <a:rPr lang="en-US">
                <a:solidFill>
                  <a:srgbClr val="000000"/>
                </a:solidFill>
              </a:rPr>
              <a:pPr defTabSz="914400"/>
              <a:t>‹#›</a:t>
            </a:fld>
            <a:endParaRPr lang="en-US">
              <a:solidFill>
                <a:srgbClr val="000000"/>
              </a:solidFill>
            </a:endParaRPr>
          </a:p>
        </p:txBody>
      </p:sp>
    </p:spTree>
    <p:extLst>
      <p:ext uri="{BB962C8B-B14F-4D97-AF65-F5344CB8AC3E}">
        <p14:creationId xmlns:p14="http://schemas.microsoft.com/office/powerpoint/2010/main" val="3435616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atin typeface="Gill Sans MT"/>
                <a:cs typeface="Gill Sans MT"/>
              </a:defRPr>
            </a:lvl1pPr>
            <a:lvl2pPr>
              <a:defRPr sz="2400">
                <a:latin typeface="Gill Sans MT"/>
                <a:cs typeface="Gill Sans MT"/>
              </a:defRPr>
            </a:lvl2pPr>
            <a:lvl3pPr>
              <a:defRPr sz="2000">
                <a:latin typeface="Gill Sans MT"/>
                <a:cs typeface="Gill Sans MT"/>
              </a:defRPr>
            </a:lvl3pPr>
            <a:lvl4pPr>
              <a:defRPr sz="1800">
                <a:latin typeface="Gill Sans MT"/>
                <a:cs typeface="Gill Sans MT"/>
              </a:defRPr>
            </a:lvl4pPr>
            <a:lvl5pPr>
              <a:defRPr sz="1800">
                <a:latin typeface="Gill Sans MT"/>
                <a:cs typeface="Gill Sans MT"/>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atin typeface="Gill Sans MT"/>
                <a:cs typeface="Gill Sans MT"/>
              </a:defRPr>
            </a:lvl1pPr>
            <a:lvl2pPr>
              <a:defRPr sz="2400">
                <a:latin typeface="Gill Sans MT"/>
                <a:cs typeface="Gill Sans MT"/>
              </a:defRPr>
            </a:lvl2pPr>
            <a:lvl3pPr>
              <a:defRPr sz="2000">
                <a:latin typeface="Gill Sans MT"/>
                <a:cs typeface="Gill Sans MT"/>
              </a:defRPr>
            </a:lvl3pPr>
            <a:lvl4pPr>
              <a:defRPr sz="1800">
                <a:latin typeface="Gill Sans MT"/>
                <a:cs typeface="Gill Sans MT"/>
              </a:defRPr>
            </a:lvl4pPr>
            <a:lvl5pPr>
              <a:defRPr sz="1800">
                <a:latin typeface="Gill Sans MT"/>
                <a:cs typeface="Gill Sans MT"/>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594533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4" name="Picture Placeholder 3"/>
          <p:cNvSpPr>
            <a:spLocks noGrp="1"/>
          </p:cNvSpPr>
          <p:nvPr>
            <p:ph type="pic" sz="quarter" idx="10"/>
          </p:nvPr>
        </p:nvSpPr>
        <p:spPr>
          <a:xfrm>
            <a:off x="0" y="1417638"/>
            <a:ext cx="3286125" cy="2320925"/>
          </a:xfrm>
        </p:spPr>
        <p:txBody>
          <a:bodyPr/>
          <a:lstStyle/>
          <a:p>
            <a:endParaRPr lang="en-US"/>
          </a:p>
        </p:txBody>
      </p:sp>
      <p:sp>
        <p:nvSpPr>
          <p:cNvPr id="5" name="Picture Placeholder 3"/>
          <p:cNvSpPr>
            <a:spLocks noGrp="1"/>
          </p:cNvSpPr>
          <p:nvPr>
            <p:ph type="pic" sz="quarter" idx="11"/>
          </p:nvPr>
        </p:nvSpPr>
        <p:spPr>
          <a:xfrm>
            <a:off x="0" y="3841749"/>
            <a:ext cx="3286125" cy="2357437"/>
          </a:xfrm>
        </p:spPr>
        <p:txBody>
          <a:bodyPr/>
          <a:lstStyle/>
          <a:p>
            <a:endParaRPr lang="en-US"/>
          </a:p>
        </p:txBody>
      </p:sp>
      <p:sp>
        <p:nvSpPr>
          <p:cNvPr id="7" name="Content Placeholder 6"/>
          <p:cNvSpPr>
            <a:spLocks noGrp="1"/>
          </p:cNvSpPr>
          <p:nvPr>
            <p:ph sz="quarter" idx="12"/>
          </p:nvPr>
        </p:nvSpPr>
        <p:spPr>
          <a:xfrm>
            <a:off x="3698875" y="1417638"/>
            <a:ext cx="4987926" cy="478154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186331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4" name="Picture Placeholder 3"/>
          <p:cNvSpPr>
            <a:spLocks noGrp="1"/>
          </p:cNvSpPr>
          <p:nvPr>
            <p:ph type="pic" sz="quarter" idx="10"/>
          </p:nvPr>
        </p:nvSpPr>
        <p:spPr>
          <a:xfrm>
            <a:off x="-1" y="1417638"/>
            <a:ext cx="3286125" cy="4781550"/>
          </a:xfrm>
        </p:spPr>
        <p:txBody>
          <a:bodyPr/>
          <a:lstStyle/>
          <a:p>
            <a:endParaRPr lang="en-US" dirty="0"/>
          </a:p>
        </p:txBody>
      </p:sp>
      <p:sp>
        <p:nvSpPr>
          <p:cNvPr id="7" name="Content Placeholder 6"/>
          <p:cNvSpPr>
            <a:spLocks noGrp="1"/>
          </p:cNvSpPr>
          <p:nvPr>
            <p:ph sz="quarter" idx="12"/>
          </p:nvPr>
        </p:nvSpPr>
        <p:spPr>
          <a:xfrm>
            <a:off x="3698875" y="1417638"/>
            <a:ext cx="4987926" cy="4781548"/>
          </a:xfrm>
        </p:spPr>
        <p:txBody>
          <a:bodyPr/>
          <a:lstStyle>
            <a:lvl1pPr>
              <a:defRPr>
                <a:latin typeface="Gill Sans MT"/>
                <a:cs typeface="Gill Sans MT"/>
              </a:defRPr>
            </a:lvl1pPr>
            <a:lvl2pPr>
              <a:defRPr>
                <a:latin typeface="Gill Sans MT"/>
                <a:cs typeface="Gill Sans MT"/>
              </a:defRPr>
            </a:lvl2pPr>
            <a:lvl3pPr>
              <a:defRPr>
                <a:latin typeface="Gill Sans MT"/>
                <a:cs typeface="Gill Sans MT"/>
              </a:defRPr>
            </a:lvl3pPr>
            <a:lvl4pPr>
              <a:defRPr>
                <a:latin typeface="Gill Sans MT"/>
                <a:cs typeface="Gill Sans MT"/>
              </a:defRPr>
            </a:lvl4pPr>
            <a:lvl5pPr>
              <a:defRPr>
                <a:latin typeface="Gill Sans MT"/>
                <a:cs typeface="Gill Sans M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973921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Picture Placeholder 3"/>
          <p:cNvSpPr>
            <a:spLocks noGrp="1"/>
          </p:cNvSpPr>
          <p:nvPr>
            <p:ph type="pic" sz="quarter" idx="10"/>
          </p:nvPr>
        </p:nvSpPr>
        <p:spPr>
          <a:xfrm>
            <a:off x="0" y="1417638"/>
            <a:ext cx="4492625" cy="2519362"/>
          </a:xfrm>
        </p:spPr>
        <p:txBody>
          <a:bodyPr/>
          <a:lstStyle/>
          <a:p>
            <a:endParaRPr lang="en-US"/>
          </a:p>
        </p:txBody>
      </p:sp>
      <p:sp>
        <p:nvSpPr>
          <p:cNvPr id="5" name="Picture Placeholder 3"/>
          <p:cNvSpPr>
            <a:spLocks noGrp="1"/>
          </p:cNvSpPr>
          <p:nvPr>
            <p:ph type="pic" sz="quarter" idx="11"/>
          </p:nvPr>
        </p:nvSpPr>
        <p:spPr>
          <a:xfrm>
            <a:off x="4595812" y="1417638"/>
            <a:ext cx="4548188" cy="2519362"/>
          </a:xfrm>
        </p:spPr>
        <p:txBody>
          <a:bodyPr/>
          <a:lstStyle/>
          <a:p>
            <a:endParaRPr lang="en-US"/>
          </a:p>
        </p:txBody>
      </p:sp>
      <p:sp>
        <p:nvSpPr>
          <p:cNvPr id="7" name="Text Placeholder 6"/>
          <p:cNvSpPr>
            <a:spLocks noGrp="1"/>
          </p:cNvSpPr>
          <p:nvPr>
            <p:ph type="body" sz="quarter" idx="12"/>
          </p:nvPr>
        </p:nvSpPr>
        <p:spPr>
          <a:xfrm>
            <a:off x="457200" y="4143376"/>
            <a:ext cx="8229600" cy="1595438"/>
          </a:xfrm>
        </p:spPr>
        <p:txBody>
          <a:bodyPr/>
          <a:lstStyle>
            <a:lvl1pPr>
              <a:defRPr>
                <a:latin typeface="Gill Sans MT"/>
                <a:cs typeface="Gill Sans MT"/>
              </a:defRPr>
            </a:lvl1pPr>
            <a:lvl2pPr>
              <a:defRPr>
                <a:latin typeface="Gill Sans MT"/>
                <a:cs typeface="Gill Sans MT"/>
              </a:defRPr>
            </a:lvl2pPr>
            <a:lvl3pPr>
              <a:defRPr>
                <a:latin typeface="Gill Sans MT"/>
                <a:cs typeface="Gill Sans MT"/>
              </a:defRPr>
            </a:lvl3pPr>
            <a:lvl4pPr>
              <a:defRPr>
                <a:latin typeface="Gill Sans MT"/>
                <a:cs typeface="Gill Sans MT"/>
              </a:defRPr>
            </a:lvl4pPr>
            <a:lvl5pPr>
              <a:defRPr>
                <a:latin typeface="Gill Sans MT"/>
                <a:cs typeface="Gill Sans M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450697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Picture Placeholder 3"/>
          <p:cNvSpPr>
            <a:spLocks noGrp="1"/>
          </p:cNvSpPr>
          <p:nvPr>
            <p:ph type="pic" sz="quarter" idx="10"/>
          </p:nvPr>
        </p:nvSpPr>
        <p:spPr>
          <a:xfrm>
            <a:off x="457199" y="1417638"/>
            <a:ext cx="2614613" cy="2035175"/>
          </a:xfrm>
        </p:spPr>
        <p:txBody>
          <a:bodyPr/>
          <a:lstStyle/>
          <a:p>
            <a:endParaRPr lang="en-US"/>
          </a:p>
        </p:txBody>
      </p:sp>
      <p:sp>
        <p:nvSpPr>
          <p:cNvPr id="5" name="Picture Placeholder 3"/>
          <p:cNvSpPr>
            <a:spLocks noGrp="1"/>
          </p:cNvSpPr>
          <p:nvPr>
            <p:ph type="pic" sz="quarter" idx="11"/>
          </p:nvPr>
        </p:nvSpPr>
        <p:spPr>
          <a:xfrm>
            <a:off x="3182937" y="1417638"/>
            <a:ext cx="2746375" cy="2035175"/>
          </a:xfrm>
        </p:spPr>
        <p:txBody>
          <a:bodyPr/>
          <a:lstStyle/>
          <a:p>
            <a:endParaRPr lang="en-US"/>
          </a:p>
        </p:txBody>
      </p:sp>
      <p:sp>
        <p:nvSpPr>
          <p:cNvPr id="6" name="Picture Placeholder 3"/>
          <p:cNvSpPr>
            <a:spLocks noGrp="1"/>
          </p:cNvSpPr>
          <p:nvPr>
            <p:ph type="pic" sz="quarter" idx="12"/>
          </p:nvPr>
        </p:nvSpPr>
        <p:spPr>
          <a:xfrm>
            <a:off x="6040438" y="1417638"/>
            <a:ext cx="2646362" cy="2035175"/>
          </a:xfrm>
        </p:spPr>
        <p:txBody>
          <a:bodyPr/>
          <a:lstStyle/>
          <a:p>
            <a:endParaRPr lang="en-US"/>
          </a:p>
        </p:txBody>
      </p:sp>
      <p:sp>
        <p:nvSpPr>
          <p:cNvPr id="8" name="Content Placeholder 7"/>
          <p:cNvSpPr>
            <a:spLocks noGrp="1"/>
          </p:cNvSpPr>
          <p:nvPr>
            <p:ph sz="quarter" idx="13"/>
          </p:nvPr>
        </p:nvSpPr>
        <p:spPr>
          <a:xfrm>
            <a:off x="457200" y="3611563"/>
            <a:ext cx="8229600" cy="2547937"/>
          </a:xfrm>
        </p:spPr>
        <p:txBody>
          <a:bodyPr/>
          <a:lstStyle>
            <a:lvl1pPr>
              <a:defRPr>
                <a:latin typeface="Gill Sans MT"/>
                <a:cs typeface="Gill Sans MT"/>
              </a:defRPr>
            </a:lvl1pPr>
            <a:lvl2pPr>
              <a:defRPr>
                <a:latin typeface="Gill Sans MT"/>
                <a:cs typeface="Gill Sans MT"/>
              </a:defRPr>
            </a:lvl2pPr>
            <a:lvl3pPr>
              <a:defRPr>
                <a:latin typeface="Gill Sans MT"/>
                <a:cs typeface="Gill Sans MT"/>
              </a:defRPr>
            </a:lvl3pPr>
            <a:lvl4pPr>
              <a:defRPr>
                <a:latin typeface="Gill Sans MT"/>
                <a:cs typeface="Gill Sans MT"/>
              </a:defRPr>
            </a:lvl4pPr>
            <a:lvl5pPr>
              <a:defRPr>
                <a:latin typeface="Gill Sans MT"/>
                <a:cs typeface="Gill Sans M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7232423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Picture Placeholder 3"/>
          <p:cNvSpPr>
            <a:spLocks noGrp="1"/>
          </p:cNvSpPr>
          <p:nvPr>
            <p:ph type="pic" sz="quarter" idx="10"/>
          </p:nvPr>
        </p:nvSpPr>
        <p:spPr>
          <a:xfrm>
            <a:off x="457200" y="1417638"/>
            <a:ext cx="8229600" cy="4765675"/>
          </a:xfrm>
        </p:spPr>
        <p:txBody>
          <a:bodyPr/>
          <a:lstStyle/>
          <a:p>
            <a:endParaRPr lang="en-US"/>
          </a:p>
        </p:txBody>
      </p:sp>
    </p:spTree>
    <p:extLst>
      <p:ext uri="{BB962C8B-B14F-4D97-AF65-F5344CB8AC3E}">
        <p14:creationId xmlns:p14="http://schemas.microsoft.com/office/powerpoint/2010/main" val="638910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4" name="Chart Placeholder 3"/>
          <p:cNvSpPr>
            <a:spLocks noGrp="1"/>
          </p:cNvSpPr>
          <p:nvPr>
            <p:ph type="chart" sz="quarter" idx="10"/>
          </p:nvPr>
        </p:nvSpPr>
        <p:spPr>
          <a:xfrm>
            <a:off x="457200" y="1563688"/>
            <a:ext cx="4027488" cy="4564062"/>
          </a:xfrm>
        </p:spPr>
        <p:txBody>
          <a:bodyPr/>
          <a:lstStyle/>
          <a:p>
            <a:endParaRPr lang="en-US"/>
          </a:p>
        </p:txBody>
      </p:sp>
      <p:sp>
        <p:nvSpPr>
          <p:cNvPr id="6" name="Content Placeholder 5"/>
          <p:cNvSpPr>
            <a:spLocks noGrp="1"/>
          </p:cNvSpPr>
          <p:nvPr>
            <p:ph sz="quarter" idx="11"/>
          </p:nvPr>
        </p:nvSpPr>
        <p:spPr>
          <a:xfrm>
            <a:off x="4643438" y="1563688"/>
            <a:ext cx="4043361" cy="456406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788406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17" Type="http://schemas.openxmlformats.org/officeDocument/2006/relationships/image" Target="../media/image6.jpeg"/><Relationship Id="rId2" Type="http://schemas.openxmlformats.org/officeDocument/2006/relationships/slideLayout" Target="../slideLayouts/slideLayout15.xml"/><Relationship Id="rId16" Type="http://schemas.openxmlformats.org/officeDocument/2006/relationships/image" Target="../media/image1.jpeg"/><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theme" Target="../theme/theme2.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DMPS-Background-2.jpg"/>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Rectangle 7"/>
          <p:cNvSpPr/>
          <p:nvPr userDrawn="1"/>
        </p:nvSpPr>
        <p:spPr>
          <a:xfrm>
            <a:off x="0" y="6302374"/>
            <a:ext cx="9144000" cy="555625"/>
          </a:xfrm>
          <a:prstGeom prst="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descr="DMPS logo .jpg"/>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4195771" y="6390010"/>
            <a:ext cx="765166" cy="321370"/>
          </a:xfrm>
          <a:prstGeom prst="rect">
            <a:avLst/>
          </a:prstGeom>
          <a:ln>
            <a:solidFill>
              <a:schemeClr val="bg1"/>
            </a:solidFill>
          </a:ln>
        </p:spPr>
      </p:pic>
    </p:spTree>
    <p:extLst>
      <p:ext uri="{BB962C8B-B14F-4D97-AF65-F5344CB8AC3E}">
        <p14:creationId xmlns:p14="http://schemas.microsoft.com/office/powerpoint/2010/main" val="5346192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5" r:id="rId4"/>
    <p:sldLayoutId id="2147483657" r:id="rId5"/>
    <p:sldLayoutId id="2147483658" r:id="rId6"/>
    <p:sldLayoutId id="2147483656" r:id="rId7"/>
    <p:sldLayoutId id="2147483659" r:id="rId8"/>
    <p:sldLayoutId id="2147483660" r:id="rId9"/>
    <p:sldLayoutId id="2147483661" r:id="rId10"/>
    <p:sldLayoutId id="2147483654" r:id="rId11"/>
    <p:sldLayoutId id="2147483662" r:id="rId12"/>
    <p:sldLayoutId id="2147483651" r:id="rId13"/>
  </p:sldLayoutIdLst>
  <p:txStyles>
    <p:titleStyle>
      <a:lvl1pPr algn="ctr" defTabSz="457200" rtl="0" eaLnBrk="1" latinLnBrk="0" hangingPunct="1">
        <a:spcBef>
          <a:spcPct val="0"/>
        </a:spcBef>
        <a:buNone/>
        <a:defRPr sz="3600" b="1" i="0" kern="1200">
          <a:solidFill>
            <a:schemeClr val="bg1"/>
          </a:solidFill>
          <a:latin typeface="Gill Sans MT"/>
          <a:ea typeface="+mj-ea"/>
          <a:cs typeface="Gill Sans MT"/>
        </a:defRPr>
      </a:lvl1pPr>
    </p:titleStyle>
    <p:bodyStyle>
      <a:lvl1pPr marL="347472" indent="-342900" algn="l" defTabSz="457200" rtl="0" eaLnBrk="1" latinLnBrk="0" hangingPunct="1">
        <a:spcBef>
          <a:spcPts val="500"/>
        </a:spcBef>
        <a:spcAft>
          <a:spcPts val="800"/>
        </a:spcAft>
        <a:buFont typeface="Arial"/>
        <a:buChar char="•"/>
        <a:defRPr sz="3200" kern="1200">
          <a:solidFill>
            <a:srgbClr val="626262"/>
          </a:solidFill>
          <a:latin typeface="Gill Sans MT"/>
          <a:ea typeface="+mn-ea"/>
          <a:cs typeface="Gill Sans MT"/>
        </a:defRPr>
      </a:lvl1pPr>
      <a:lvl2pPr marL="457200" indent="0" algn="l" defTabSz="457200" rtl="0" eaLnBrk="1" latinLnBrk="0" hangingPunct="1">
        <a:spcBef>
          <a:spcPct val="20000"/>
        </a:spcBef>
        <a:buFont typeface="Arial"/>
        <a:buChar char="–"/>
        <a:defRPr sz="2800" kern="1200">
          <a:solidFill>
            <a:srgbClr val="626262"/>
          </a:solidFill>
          <a:latin typeface="Gill Sans"/>
          <a:ea typeface="+mn-ea"/>
          <a:cs typeface="Gill Sans"/>
        </a:defRPr>
      </a:lvl2pPr>
      <a:lvl3pPr marL="1143000" indent="-228600" algn="l" defTabSz="457200" rtl="0" eaLnBrk="1" latinLnBrk="0" hangingPunct="1">
        <a:spcBef>
          <a:spcPct val="20000"/>
        </a:spcBef>
        <a:buFont typeface="Arial"/>
        <a:buChar char="•"/>
        <a:defRPr sz="2400" kern="1200">
          <a:solidFill>
            <a:srgbClr val="626262"/>
          </a:solidFill>
          <a:latin typeface="Gill Sans"/>
          <a:ea typeface="+mn-ea"/>
          <a:cs typeface="Gill Sans"/>
        </a:defRPr>
      </a:lvl3pPr>
      <a:lvl4pPr marL="1600200" indent="-228600" algn="l" defTabSz="457200" rtl="0" eaLnBrk="1" latinLnBrk="0" hangingPunct="1">
        <a:spcBef>
          <a:spcPct val="20000"/>
        </a:spcBef>
        <a:buFont typeface="Arial"/>
        <a:buChar char="–"/>
        <a:defRPr sz="2000" kern="1200">
          <a:solidFill>
            <a:srgbClr val="626262"/>
          </a:solidFill>
          <a:latin typeface="Gill Sans"/>
          <a:ea typeface="+mn-ea"/>
          <a:cs typeface="Gill Sans"/>
        </a:defRPr>
      </a:lvl4pPr>
      <a:lvl5pPr marL="2057400" indent="-228600" algn="l" defTabSz="457200" rtl="0" eaLnBrk="1" latinLnBrk="0" hangingPunct="1">
        <a:spcBef>
          <a:spcPct val="20000"/>
        </a:spcBef>
        <a:buFont typeface="Arial"/>
        <a:buChar char="»"/>
        <a:defRPr sz="2000" kern="1200">
          <a:solidFill>
            <a:srgbClr val="626262"/>
          </a:solidFill>
          <a:latin typeface="Gill Sans"/>
          <a:ea typeface="+mn-ea"/>
          <a:cs typeface="Gill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DMPS-Background-2.jpg"/>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p:nvSpPr>
        <p:spPr>
          <a:xfrm>
            <a:off x="0" y="6302374"/>
            <a:ext cx="9144000" cy="555625"/>
          </a:xfrm>
          <a:prstGeom prst="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914400"/>
            <a:endParaRPr lang="en-US" dirty="0">
              <a:solidFill>
                <a:prstClr val="white"/>
              </a:solidFill>
            </a:endParaRPr>
          </a:p>
        </p:txBody>
      </p:sp>
      <p:pic>
        <p:nvPicPr>
          <p:cNvPr id="9" name="Picture 8" descr="DMPS logo .jpg"/>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4195771" y="6390010"/>
            <a:ext cx="765166" cy="321370"/>
          </a:xfrm>
          <a:prstGeom prst="rect">
            <a:avLst/>
          </a:prstGeom>
          <a:ln>
            <a:solidFill>
              <a:schemeClr val="bg1"/>
            </a:solidFill>
          </a:ln>
        </p:spPr>
      </p:pic>
    </p:spTree>
    <p:extLst>
      <p:ext uri="{BB962C8B-B14F-4D97-AF65-F5344CB8AC3E}">
        <p14:creationId xmlns:p14="http://schemas.microsoft.com/office/powerpoint/2010/main" val="2397172683"/>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 id="2147483677" r:id="rId14"/>
  </p:sldLayoutIdLst>
  <p:txStyles>
    <p:titleStyle>
      <a:lvl1pPr algn="ctr" defTabSz="457200" rtl="0" eaLnBrk="1" latinLnBrk="0" hangingPunct="1">
        <a:spcBef>
          <a:spcPct val="0"/>
        </a:spcBef>
        <a:buNone/>
        <a:defRPr sz="3600" b="1" i="0" kern="1200">
          <a:solidFill>
            <a:schemeClr val="bg1"/>
          </a:solidFill>
          <a:latin typeface="Gill Sans MT"/>
          <a:ea typeface="+mj-ea"/>
          <a:cs typeface="Gill Sans MT"/>
        </a:defRPr>
      </a:lvl1pPr>
    </p:titleStyle>
    <p:bodyStyle>
      <a:lvl1pPr marL="347472" indent="-342900" algn="l" defTabSz="457200" rtl="0" eaLnBrk="1" latinLnBrk="0" hangingPunct="1">
        <a:spcBef>
          <a:spcPts val="500"/>
        </a:spcBef>
        <a:spcAft>
          <a:spcPts val="800"/>
        </a:spcAft>
        <a:buFont typeface="Arial"/>
        <a:buChar char="•"/>
        <a:defRPr sz="3200" kern="1200">
          <a:solidFill>
            <a:srgbClr val="626262"/>
          </a:solidFill>
          <a:latin typeface="Gill Sans MT"/>
          <a:ea typeface="+mn-ea"/>
          <a:cs typeface="Gill Sans MT"/>
        </a:defRPr>
      </a:lvl1pPr>
      <a:lvl2pPr marL="457200" indent="0" algn="l" defTabSz="457200" rtl="0" eaLnBrk="1" latinLnBrk="0" hangingPunct="1">
        <a:spcBef>
          <a:spcPct val="20000"/>
        </a:spcBef>
        <a:buFont typeface="Arial"/>
        <a:buChar char="–"/>
        <a:defRPr sz="2800" kern="1200">
          <a:solidFill>
            <a:srgbClr val="626262"/>
          </a:solidFill>
          <a:latin typeface="Gill Sans"/>
          <a:ea typeface="+mn-ea"/>
          <a:cs typeface="Gill Sans"/>
        </a:defRPr>
      </a:lvl2pPr>
      <a:lvl3pPr marL="1143000" indent="-228600" algn="l" defTabSz="457200" rtl="0" eaLnBrk="1" latinLnBrk="0" hangingPunct="1">
        <a:spcBef>
          <a:spcPct val="20000"/>
        </a:spcBef>
        <a:buFont typeface="Arial"/>
        <a:buChar char="•"/>
        <a:defRPr sz="2400" kern="1200">
          <a:solidFill>
            <a:srgbClr val="626262"/>
          </a:solidFill>
          <a:latin typeface="Gill Sans"/>
          <a:ea typeface="+mn-ea"/>
          <a:cs typeface="Gill Sans"/>
        </a:defRPr>
      </a:lvl3pPr>
      <a:lvl4pPr marL="1600200" indent="-228600" algn="l" defTabSz="457200" rtl="0" eaLnBrk="1" latinLnBrk="0" hangingPunct="1">
        <a:spcBef>
          <a:spcPct val="20000"/>
        </a:spcBef>
        <a:buFont typeface="Arial"/>
        <a:buChar char="–"/>
        <a:defRPr sz="2000" kern="1200">
          <a:solidFill>
            <a:srgbClr val="626262"/>
          </a:solidFill>
          <a:latin typeface="Gill Sans"/>
          <a:ea typeface="+mn-ea"/>
          <a:cs typeface="Gill Sans"/>
        </a:defRPr>
      </a:lvl4pPr>
      <a:lvl5pPr marL="2057400" indent="-228600" algn="l" defTabSz="457200" rtl="0" eaLnBrk="1" latinLnBrk="0" hangingPunct="1">
        <a:spcBef>
          <a:spcPct val="20000"/>
        </a:spcBef>
        <a:buFont typeface="Arial"/>
        <a:buChar char="»"/>
        <a:defRPr sz="2000" kern="1200">
          <a:solidFill>
            <a:srgbClr val="626262"/>
          </a:solidFill>
          <a:latin typeface="Gill Sans"/>
          <a:ea typeface="+mn-ea"/>
          <a:cs typeface="Gill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15.xml"/><Relationship Id="rId5" Type="http://schemas.openxmlformats.org/officeDocument/2006/relationships/image" Target="../media/image14.png"/><Relationship Id="rId4" Type="http://schemas.openxmlformats.org/officeDocument/2006/relationships/image" Target="../media/image13.png"/></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3.xml"/><Relationship Id="rId1" Type="http://schemas.openxmlformats.org/officeDocument/2006/relationships/slideLayout" Target="../slideLayouts/slideLayout15.xml"/><Relationship Id="rId4" Type="http://schemas.openxmlformats.org/officeDocument/2006/relationships/image" Target="../media/image17.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6.xml"/><Relationship Id="rId1" Type="http://schemas.openxmlformats.org/officeDocument/2006/relationships/slideLayout" Target="../slideLayouts/slideLayout15.xml"/><Relationship Id="rId4" Type="http://schemas.openxmlformats.org/officeDocument/2006/relationships/image" Target="../media/image20.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kimberly.odonnell@dmschools.org" TargetMode="External"/><Relationship Id="rId2" Type="http://schemas.openxmlformats.org/officeDocument/2006/relationships/hyperlink" Target="http://science.dmschools.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britton.disted.camosun.bc.ca/snow/boraxsnowflake.html" TargetMode="External"/><Relationship Id="rId2" Type="http://schemas.openxmlformats.org/officeDocument/2006/relationships/hyperlink" Target="http://www.kindergartenkindergarten.com/2012/04/rock-and-roll.html"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dmpsscience.wikispaces.co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hyperlink" Target="http://www.elementaryliteracy.dmschools.org/" TargetMode="External"/><Relationship Id="rId2" Type="http://schemas.openxmlformats.org/officeDocument/2006/relationships/hyperlink" Target="http://socialstudies.dmschools.org/elementary.html"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772400" cy="1470025"/>
          </a:xfrm>
        </p:spPr>
        <p:txBody>
          <a:bodyPr/>
          <a:lstStyle/>
          <a:p>
            <a:r>
              <a:rPr lang="en-US" dirty="0" smtClean="0">
                <a:latin typeface="Cambria" pitchFamily="18" charset="0"/>
              </a:rPr>
              <a:t>District PLC Meeting</a:t>
            </a:r>
            <a:r>
              <a:rPr lang="en-US" sz="4800" dirty="0" smtClean="0">
                <a:latin typeface="Cambria" pitchFamily="18" charset="0"/>
              </a:rPr>
              <a:t/>
            </a:r>
            <a:br>
              <a:rPr lang="en-US" sz="4800" dirty="0" smtClean="0">
                <a:latin typeface="Cambria" pitchFamily="18" charset="0"/>
              </a:rPr>
            </a:br>
            <a:r>
              <a:rPr lang="en-US" sz="4000" dirty="0" smtClean="0">
                <a:solidFill>
                  <a:srgbClr val="FFC000"/>
                </a:solidFill>
                <a:latin typeface="Cambria" pitchFamily="18" charset="0"/>
              </a:rPr>
              <a:t>Elementary</a:t>
            </a:r>
            <a:endParaRPr lang="en-US" sz="4000" dirty="0">
              <a:solidFill>
                <a:srgbClr val="FFC000"/>
              </a:solidFill>
              <a:latin typeface="Cambria" pitchFamily="18" charset="0"/>
            </a:endParaRPr>
          </a:p>
        </p:txBody>
      </p:sp>
      <p:sp>
        <p:nvSpPr>
          <p:cNvPr id="3" name="Subtitle 2"/>
          <p:cNvSpPr>
            <a:spLocks noGrp="1"/>
          </p:cNvSpPr>
          <p:nvPr>
            <p:ph type="subTitle" idx="1"/>
          </p:nvPr>
        </p:nvSpPr>
        <p:spPr/>
        <p:txBody>
          <a:bodyPr/>
          <a:lstStyle/>
          <a:p>
            <a:r>
              <a:rPr lang="en-US" dirty="0" smtClean="0">
                <a:solidFill>
                  <a:schemeClr val="tx1"/>
                </a:solidFill>
                <a:latin typeface="Cambria" pitchFamily="18" charset="0"/>
              </a:rPr>
              <a:t>January 15, 2014</a:t>
            </a:r>
          </a:p>
          <a:p>
            <a:r>
              <a:rPr lang="en-US" dirty="0" smtClean="0">
                <a:solidFill>
                  <a:schemeClr val="tx1"/>
                </a:solidFill>
                <a:latin typeface="Cambria" pitchFamily="18" charset="0"/>
              </a:rPr>
              <a:t>2:30 – 3:45pm</a:t>
            </a:r>
            <a:endParaRPr lang="en-US" dirty="0">
              <a:solidFill>
                <a:schemeClr val="tx1"/>
              </a:solidFill>
              <a:latin typeface="Cambria" pitchFamily="18" charset="0"/>
            </a:endParaRPr>
          </a:p>
        </p:txBody>
      </p:sp>
    </p:spTree>
    <p:extLst>
      <p:ext uri="{BB962C8B-B14F-4D97-AF65-F5344CB8AC3E}">
        <p14:creationId xmlns:p14="http://schemas.microsoft.com/office/powerpoint/2010/main" val="18956371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612775" y="160337"/>
            <a:ext cx="8229600" cy="1143000"/>
          </a:xfrm>
        </p:spPr>
        <p:txBody>
          <a:bodyPr>
            <a:normAutofit/>
          </a:bodyPr>
          <a:lstStyle/>
          <a:p>
            <a:r>
              <a:rPr lang="en-US" dirty="0" smtClean="0"/>
              <a:t>How Do We Get There?</a:t>
            </a:r>
            <a:endParaRPr lang="en-US" sz="3600" b="1" dirty="0">
              <a:solidFill>
                <a:srgbClr val="FFC000"/>
              </a:solidFill>
            </a:endParaRPr>
          </a:p>
        </p:txBody>
      </p:sp>
      <p:sp>
        <p:nvSpPr>
          <p:cNvPr id="5" name="AutoShape 4" descr="http://www.clker.com/cliparts/d/j/E/B/g/X/wide-thought-bubble.sv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2" descr="data:image/jpeg;base64,/9j/4AAQSkZJRgABAQAAAQABAAD/2wCEAAkGBxQTEhUTExQVFhUWFxoYFxgYGBgYGBkcGhgYGhweGRsYHSggGBwlHBgcITEiJSkrLi4uGR8zODMsNygtLisBCgoKDg0OGxAQGywkHyQsMCwsLSwsLC0sLCwsLCwsLCwsLC0sLCwsLCwsLCwsLCwsLCwsLCwsLCwsLCwsLCwsLP/AABEIAMIBAwMBIgACEQEDEQH/xAAcAAABBQEBAQAAAAAAAAAAAAAEAAIDBQYBBwj/xABCEAACAQIFAgMFBQYEBgEFAAABAhEDIQAEEjFBIlEFYXEGEzKBkUJSobHwBxQjYtHhM3KCwRUkY5Ky8bMWJUNzo//EABkBAAMBAQEAAAAAAAAAAAAAAAABAgMEBf/EAC8RAAICAAQCCQQDAQEAAAAAAAABAhEDEiExQfAEEzJRYXGBkbGhwdHhIiPxFEL/2gAMAwEAAhEDEQA/APJDVxE5w0CMIYsk7hEThY7OAY4X9eD39f6/oNPnvzhGML3gNueD38j/AF/QAONhk+WOM367Y4FZtgThWAmGGlsF08gT8bBfxP0GDKWTpjZWc92OkfSL/hiXJDoq6YZrKCx8gT+WC6fhFSxfTTUmOsgX8hMnF2uueiKY2hAFgevxfOcEZfIibCTyf64TkPKVeX8KpCNXvavoAic2knV+B3wfRp6f8OnTp8SF1t9Xkfhiwp0uNr4KGWWd9sS2VRUVcuWPUSxHe8T2Gw+WGNSxeNleeMRHLA4QylZThhXFpmMvGxwG1E74BA2OYmNLDCuACMjDGwQtA+k2k4Hdd7gx2M/lgGNBjDg845pHMxz+jiI5imAZZZ46p/Bd8MLJxh4OA/8AitIQd44Ckj56ow0eNoBENvPwpP1nbyw6YrQdiRV77fngIeNrvoYyI3VZtxAMDucJvHHn/DYFdhr222AXDpizILdJxWeIeDtBZVNtxBxJU8WrabU7TYEufnuMC1/GqmxRPo316mw8rW6FmTNh7MZwVsqQ5Ouibi82Bgnm4taLqvz02Y8OWrl2AMswldgA6KW7SZXUv/b2xhPYXOCnXFRjHvT7ogJZSxGhiBuNVuIsb49T8O9n3pVG9/XApqw0tIBWCGX4vimBMj6zj0IYq6upHI4VO0eZKgInUv4/0wsaLxT2JJquaPiC+7JlQXEgHjfg2wsYf803tRv1iPM9eGmrix8H8Gq5kkUkkD4nPSi/5mNgfLfyxqcl7D0tQVqrVCJLFR7umum5kmXfaOkD4htjNQbG2kYWijOwVAWY7AAkn0AucXp9kM2qJUqKtKm9lao4F+xVZcHn4diMeo5Dw+hlVUUqYpl7ErJJgGxaSzfU3J72x3t54/XbNZjLByKKupVbR8CneJ3M2sbXO+Bxy7iu9gPL+yWWQaszmyfKkFXb+aoZPlCYjqVfDaYUU8o9Ujc1qzgHjZNMzvt/alMz+v8A3jgGM3PuLUe9h+Z8QFSy0cvStH8Oko8oLPqebb6v7DKhNtona398RLg7JQTffaf6/r+0NlIjoU5wWABEb4SUtMziaOoEbEYkZNTUj1OCqNPicdp0rxg7JURPpgsZHToiZJt2wWKQiYjDgs3i35cXxsvZr2SaoKdeoQKUaiGUybkFYPkJ1eYIvhbgZ3wnwWrmGQIhddYViI6RYkn7oiYPMGMXXj/sU1IBqLKUg+81MoFMj+ZiARPSCed98b/w7KolNVyoVUnq7npBBJ+1uN+MHVchTZXUqCKkhhe+rf0725vi4pcSJN8D55qIWbSFJiZkQbb4FrvTUw9QKfuqC7D10CAfIkYvv2seBHLOXCO9KFAQNCkAAa2gROrcRaRAFzjzZs/mCIpr7pdgKakE3+8ZP0OLngyi64bry5+pEMZSXlo/Pn6Gir51Ev7vSOGquFH/AGjf0DYqc144s2aT/wBJSg87t1fngP8A4LVMVNDvqN5ljcSJ7yD2vibw7wN3qCRoE/akAevPPG2+Kj0eTB4qBH8RYmVpqD/Ndo/DEYavUEgkg/dG0egnG2/4Qk3VQQN5WTA3jk7gjnfnBOS8NpwxDDld9N9lHncDSRE7G9sdMeh97MH0juMKvgbsbv2uZ59ePPE6+zjMIV1LXtsbeR58sa18qg6iNj8IAIvM37dwfwxypWp8fECAv+UXjUBIgz5j0xuuiwW5Dx5cDKJ7OGytqDGItYyDz6288WWV8AooU96dzcfM2Yx07fj5Y1GUqUnQ3mTMAwdjBAFg0DfniCMdq5BJDiCTPxTcC9j+F9ufKl0aC2JePLiVSeF5dqkNTZbAq3pbSw43sfTfFrW8GoCF924uSCywRzp+sb7X8sQ5ISTCmB8NoDAbjVwYAjy8sG0q1QEq51ACNiWaB947NbebnG0YJbIzlJshXw5JEINDgEmB0sJ+nNifPGe9qvAgWD/DqJPFjNx2O3rjV6adyzEkCY2Dgfy8NYWjjElWhSqJpZpABvEEQLSONvPb63JRksrFGTi7R57k/C9ilT4TAYWI/tzjTUPZt65/5mtVMiYYsdidhsw+1G8HywDmvBjSFTSTFmDbcTfsd/ri38DzPvqGksRUS5iJgGZAi8QJEXB9ccjgovY6FKzT5HwrKimoFNSI390G/GRI+WFitGfoJ01EqFx8UMwHygxhYteF+/7I9jO+J+0yKvucuiaEkKAIpid4Xdyb9TX9cQezObeo+Yao9/3d4iB9unsIgfTGcjF97HA+9qwJPuHIvGxQ7giMedGcnLU7HFJGrz9bT7uNlRidtyhAuJ4XmRfeNsf7bj/7hmDtqKH/APkn1Mz85ucb2vkpROoDS9/jgRMDabzuLbSAYjIe2+SJzOslQGpUpN/ijTsB5R2t2ibx6a053M8PRmWOOAYsKnh2lSSwkdpI3AjbeTvhU/D7N1CQwXmzTcbel9scp0AiLcYkWzSMF0vDSSeoSIBF7MYgG3nxiJ8vCe81KV8p7xyLX74Qw7JuGGlt+/fyw9BGKpM3GwJ9B3wnzzAHUQg7m5nsYtPa+FQWaGhmFEMTHfBeWFaoEOXoVK2t2ppoEy6gEhj9izAy0CDg32Q9gKtWurVFp1sm1HUazkhR7ylqXQtm94pZTIgAA3B29d8A8GpZFEo5WlKMet7ElulSWIgCwPYdMRh5QsrvBvZWnkzUrVGaoGIUIQNKIWUjXvrYEAzsI25xqKdJi4qaiFKjoPBg/wBfwGO5PJimWhmOozfi5MfUnErvwP1acMmx6IAIAAHYCBh2IlrTx+vnhj17Wj8fXthiBPaLwdM1Rak4FwdJImDEX7gixHY4+es94ZVydZ6LhoBOmRJB3A8yIseR6iPpL3nHO04yH7QPZv8AeqXvKdqyDe8OBwYF/wC/cAjr6PirsS9PD9PnicuPhtPPH18u/wA18eh5RlKsqQdzFpiYMdrC8AjYi0zhj0iT7xahs0nUDPSJ253lhzvycDCk6VGU1AbNIIYHcjeI1cEAkEGfPDqdJtSiekEqGkm/EA7cwbA7Ha/bGRg4ltl8uKiHUWF4Nh2tfadr8gC+BBk1VSrEtvAiIOnjkGDccQhFpwXlF1KRqG3IsCdj6XPpcYZmfDtQsQGC3MbTtPl2O+/GNSBU9BVlbSSSI5UgANDccgz9QIwH4tl6WkkQJA7FrDy39dxEXwRRyIUFTeApIJ3357AiZHlvwPncsSOqNgV22+XxARxf63T1GtCuy+fhRZuokHfY3sIiLDY8WvY2FDxIBTMs0TtY389pmbX2BFjgdMoWDCywZJadiB9ybEnzHfg4ZnPDoJYOq6QWlixJFhNwe/naL3xFtF0mTN4ixtceQ7D0mDtcHtgr96LhiGJYgi95v9D2+eIV8LLGNYBG92+En0vf7J8vQNbw4g/HI0kkNeIAFjEnnp3Hfc4pSFRynUqFyaiy1QQfIC3z223tiyo5hgoMrqIABs4O1yT8QGrv5YEr5EgglwenUwJYi8sDI3WF3FwYkdn08vKiHEWbYgXm5gXmdxbpE7DFKaDKN8UCFbtMgwZ3IJO5/VvTFJlMy1CuHBInewtv/XFvmEEhWubsNMkSQZgmzH9c4rPF6QA7xNxIni44sDiJ66lR00Ldso/2ULLAgxNosJ0mwFt+MLFVlvaSpTUINgLbYWOZ4WG3dfP5NViTRQ4vPY1C2YKDepSqpfa6E377bflikGLb2UYjN0TG76f+4Febc44YP+SOuS0ZujWY0AwYyALAkfzEEsTM25g/CbwcZf25qsHy9QFl1Unpxcf4dTtNj1j6doxoaR0q4I6Q5idjfRJA+zbqB4PcSc/7c5gNlMu8n+HVKnYsBUpK+4sQSs6ufUHG+Kv4mEH/ACMy2Zflmja5t6YbWzjteWN53MC82nFUc7J6Fv3NzgnL5CpVVmZ4AG0gfr+4xzRg5bGzkkE1vFGEaqpG9gSTfEB8QqPOkO4O+okj6bYkyPhoarTpqBLuqgvOmWIA1dhcT9cb/wBl/ZBq71su1EN0ppqqzCkumpoeGCwHux0sJmkVIBONOqrcnPexmvB/ZSu9bLpmmanRrFQuggEhh0wYIFys72OPVPYz9nVPLUKiZ1g9GrUWotFxeVRv8SJhoIkKTemLwSDqPZnwajkvdZdqjVcxoCe9fdr1qg0qSYgM4tJ0wCYAi6yuSZkK5kI/VYbiAALyBuZMbQYviG1wKSfE7Sy7S1E01FAJpXTAEQoCgDaOrsNowbl6IRQomBO5k3MmSfM4fOFiBncMZRzjs4QGGIb7v1jtOOlB+icdnHRgAYKQv58ThxQdsKcdwAeS/tU9nHosM3RBNMn+KokwTzvta3Yk+WPNlz/8m/xTYb3JE3nnsb84+n8zQWorI4lWEEHn+mPAfbPwFsjmWVkmk0tTfkg8Endlk2mSMd+Bi51T3OTEw8u2wNQck6laRJmZMbgz+APcAMN8W9GGCgtTE2WRsSRYkQStrN289s5kKMUyzkRuBN4mRBO1yQG3Bt54K8NzpvpiLqJU2AEGwncEEjgkRzHWmYNFsyrN32EHTuvIg8DfywO+UQ0wRG0DcDi4Hc/jb1xxK5CM2mRNiFBIF+AepcNevYAgQJOkjpExEXuJEX+tsaEkj0NMTIYKNLKYBkQY4ItfeSMQzokCVJEagWPJki/qDI3v5YnqkSSsqoMOo4kQI8j/ALfUPMUGI6DIEl4vpmwdYv6/3wUgsnqZgGwYgi8mYJn1uvnwTHfCSoxtqYEAzfzESf8ATZsdbw9zTK/C9m2EEG89tJ7d4xHUy7qFZwBPQ17KW23m3PO2FSHYFmGcEE6w22rULXO/zFzf+o9XMVUJUM2mJlTB6hzFpgCIsY88WFHJ6jVV6qaqcCJFgSIiLFRPykYkCUl00agLCCNYBUgyBJLAKV25mSIvhScI7sqKb2AZLjWQWgRM7T6bH84J5wquVcUlqEhVEgA2nqM/5uq0jbUMSeJZ4UlpmmNAsSNLM0zfSw6W2t1d/lYZ2o+YyxqDSRHwwTcDTJvGoWNhsT2vHWpuoqy1B8WMy/svSqKHFRIYT8M/jqH5YWKjwzxVBSUO3UJB645PANhGFjLPidyHSMvVzaruR6bn6Cw+eF4P4nGZoMAYFWmSTJMa1mw/LB3hvgVJiAx5N538v13xNm/CEpZql0xS96mpuCusTyeJ/Dvjk/55Rps6euTdGqzniFOlUraiR1MFgXJA1bmzMC+/IHpio8SX96oVKdMqCStRVMog0moIWxGwCi4+L1xbeL1ckHfWwaJZgykyxYSYJ0mQPlq8sQeKe06ZlaeXyKn3msllMKrKEk6mY6VACkkW2J9ScntXfx/RMUvgxnhHhQIJMSBMEwe1saHwrwn/ABaVRmpaKRq/4csdOk/CSCQELOYkwrQDcYuvZn2TbN+9UU3SstTQ/wBmnTVqYZSyn4lZg8kEkSkBhv634b7P06JNVtNfNKC4Jjpc01D+6BuiuxLQSb1D3vbxIwjS3EoOT1MX7Lfs/evQp084gppTaoAVj3lQFldHRxdAdTqQw2CQAQNO/wAsVqCtQoD3LU31MdPSXZ2J1RGpmjUbyQ4J3xJSy5zS0qzirRKsTo+EsoeV1A3WdCmLGLGMXJOOWU3Lc3SSIMrl9KoGOt1QKXIAY2EnykiYxPjmOE4gB045OOYU4BncLHBhTgEOnCw0YWrtgAcThAY5hTOAB04pPa7wmlmaBp1RcnoMEkNvAi4Bi+LucZH9pni9XK5anWo6QwzFMHUNQhgwP+2Gm07Qmk9GebeL5d6FGlUemkV5VShDDpMEsGj6ehEGxr6+fQa9NNBpAMmog4tdZlgWsfODgLwTxHMZnKrRP8T93rVXKwCdOks0AQWi5jtMXjEGezDn3oVbsA9+mYBBu0b3vz5HHdDFbVuVHNKCT0RbZTPq9FYAuxnTr0iRA2TkiDG+J6uabQGCqSE1KVBcXJHMWgTpN5mO+KPwCu4y+kKTrYiVamQA0xMnuAY7xzh3hzvTWujEaotDm/eSBvJAngneMUp3/wCn9PwS4+AZ4V4mzVnSkSQ9MgBkUCd2AOpuxMesbYZ4d4gTmlXUy20jqWPOwUyDvHed5wD4W/ua6VWemDDAm5aTO+qNp3PaNrYFGbpKadUVlNTXJUAKYG1wWI/phuS4t8+wV3JGspe/qVDTdroj2LHrmLWgQDA8gScVnhytUo1tRRWpnVdUIWI+9JIkDm0LwTA9LxKmazODVYmsH1LTcxvtZQp4g2ufTHKNdkqO9PKVCjAgjUObX1lpG4Nr6uIw14Rfz+Q9SPwnMn94VKzgB12UKixpsekAEgTHeI5w/wAYyKmalKSoci09PEhmIBVpN/XvhmZGZ6Pd0qdP3YF/eTysagAsCQAYtc4jz65wHqqomsydCKOBzfmPpilGS7Ma59AzLi+fqW+eU11NN4ToUqxI+0TeLCGgneJv3wH4Z45Qo0hSqVTq1EaKY1MYU6biAvU0b3HN7A0/Zym1QLVqOxgGWYWiBpjbmPpg5fC6NNrUtpB7gd7izCYjy4xXVTe7558QzxWxTeIZeajFMpV0k21EA/PTb9d8dxpmzCT00tY2Dd4t9cLF9RDmvwT1suf9BP8AhdOmty5MekDbken9+R8lQDU394hZSYBZlDA8swLdPzO/PItPFyjZfSiy6qFYKlwPpf1G4NrSAH4XVjKEaCCzGLRsNyD6j5LfcEYSxHxkvb9l5V3Pn0Kjw72W9+amlkJpgWZx1FzpUDTI3ESYG3cY9Q9kP2crGVzFRfcNTVCVUQ7OCwcVdUjSwg2Aa7KeIg/ZX4OKPvc67wBNMoASY1KdTntdSCJiDJ3GPQaWYq1KtCrRZDlnQl9Uhu4KiLztvAj68eJOnUTohHTUjL+7yyjw+kjhCFFNSqgAi12IgCQTzAO5xZ0vDKYrHMQfeMuk9R0jaYG0nSL/AMowshlKVEMtJAoZi7QDBJ3JP6GCTU/X6488YmhJOOYY1QY5qn9fn2wgHzhDHJwsAHZwscJwsAHZwicR1KkbXOGrUvf6/wBuMAEvrhFsRGreB9f6d8LWP1z/AFwCJB54dqwMa3aY7/r88PFUD9fqcABAxjv2u0tXhdc8o1J/pVQfkcaz3mMH+2tNXhwI+xXpsfQhl/3xUVboDDfsky1Wlndb0qi02rFldkYKValVWQxEFZYXwX+0j2C9xWavRd0oVTICwBTft/lPH04GKgeK1Ez/AIaRUYI1LLhhqIUgVHovaYPSuPes9lUr0jSqDUrrBHPeR2INwe4xcJZWRKNo+bMp4IoJVq9RluIViL3JFrTz2MnCfwOgSJNaeZOokCQGjsdiOL4u/Hci+RzDUKyyBDU3BgOk29No8iCPPAlfOqDqJi8zExBgmBB/zDHpxWG1dHE86e4B/wDSdNgNGnVIGnfVzHzF/wAMMTwt6TWUD7th3585xZZfxFXlAu94F2OngGJMG8+UWxJXqMSVCVCG2Ikgn4lmex/I4tKG6Fc9mB0c24eIteC0ywn8/pcYs8r4kbwWAvvEwI29B3njDPC8hVqM4ek6gqSGIga1LEQWAtYi20jDqOQeQGJ1ET/CptUPTeTCgSYMg9jh9ZFayYsjeyCqGYgxoUy0CLA3hgLXBO3mOIxOVsQADC2mL/0jefUYLyPhhBhqLFdPSXfQTM7C8ERMHuN9sRZvL1AQeQTLKs3EgkDeN5X/AN4MPpOFitqDugnhThTa3KXMKSSeCLwILLYWjZhvb/awldXK7v5nYSSRPz2Ppi9NEiNh1dO8Qfh33kWB8sC1qTEC5PJuBKzBG/eB5W2xtlT2JzMotKfbHVzep/thYuf3pU6CqmMLBkkGYqs7WzdVYd8tJ7IOYNyDaSNU9we9xKOXztJjSaoUQzICrEkeYtNr+WLzJgpoZwCAOIF4bteDtP1xG/iAZoYA2PaLzMdzzG2OV4MdkbdZIZ4H7SVshmv+Y66FWRXUywYN8TAHlfux94bnH0JlQrIrUyvu2AKaY0lSJWItEHj+mPnLxPK61YQHF2BBuJ4E77jcmCe22y/Yl7YEH/htdjaTlmbsLtS+V2H+ocDHDj4eVnThTtHrz0Zm4n09P6YRT85jEk4WOU2I/deY447X74S0/wAPLD8KcAHQMKccwi2ADuOTjkYRbAA2oNo4xClMkmRA9e5k7YnGGlu2ABjL5/h+v18oYUkX543/APf68sS4iZsADKi+d/T874ci/r8sMLRhB/kMAgjT6fT6c4yv7Usrq8LzPOkK23Z1kj5YtM77R5eipLVAY4W5+Fmjtsp5xkvaX22oVqb0NM0nUq7SQImnPVsvSxInlcXFNO2JtHlXjGYijkKgN196hP8A+uqtQfT32PpalmV0BpABEye3/rHzV49UptlaYpKFFKvBAJN6tETJk3/gTY40/ivjNU00sYWjlyWDBelqSajsSSHUjiNQ74tQzSpEuVKz0X24y+XzVEqzp7ynLU23gkfCY2VrfQHjHnOX9lkE66wlIkU1apEFQNoE3ufPHHrVKily6qfeg9Q1TrAg/wASbG5tFo9cSVqaNogvUUBdQEsgM9tl2Hb4sdeHGUFWy8efuc82pOztPw7I0WPSajGV6nmACCBppiRJFp7Rg0+MQGalQUQoEqNHaeoySd4JX5dwFDTU0BQGIZI6oKtAlUmBEjqI3O+Jky7AhXbSDMzCyItYaiItfUDiqT4t+W3PqK33c8+BLnPFXDqa5XTBQtckIbC7drGwE8jfFXk89U977zSekShJIBXpJ+K+mBuATBHe8r1sukydcdA0gSVEyBudW3I27AYzTZ6qKnTe5AJuSCYO/eDfmDg6pSTTiq8defdgpNO0za5Km5q1J6lBA2dek6iAC7AhtOpbT85w/wAXq6MwPgKVUFRdJLDUgAZbTtvxt6TiMylVmDNVbfq6zeSxVgD68duDvd5PwqpoqgliyIrgnqg0gZIAOzU/mzR5nFYeHkkm34cPsE5Zk/csPEG1TCgwOCRqExPc7na8eU4D/eihLBjyANO1uZO42PkTixq1ZVW47DgbMLHYMfwwJVykbEgE6h5RF57zIx3JKjmvvAnzIJmSNraXPHEWjnCwLXpwxAcp/LO3pbbCw7YUgvOLHVNh3+h3Eetu07zgc0VmdNt9jcDaQb7fn54sErlQfMWF7xAMgXkSLG4nkTiAsrgCWJA3AG5JMWAEESY9djjFssHopBBaYNyZiLD5WHPne22d8TUpVDqdD03lGWxBUyp9QV9bQeMaupSEQRfZfM3F587etjxiHN0tQIZJIJiBA5+ttP0jeJzxcPOqKhPK7PYv2fe1i+IZRahgVkhK6jh4+IfysLj5jcHGmjHzX7L+Nv4XnFrgE0WAWsokhkMXEWkbqeYI5M/R2WzC1EWpTYMjqGVhsykSCPIg48nEg4ujvjLMrJScIY4TGOb4zKO6u2ELY4Ww0nk/2wAO1ThTGK3O+O5ekJeqg22M7kAbeoxnc9+0TKpcanImwgbEAwLnnttOKysnMjZEzjhaMeZ579qJAJSkFgE9UibgWL6QbGfw5xQ5n9o+YdQQwUkbiCLSY/hyASjbE7pxgrxCz2StVAEsQo8yBioz3tLl6Yk1AbxYjfVp5tvbHiy+NVswWGt/hioD0yCBT7sSQGkwR8PlOM9VzJBBYhSGMkAMwJJB631GZ7HtzfFKD4L7fslyPWfEP2jBlJopxYnYErIktAs1j5XGMv4t7bZh2IDReVA4lg6ySQIiBK6rE/LK5iuXaaSs0g9RvHwyS1QwoVxETtBO+JqobMaWvsC4CzHUOSQoh2IkTAInti0lt8c/gm3/AKEZzMVGemJUB1WCzahtKqSw0izgTp77xgPKuPe7NUQHSJ1GNXUgtIXbSw4E4lNBNKtVIOm3UQ5VdZUgKRpJEz8PHawnGbog/CXPULkkGbMI2AYAERycXGLvRV56vn1Jb7yvzNL/AJXMAn4KlFx1A/Cz05Om1xWiZ+z5Y0fh7l8pl5kocu6t1KLpWqbkgkQoU9umMUGazT1kzCsACaJa0AEpUo1DYWuFJ8iz4l8IzzDIU0ABAr1gSQCANFFxvzLNH+rBFf2UxvsGpy+XohQ3SQVAbolmE9JmoTcEeW2Jh4lSYAgF4kEuSZI2Imw4tYXGKanmGYamIDeQgS11vax3E/zA4L8Po6l1NtBbTH2rfSRF/wAtsd0cGK1OVzexJnPGnKAoLKCI+G15B52txiDNszt06hpSTc6uNVjcjfDj0EkKCIKncbkXHnqEyP7YJqZ9SEVjLQBAE/U7HYifL0nbRbIjVlemQVZDahIggcGd/wAREzz54r83R0sEMgyNV/tXgi0CbX88XmcJYagFgbhryCCTvBNgb/2xTeK0QWWGYmJmPswIFtonbex9cTKyohy5hfdLYLvKxIIuSpvKnWsCdgx3nB2UzyJXR41KAEYzA6Jg/wA0oCY3/h+s11AzSWSQySy2HUQARPkyACDygnbDdQVCoAdUgNrBjSHBAP2gRDSdwrHvjJ62u9fHKLQZk5pu+Xkj3TlRJkRcLJ3HQdJPBi20lpTiNyJJ7mPtAgdoE4r/ABZSuao1LRWp05upGpQaTAfIKSdpfBhPVp1QfnExY7SuqYI2mRjpwp2jOcaZHWpjUbH6p/vfCwajNFkMf6R+BuMLG1x8DIolqAQYMSJvF4PnvYwdiMdDmI0hePhg6m2iTOn8jxJwqVEsCENzYi3BkRN99jxtG+OCt0yR06ryOB8R73kkr6HtjkNwh2MTAWbXIggCPmIgE+YOH1a+lSdSrywa4JEGTOx2Ft+k4r83noEg3AJBkmDEj6T81jfFtmUpPSpuEosqLBNWYEqOoG4ZpHoIjnGON0mGCk5FYeDLEehVeIoWUIVnWJWJIILbraPi3jYjG0/ZJ49VoJUyuZSotBZehVcEBQSNSHyk6gYiS21hjOeIeKLoDB2GolQtJQtwAwXq2A1WgXEdoIlHN1arOFaBHQWJJMwskExfYwB33nHI8aPSFai/Pb5N1B4W7PZM57aZSmSGqSw3AER/3R6+mKHxP9ptNATTp6oXVLGFItsTA2M78Xg2x5hmgo92feSHAnS0RJKiVWBZgQfliN2UMTohWEAsNMSJklyCQhEG+w4mDLwkt2lz6FdY3tz8mwz37R8xUDCkVHTI0jUfitESPKJ7bc59varMV30mo5JFgTpAJIO5LEwTyLAntinyC1Fq9OldWpSIYkKQ0mYCyGgiCbgdsSL4cQGcs406pgonA1WAaJUsRfg+oMq8faufcVjKOaarUZKjBBpvrOrdgZ0k6LHqjTsvocAU6jGQxf7rKi6QYJBWEABt3nbFklKiOpgGIY6pBf4TJGp5BBF7Acjtgatn6ewLNzbpUtNmAEC4kG314eTw99fz8hm8fYFYNpXoAYdDaoSTJsNRB+Fo/E74fkkqUwqhg1xAAdpBJ7ADSQziJvfyOIn8TS+imijgxfefwNv9RvfDV8TqOYEgR58EtNrjSWmNow6ff7csPQsKfh73Ks0kb9KSDTM9A1FpQmIIPpIw73dNCS0BiZaFLtvLdTyQSDqkRcXxSPVqm2o9MbbiDweYn6HBnh73K1WN5kTMCbgT9oEagOT6xhqC4/UTb4FgmepybBzpAhuvZdJjyYHUI5xBmPEatQskySbQIUyFE221aQY7jjDqOWpwDJib2gyTeNI7Q4F5g4dLN1WBCwRHJ7RvY6x641UaM7IaahwBUeDK+c6l32mRGk+owTk/DtMztcbyb7jtsC1uw74FooSY6WIMSCBciO2zTHrGDg4sIgQb/DtGmfNTfm2LiJjcyVaqFEh6i1Kck2LOj0xNrHUwIk7OO2AvZzMRlqgIJArIYG4/h1ZIB3I0A+invgnxBipVlXSyOCsWEgyONgbE9tJuJxJkKUfvCosg1Q1Mx0lVNSLmxKlkB7AmYjGMl/amaRf9bLHK1idNM07NvBgWgkWNrCVv9ogb4PosyiToMi57gxsPvTI7SPO1fQLxJWAkBgvEGem3xK0EeUeuDAyQemHGmRN/smRa8jtF2879sTmZHWAiDaCIJvcDf0kel8Kqx0q4W40yV6is9Wq3TBA9JJwa9Q1FI52Pfk/Q/wCxmcBVs1oLBg2g9jcap2i7A9pnbFS3sSHlGK6CYIIBEkzN7nYW/wBvPEVbSqyIUMxFxfXpgjaTJkeUnbBaZVVMqZRgG3kox6pA2KaY3252GB8xVV6bCIY6dex2g6hNrn+uC7QznhlEMhVSom25kdQv3JVit/5vLD8mkSNLs5HwmwBACuLeQN+CoviHJIVJJu5BbmGaRN+zKx25A7YgrVkBNRCWFyWDGNNnUwbSrSxm1j54xejRotUwnPIGytKoTTb93r6ToAUaKyz1baSXXbbrXveGhmyKjFjIYdtiYPG0k+s3GJsooq0c5TJUsaTuEg70WFSZ+1P16VBwMsPTQiJMHm5LQQSu0wAfODzOLwNNAxDSGG6mFYk7lVJU+l7enG2Fiqy2brqoVPfaRPwmBuZtFjMyO84WOm2c1IgFU6gQb6RwPlB5txsZ4IOBHW8SBdY3tF/Uc3iQN5GCKdWQrXIAuYAsWF+qwBjfkyDcziFzrYnULgbSfIfiOb7b4xZsPzrUirWViCYIDBTYEA/zAKNpA02OCcp7n92d2gBf4bEKxH8NxGo2uFYGRIu3cYFNPUkdTdxxyw9IM7bWI7Yqsn4aKlOqtz7txKgmCD07A3k9uSvE45cfCzfPtqa4c6LDxHxnKqNCENzGpyNQiLhLMATf+UCezKHj2WQlSkkNB0qxMAkMCXnU2nmfzwDQ8HXReBfSxM9JIIkx6g/LtOJ8h4KukOR9kb787X+7JE/dg7jGawHm1ZTxFQWntBl/8MBgNl/xAIHxCBsWAsRte8HEeadzSlFpaiRJVfileQdg1Mc8gjzxBVoIhJCi0wN9hJAj7tjJ4nfbFepJ1QQASencQ3VAHykYpYeUWayY1a7XD+ZJ2sNImdzFjOIqubNI1OZMEcGI45huT598EtV1XPUQLktCna87RtJ2mDEziT3SPZiGMAji0gDym+kgTycOhWV9VC8D4JjSs9gLeXdd9ziSpk4AkaogRxp3t2s0yeQ2Htl6fSQQN7C5EH13WJ8wRiepUkaTBIJmAZO0hQODZh5jzjD0ADfJC0AydjpkS21uxgg+c+WLHw7KooDGLgmCGJAPSpBBgAEEN5MDyIiDAKpBvuAZEyZ4+yygkH7wPrh1Kg7kwd+qCdKy0m4OwIt6kG/JSC2GGhS09WmZMxqn7o3ssMSjbbgcXiX3IBPTIBKlQ+3VECJEbMfOMR0vD9QKggsTeYMzPfkliO0r6jHWyhCrAFoJIsWBW1+xUwZ2K4WULCBUprDkJ8ROzSIZQpHbSzXnhjEjA9GvTBDALqvKnVMCYCRbUNrnn5YrwIIJ3I23JMkciZPwd9sMpN1aheftG7AHnsIsD64Qy6FejJYgMkxADC5M9vukMLXMcTgMVgTIcBtQMgGCIIDeRk3E7T6YC96G21SQNUgWWxIGwlSLdwcPI+JiCQb3EqCR5fevbifLDQmWdPNMNXSHBMKLMTxEcGLeqIcPpZiYAJ1aiRsCZWVkf9QQsd0G94FyB31GF32gmfu8yQpPkU88F5VbkVFkEGYgERcj1AAf5EWlsbRIZPl82bmTqsQYswBIViCf9BNzAF8EDkaYYNG11tIEdtQMHgE+eBaKktEATI1WCmd9/sPIPkcSZeqvT1BTIAgXkXgz8Znby5xS0JZa021Rq4TfqiTBkxeYEeon0i8SFN5IKnSSAxD2OnmNxt/SxkOnV0gE3hj0r1GBpF/zkj7XnjlbMh7ixaQBupJnULb8/XuDhtCQZlvdyNUKgBCiXHUJJWBMoQZWZ3iMJ2SmdxYG7SIK2IO5IG3O3bADj4gBpG8zcqpAXTNpBEkfyntiV3Vlk7sL8k/9RfmDIjbCodjqHumqKuqF0dJaYIltwOBIYH+XCzVJBEhJpkAnq0hulSRwVYMPMDVYTgLN1FZ0ZZIY9jIY8mCDpOoG/nheLZQA6WkFjFPUY0ggiARtoYrvuPXETjoy4vUtfC87SGbpe4YwxCkQb6iQ2qbhlDccou8YpPCkNM1KDE9DtTg3Eo2k7cWAJ2iTaMBUIDghzpYGSh6gQNQI8iVkx25jB/ix/wCbqFNqgSosXF00tpH2hqV78ie+CGk2N6xDB4eTzT89TQ08gjULg284wsOSi8DToj+bTq8/smb88iDjuOyn38+xzlcHBnQBaDvqgb7fh/NMWnE9AgAtYS3msi9wYmJEHkTexwzMVBBJMTAgAFSZ3F79+A0DkHHHdSDF47EzEkb/AO/IMHzwZoFU4CnSC07rIAmLeYH8o7AjbEXs4xOZqUvh97TMGwup1CLfc1XHBYb7KgenpX0BBJgXv5cxEgm2+BEY0c1l6xMfxF1XJszMp095B1TsTB3nET2KjuWOWUQxKwwIZZN1F6gkg3gQ0zcavPHMtmtNt9hEEcB7Cdx8QAtYqO+G5hFFZ1+Bb9U/FpaYTkkIwKk2Mn7wxD+8qoIBGoQOZEDSArDeAQysBI5HOMU9n6c/UprcVZ4uqnSLgb/ZLCPIXI7gsO8DrRSCwF7z2mGICwLiAGB2kEYsc48jVaIMADTcHX073llcDlSR9nFY0hjqso+H7u2oXjv1L6kHy0ZKB83TF5aAZnT0gbmADsDaPMeeIiWUypBLRxIkyIttyD5g24wYUXqi5tMbsTJIBm0kBr7ERbkPN05Kkqp7XkNI1D5EQbcyNsQ0UiTLxpkAsQZne4gnY8WBE7Xm2FQ0hlGwNp3CkXgR8TCO0dt4xGK5XlSSJ6iB3AJvzMEHv5nHUa8iVUEnvpE7H/KSTHIOEMnDETGmAfKJkSPM21D578Rp1vpJIJsQCIuw1XkCCASPOB5Yly9NFY67JsIIYrJiZsG0Ehr8DELKmuRqMCYMggTJXuYnUDzFu+ABEaNUSdIEzPeTF/VvUHzwXSfuPICCQSRfSBcG5ZZ5wLVzTGdXQTcRBI5MgdnE7bMcdFVu5jaN2BGnv903HYEjjFWKhq5jeTeWaZsZUsYH83SRtDDcE4HKSQyHUJkR9Ph4DWE94+cleirbrGngEkmwJjtclh9LXxGVhbtwTC2kWJEdiOoDyO2IZSG1AwIsACRAiI23B5htJ9BieqhC2Jm9oiO6+ZEgj9HEToWOqQxnT8USYY2GwDem44nDnrEyQwaAGBuWjgn0kAzP9QB7GAGk7gzfuDN/TUON/OLSmKapqYgEONhqAIN5iLAn0KuPXFYGNixvbmTYrt2gwwi/44IRg8/Z5i4VZJAI/lkgf5WTti4MmSLJCZDArp2AgW/kPyJt5iNsCrU0suoEXYSIJttPkN/lhlOkQQLbzEiB3BvwbyPL1w56rTpANmiDssqb9r9vTucaozaCRUJi15NxYWWYLd+oGfPawiI6RKLcmZEC20xbiNvLCRgQ+gWDW7nfki8b73IOHVnbSZZdh8MbRuBaRM/TfDAj9+WVmOxHU15EjqaZt8YVgN5Pnh+RCkNTgiSVMG4IERewDdcG1wTgf3xVoMjY2BiSBva4Ij5xghXEwD9kCD8QFwekR1KZ+nngGRZmsUhFWLsrBuQYtPcHiJxHXLEy594J9QRYqYMWbY+XpGJc1ldfUXh29SSRAVudOoyOPXuWvhylC1gQDYjbYuPQEggfzHD8wKytUpJHUf4Z2EhW7gEcxcHzO+DfaYaBk61hpQ02gBiChlQTwQCQBf4MCDJ+8uxBkAWhCzJKhRvuukk8ahYnBOZpitk6kBVaiq1E6iTCEq9jfbqvc+9B2iOTM3JV5PzXA3yqnzuPMG5C9rsOLciYtbyjCxXZenKgyu3IE+W+FjvU33c+xyuIZpOrUASdNyeq020gRuAT57/FIw1KhYGSdgJWL3uSdrjbgx32lUw4OoaokiZ3IJmLzaYjzHUMdzFORMAWJIJLeZkKL2872IjEMpCKXN9h3tpHVzv9nzFsAePddObDSLjY89ha9z5meTgt65iLAGNiJWxiT9q1gdiIBucRZumLXDErEjkAmIP5A8yL2xEtUUtGH+KuKvuqqqf4lNTq4lg8ggfa1RBHK6eBgNgzg+8hQYAWCAZDkkG8cEHmI+zjvhS+9yInXqpVXpgKYJDAOnaQCCbm0HlsMUTd24PmGBJYf6Sw1A3g6vTGC1T9+fqaPRhdPqQEESsjSqza5sST31DuCRxcJkBCypjUNJ1ahyekjfeVPnxqgTZbMFWUKsErM7ydwVA+IjSHHn084HR5IEGQdMTY3JAUn7MCVPM9ttjM5Tp7wIAn0j4untfqA33GGOG1AkWB4gg7yFA7zI4uR2xKGMBmEmLGPPhdwOoEcfF84bmbRYjvaYsTz9ofTCoY0OWF1ETFhYk+p+E6f+4eeG5NNLHknv32G/BJ0n124xLVo9ZM8iWmZBEkQeGiQZ8ucSPpBgkmABE27XP8y8z8U4iiiOioFxNrgmDa4BMSBBXSe8rgdi27TsDMm0dIaNzBMHuCt73nXMFUtYFoJIgNM77yCBBHcDHaqa1PJmSxbgkKNV+/Se1jbCGMQyBJ2UmRA0/ZAnezEgj7pB2w01wSd0gzYHvO3cH6gjcRhlJCFOynfYk2BAkG86uk8WHcHEyuFaSo0g8mSBMXG8g9J5wCIFexIDQZlb8EmFO/TYjyLdjhyPM9MEkiNwABLdRHHxDyLDi0lXSJ0sYttBMgysCDEOCtjdfXAlRRHKkf90ArYRaQbjurHylDEKbRBAUwzCYJMhWifIQwPn6xJRHXYahIAkbkwZjs1z6z8oaepoAkQIkX2GrzEbsO4nCqdPTuTFhMSTECO8gg+eJGTLWgwpWdUifK6zN7Xni5njBlNzBUaTedMSPu7n00f6lPniubLrML1QIBmACTuZ4It6mfQjK1NImBFukXJBJESBYwIvsVQ+tREywRiVUG0XK9xFyJJvAMx5fN+Zo206rHTH2iOP12jAiUSS1jB+HcRNwQOAQPxPa89fLaSOkyALibd+dxIj+2OjgZcSNGbSUYQI1HmBYTT5uBfiBg6tS1KSkDaW3gn4SLx1TF+RgbLMAs2KiJ255Fu4g2+0drjE2Vy3TNMPt1Bt9hqXTG0XHoY74EgYKjqSACy7wNgfvLPJsrDji1sTI0CCV1C2ssYJIs8CLaQVPcjiwxzNU4P2psuu0QT0NI8947/LDAARckSJaPuzdZNtri83Plhuxna6RMmJE+dzDAgXJBJI7zztiLLu7SpDaD8C2GoiRvsqG66uSQL3h1YlILAGG0heoaoBEsZBAMDzbymcR1arAkk6GYb1Ox06NCKCwAKxMRAHE4wniJ6XS50XP60jBklEBoSq+kKQVC2UB1WAoGwDIvTP4zg/wFkFX3dMAq3QS0TFQAcSCFqEEjgDzMV6XszVG1dOlUhSZ1L1EliNa76ZvhmXzTBg60qYkxqYsephIu5gNqAvA2jGWerUVtquHzXiXV02yuVhTmmwEozJffpYi9vLHMX/iHspVzVQ5inScrVCvKuNOoqNcTJs0jCxrll3r3M/4j6fxMeYJ+fu9X/kAfUYlqnpJ5KvJ9HMfTCwsdDMCCuLt5VagHpomPqSfmcMrc/wCUfjSJ/O+O4WM0Wwf2cchM6ASIWkRfYwxn6gH5DDsm5nc2do8oembdrkn1JwsLHPHsvyNZdpBeZpgV7ACA0QNorCI7bn64h8aOlqZXpMEyLXWpUANu0CPTHcLG0eyZvtCFFZHSPhHA+9TP+5+pxFm1AkgAEIYI3EFYjHMLDkJEK3qLN75jf+WmCv0Nx2xHmT0N/mf8Pdn8yT8zhYWE+I1uPVRpzIjbbyvx2xWayXWSTci5n/8AGD+d8LCxizRFlRUXt9pv/iTE2YpjSBAj3m0d0M/kPoMLCwyQDwc/xCOCKc+e2JqJk0pv8P8A5nCwsNDYzJf4XzH/AMoH5Ej54kzqAVGgAdLcdmtjuFiCgZzc+j/+M/niQD+FPN78/wCGh/O+FhYtbi4B2QY69/vj5e9W34n64I8UMUwRvq3+S45hY3XZMXuAeHj+Inm6g+hpkkehNzg3LVCSZJN6e577/XnCwsGGORL4oLsOAHgcWq2t5Y7VEV0UWU1QCvEe72jaLn64WFhYnZfl9hw7SBfEqrCjlmBIaoU94QSC8m+s/anzxXuP4erkhpPJ6xucLCxydEWjfizfG3RovElAAIAEPaOIqqR+JJ+eM8WJcg3BMRxAZOMLCx0S39PyYx29TTZTO1ERVSo6qFEBWIAtwAcLCwsdUIrKtOAnuf/Z"/>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TextBox 6"/>
          <p:cNvSpPr txBox="1"/>
          <p:nvPr/>
        </p:nvSpPr>
        <p:spPr>
          <a:xfrm>
            <a:off x="155574" y="1529255"/>
            <a:ext cx="4006523" cy="3616375"/>
          </a:xfrm>
          <a:prstGeom prst="rect">
            <a:avLst/>
          </a:prstGeom>
          <a:noFill/>
        </p:spPr>
        <p:txBody>
          <a:bodyPr wrap="square" rtlCol="0">
            <a:spAutoFit/>
          </a:bodyPr>
          <a:lstStyle/>
          <a:p>
            <a:r>
              <a:rPr lang="en-US" sz="2200" b="1" dirty="0" smtClean="0"/>
              <a:t>Math Practice Standard #1 </a:t>
            </a:r>
            <a:r>
              <a:rPr lang="en-US" sz="2200" dirty="0" smtClean="0"/>
              <a:t>provides us with a clear vision of the knowledge and skills that </a:t>
            </a:r>
            <a:r>
              <a:rPr lang="en-US" sz="2200" smtClean="0"/>
              <a:t>makes </a:t>
            </a:r>
            <a:r>
              <a:rPr lang="en-US" sz="2200" smtClean="0"/>
              <a:t>our students </a:t>
            </a:r>
            <a:r>
              <a:rPr lang="en-US" sz="2200" dirty="0" smtClean="0"/>
              <a:t>effective problem solvers… </a:t>
            </a:r>
          </a:p>
          <a:p>
            <a:endParaRPr lang="en-US" sz="2200" b="1" dirty="0"/>
          </a:p>
          <a:p>
            <a:r>
              <a:rPr lang="en-US" sz="2200" b="1" dirty="0" smtClean="0"/>
              <a:t>But how do we help our students develop these important practices?</a:t>
            </a:r>
          </a:p>
          <a:p>
            <a:endParaRPr lang="en-US" sz="2200" b="1" dirty="0"/>
          </a:p>
          <a:p>
            <a:endParaRPr lang="en-US" sz="900" b="1" dirty="0" smtClean="0"/>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52971" y="1529255"/>
            <a:ext cx="4589404" cy="414551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
        <p:nvSpPr>
          <p:cNvPr id="4" name="TextBox 3"/>
          <p:cNvSpPr txBox="1"/>
          <p:nvPr/>
        </p:nvSpPr>
        <p:spPr>
          <a:xfrm>
            <a:off x="1056291" y="5126894"/>
            <a:ext cx="4979820" cy="923330"/>
          </a:xfrm>
          <a:prstGeom prst="rect">
            <a:avLst/>
          </a:prstGeom>
          <a:solidFill>
            <a:schemeClr val="accent2">
              <a:lumMod val="40000"/>
              <a:lumOff val="60000"/>
            </a:schemeClr>
          </a:solidFill>
          <a:ln w="38100">
            <a:solidFill>
              <a:schemeClr val="tx1"/>
            </a:solidFill>
            <a:prstDash val="sysDash"/>
          </a:ln>
        </p:spPr>
        <p:txBody>
          <a:bodyPr wrap="square" rtlCol="0">
            <a:spAutoFit/>
          </a:bodyPr>
          <a:lstStyle/>
          <a:p>
            <a:r>
              <a:rPr lang="en-US" b="1" dirty="0"/>
              <a:t>Think about your own classroom as you read the following questions. You may already be able to answer “yes” to many of them! </a:t>
            </a:r>
            <a:r>
              <a:rPr lang="en-US" b="1" dirty="0" smtClean="0"/>
              <a:t>(4 min)</a:t>
            </a:r>
            <a:endParaRPr lang="en-US" b="1" dirty="0"/>
          </a:p>
        </p:txBody>
      </p:sp>
    </p:spTree>
    <p:extLst>
      <p:ext uri="{BB962C8B-B14F-4D97-AF65-F5344CB8AC3E}">
        <p14:creationId xmlns:p14="http://schemas.microsoft.com/office/powerpoint/2010/main" val="2991170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7170"/>
                                        </p:tgtEl>
                                        <p:attrNameLst>
                                          <p:attrName>style.visibility</p:attrName>
                                        </p:attrNameLst>
                                      </p:cBhvr>
                                      <p:to>
                                        <p:strVal val="visible"/>
                                      </p:to>
                                    </p:set>
                                    <p:animEffect transition="in" filter="fade">
                                      <p:cBhvr>
                                        <p:cTn id="10" dur="500"/>
                                        <p:tgtEl>
                                          <p:spTgt spid="7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0166" y="2519596"/>
            <a:ext cx="7251809" cy="2790826"/>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a:extLst/>
        </p:spPr>
      </p:pic>
      <p:sp>
        <p:nvSpPr>
          <p:cNvPr id="8" name="Title 1"/>
          <p:cNvSpPr>
            <a:spLocks noGrp="1"/>
          </p:cNvSpPr>
          <p:nvPr>
            <p:ph type="title"/>
          </p:nvPr>
        </p:nvSpPr>
        <p:spPr>
          <a:xfrm>
            <a:off x="612775" y="160337"/>
            <a:ext cx="8229600" cy="1143000"/>
          </a:xfrm>
        </p:spPr>
        <p:txBody>
          <a:bodyPr>
            <a:normAutofit/>
          </a:bodyPr>
          <a:lstStyle/>
          <a:p>
            <a:r>
              <a:rPr lang="en-US" dirty="0" smtClean="0"/>
              <a:t>How Do We Get There?</a:t>
            </a:r>
            <a:endParaRPr lang="en-US" sz="3600" b="1" dirty="0">
              <a:solidFill>
                <a:srgbClr val="FFC000"/>
              </a:solidFill>
            </a:endParaRPr>
          </a:p>
        </p:txBody>
      </p:sp>
      <p:sp>
        <p:nvSpPr>
          <p:cNvPr id="5" name="AutoShape 4" descr="http://www.clker.com/cliparts/d/j/E/B/g/X/wide-thought-bubble.sv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2" descr="data:image/jpeg;base64,/9j/4AAQSkZJRgABAQAAAQABAAD/2wCEAAkGBxQTEhUTExQVFhUWFxoYFxgYGBgYGBkcGhgYGhweGRsYHSggGBwlHBgcITEiJSkrLi4uGR8zODMsNygtLisBCgoKDg0OGxAQGywkHyQsMCwsLSwsLC0sLCwsLCwsLCwsLC0sLCwsLCwsLCwsLCwsLCwsLCwsLCwsLCwsLCwsLP/AABEIAMIBAwMBIgACEQEDEQH/xAAcAAABBQEBAQAAAAAAAAAAAAAEAAIDBQYBBwj/xABCEAACAQIFAgMFBQYEBgEFAAABAhEDIQAEEjFBIlEFYXEGEzKBkUJSobHwBxQjYtHhM3KCwRUkY5Ky8bMWJUNzo//EABkBAAMBAQEAAAAAAAAAAAAAAAABAgMEBf/EAC8RAAICAAQCCQQDAQEAAAAAAAABAhEDEiExQfAEEzJRYXGBkbGhwdHhIiPxFEL/2gAMAwEAAhEDEQA/APJDVxE5w0CMIYsk7hEThY7OAY4X9eD39f6/oNPnvzhGML3gNueD38j/AF/QAONhk+WOM367Y4FZtgThWAmGGlsF08gT8bBfxP0GDKWTpjZWc92OkfSL/hiXJDoq6YZrKCx8gT+WC6fhFSxfTTUmOsgX8hMnF2uueiKY2hAFgevxfOcEZfIibCTyf64TkPKVeX8KpCNXvavoAic2knV+B3wfRp6f8OnTp8SF1t9Xkfhiwp0uNr4KGWWd9sS2VRUVcuWPUSxHe8T2Gw+WGNSxeNleeMRHLA4QylZThhXFpmMvGxwG1E74BA2OYmNLDCuACMjDGwQtA+k2k4Hdd7gx2M/lgGNBjDg845pHMxz+jiI5imAZZZ46p/Bd8MLJxh4OA/8AitIQd44Ckj56ow0eNoBENvPwpP1nbyw6YrQdiRV77fngIeNrvoYyI3VZtxAMDucJvHHn/DYFdhr222AXDpizILdJxWeIeDtBZVNtxBxJU8WrabU7TYEufnuMC1/GqmxRPo316mw8rW6FmTNh7MZwVsqQ5Ouibi82Bgnm4taLqvz02Y8OWrl2AMswldgA6KW7SZXUv/b2xhPYXOCnXFRjHvT7ogJZSxGhiBuNVuIsb49T8O9n3pVG9/XApqw0tIBWCGX4vimBMj6zj0IYq6upHI4VO0eZKgInUv4/0wsaLxT2JJquaPiC+7JlQXEgHjfg2wsYf803tRv1iPM9eGmrix8H8Gq5kkUkkD4nPSi/5mNgfLfyxqcl7D0tQVqrVCJLFR7umum5kmXfaOkD4htjNQbG2kYWijOwVAWY7AAkn0AucXp9kM2qJUqKtKm9lao4F+xVZcHn4diMeo5Dw+hlVUUqYpl7ErJJgGxaSzfU3J72x3t54/XbNZjLByKKupVbR8CneJ3M2sbXO+Bxy7iu9gPL+yWWQaszmyfKkFXb+aoZPlCYjqVfDaYUU8o9Ujc1qzgHjZNMzvt/alMz+v8A3jgGM3PuLUe9h+Z8QFSy0cvStH8Oko8oLPqebb6v7DKhNtona398RLg7JQTffaf6/r+0NlIjoU5wWABEb4SUtMziaOoEbEYkZNTUj1OCqNPicdp0rxg7JURPpgsZHToiZJt2wWKQiYjDgs3i35cXxsvZr2SaoKdeoQKUaiGUybkFYPkJ1eYIvhbgZ3wnwWrmGQIhddYViI6RYkn7oiYPMGMXXj/sU1IBqLKUg+81MoFMj+ZiARPSCed98b/w7KolNVyoVUnq7npBBJ+1uN+MHVchTZXUqCKkhhe+rf0725vi4pcSJN8D55qIWbSFJiZkQbb4FrvTUw9QKfuqC7D10CAfIkYvv2seBHLOXCO9KFAQNCkAAa2gROrcRaRAFzjzZs/mCIpr7pdgKakE3+8ZP0OLngyi64bry5+pEMZSXlo/Pn6Gir51Ev7vSOGquFH/AGjf0DYqc144s2aT/wBJSg87t1fngP8A4LVMVNDvqN5ljcSJ7yD2vibw7wN3qCRoE/akAevPPG2+Kj0eTB4qBH8RYmVpqD/Ndo/DEYavUEgkg/dG0egnG2/4Qk3VQQN5WTA3jk7gjnfnBOS8NpwxDDld9N9lHncDSRE7G9sdMeh97MH0juMKvgbsbv2uZ59ePPE6+zjMIV1LXtsbeR58sa18qg6iNj8IAIvM37dwfwxypWp8fECAv+UXjUBIgz5j0xuuiwW5Dx5cDKJ7OGytqDGItYyDz6288WWV8AooU96dzcfM2Yx07fj5Y1GUqUnQ3mTMAwdjBAFg0DfniCMdq5BJDiCTPxTcC9j+F9ufKl0aC2JePLiVSeF5dqkNTZbAq3pbSw43sfTfFrW8GoCF924uSCywRzp+sb7X8sQ5ISTCmB8NoDAbjVwYAjy8sG0q1QEq51ACNiWaB947NbebnG0YJbIzlJshXw5JEINDgEmB0sJ+nNifPGe9qvAgWD/DqJPFjNx2O3rjV6adyzEkCY2Dgfy8NYWjjElWhSqJpZpABvEEQLSONvPb63JRksrFGTi7R57k/C9ilT4TAYWI/tzjTUPZt65/5mtVMiYYsdidhsw+1G8HywDmvBjSFTSTFmDbcTfsd/ri38DzPvqGksRUS5iJgGZAi8QJEXB9ccjgovY6FKzT5HwrKimoFNSI390G/GRI+WFitGfoJ01EqFx8UMwHygxhYteF+/7I9jO+J+0yKvucuiaEkKAIpid4Xdyb9TX9cQezObeo+Yao9/3d4iB9unsIgfTGcjF97HA+9qwJPuHIvGxQ7giMedGcnLU7HFJGrz9bT7uNlRidtyhAuJ4XmRfeNsf7bj/7hmDtqKH/APkn1Mz85ucb2vkpROoDS9/jgRMDabzuLbSAYjIe2+SJzOslQGpUpN/ijTsB5R2t2ibx6a053M8PRmWOOAYsKnh2lSSwkdpI3AjbeTvhU/D7N1CQwXmzTcbel9scp0AiLcYkWzSMF0vDSSeoSIBF7MYgG3nxiJ8vCe81KV8p7xyLX74Qw7JuGGlt+/fyw9BGKpM3GwJ9B3wnzzAHUQg7m5nsYtPa+FQWaGhmFEMTHfBeWFaoEOXoVK2t2ppoEy6gEhj9izAy0CDg32Q9gKtWurVFp1sm1HUazkhR7ylqXQtm94pZTIgAA3B29d8A8GpZFEo5WlKMet7ElulSWIgCwPYdMRh5QsrvBvZWnkzUrVGaoGIUIQNKIWUjXvrYEAzsI25xqKdJi4qaiFKjoPBg/wBfwGO5PJimWhmOozfi5MfUnErvwP1acMmx6IAIAAHYCBh2IlrTx+vnhj17Wj8fXthiBPaLwdM1Rak4FwdJImDEX7gixHY4+es94ZVydZ6LhoBOmRJB3A8yIseR6iPpL3nHO04yH7QPZv8AeqXvKdqyDe8OBwYF/wC/cAjr6PirsS9PD9PnicuPhtPPH18u/wA18eh5RlKsqQdzFpiYMdrC8AjYi0zhj0iT7xahs0nUDPSJ253lhzvycDCk6VGU1AbNIIYHcjeI1cEAkEGfPDqdJtSiekEqGkm/EA7cwbA7Ha/bGRg4ltl8uKiHUWF4Nh2tfadr8gC+BBk1VSrEtvAiIOnjkGDccQhFpwXlF1KRqG3IsCdj6XPpcYZmfDtQsQGC3MbTtPl2O+/GNSBU9BVlbSSSI5UgANDccgz9QIwH4tl6WkkQJA7FrDy39dxEXwRRyIUFTeApIJ3357AiZHlvwPncsSOqNgV22+XxARxf63T1GtCuy+fhRZuokHfY3sIiLDY8WvY2FDxIBTMs0TtY389pmbX2BFjgdMoWDCywZJadiB9ybEnzHfg4ZnPDoJYOq6QWlixJFhNwe/naL3xFtF0mTN4ixtceQ7D0mDtcHtgr96LhiGJYgi95v9D2+eIV8LLGNYBG92+En0vf7J8vQNbw4g/HI0kkNeIAFjEnnp3Hfc4pSFRynUqFyaiy1QQfIC3z223tiyo5hgoMrqIABs4O1yT8QGrv5YEr5EgglwenUwJYi8sDI3WF3FwYkdn08vKiHEWbYgXm5gXmdxbpE7DFKaDKN8UCFbtMgwZ3IJO5/VvTFJlMy1CuHBInewtv/XFvmEEhWubsNMkSQZgmzH9c4rPF6QA7xNxIni44sDiJ66lR00Ldso/2ULLAgxNosJ0mwFt+MLFVlvaSpTUINgLbYWOZ4WG3dfP5NViTRQ4vPY1C2YKDepSqpfa6E377bflikGLb2UYjN0TG76f+4Febc44YP+SOuS0ZujWY0AwYyALAkfzEEsTM25g/CbwcZf25qsHy9QFl1Unpxcf4dTtNj1j6doxoaR0q4I6Q5idjfRJA+zbqB4PcSc/7c5gNlMu8n+HVKnYsBUpK+4sQSs6ufUHG+Kv4mEH/ACMy2Zflmja5t6YbWzjteWN53MC82nFUc7J6Fv3NzgnL5CpVVmZ4AG0gfr+4xzRg5bGzkkE1vFGEaqpG9gSTfEB8QqPOkO4O+okj6bYkyPhoarTpqBLuqgvOmWIA1dhcT9cb/wBl/ZBq71su1EN0ppqqzCkumpoeGCwHux0sJmkVIBONOqrcnPexmvB/ZSu9bLpmmanRrFQuggEhh0wYIFys72OPVPYz9nVPLUKiZ1g9GrUWotFxeVRv8SJhoIkKTemLwSDqPZnwajkvdZdqjVcxoCe9fdr1qg0qSYgM4tJ0wCYAi6yuSZkK5kI/VYbiAALyBuZMbQYviG1wKSfE7Sy7S1E01FAJpXTAEQoCgDaOrsNowbl6IRQomBO5k3MmSfM4fOFiBncMZRzjs4QGGIb7v1jtOOlB+icdnHRgAYKQv58ThxQdsKcdwAeS/tU9nHosM3RBNMn+KokwTzvta3Yk+WPNlz/8m/xTYb3JE3nnsb84+n8zQWorI4lWEEHn+mPAfbPwFsjmWVkmk0tTfkg8Endlk2mSMd+Bi51T3OTEw8u2wNQck6laRJmZMbgz+APcAMN8W9GGCgtTE2WRsSRYkQStrN289s5kKMUyzkRuBN4mRBO1yQG3Bt54K8NzpvpiLqJU2AEGwncEEjgkRzHWmYNFsyrN32EHTuvIg8DfywO+UQ0wRG0DcDi4Hc/jb1xxK5CM2mRNiFBIF+AepcNevYAgQJOkjpExEXuJEX+tsaEkj0NMTIYKNLKYBkQY4ItfeSMQzokCVJEagWPJki/qDI3v5YnqkSSsqoMOo4kQI8j/ALfUPMUGI6DIEl4vpmwdYv6/3wUgsnqZgGwYgi8mYJn1uvnwTHfCSoxtqYEAzfzESf8ATZsdbw9zTK/C9m2EEG89tJ7d4xHUy7qFZwBPQ17KW23m3PO2FSHYFmGcEE6w22rULXO/zFzf+o9XMVUJUM2mJlTB6hzFpgCIsY88WFHJ6jVV6qaqcCJFgSIiLFRPykYkCUl00agLCCNYBUgyBJLAKV25mSIvhScI7sqKb2AZLjWQWgRM7T6bH84J5wquVcUlqEhVEgA2nqM/5uq0jbUMSeJZ4UlpmmNAsSNLM0zfSw6W2t1d/lYZ2o+YyxqDSRHwwTcDTJvGoWNhsT2vHWpuoqy1B8WMy/svSqKHFRIYT8M/jqH5YWKjwzxVBSUO3UJB645PANhGFjLPidyHSMvVzaruR6bn6Cw+eF4P4nGZoMAYFWmSTJMa1mw/LB3hvgVJiAx5N538v13xNm/CEpZql0xS96mpuCusTyeJ/Dvjk/55Rps6euTdGqzniFOlUraiR1MFgXJA1bmzMC+/IHpio8SX96oVKdMqCStRVMog0moIWxGwCi4+L1xbeL1ckHfWwaJZgykyxYSYJ0mQPlq8sQeKe06ZlaeXyKn3msllMKrKEk6mY6VACkkW2J9ScntXfx/RMUvgxnhHhQIJMSBMEwe1saHwrwn/ABaVRmpaKRq/4csdOk/CSCQELOYkwrQDcYuvZn2TbN+9UU3SstTQ/wBmnTVqYZSyn4lZg8kEkSkBhv634b7P06JNVtNfNKC4Jjpc01D+6BuiuxLQSb1D3vbxIwjS3EoOT1MX7Lfs/evQp084gppTaoAVj3lQFldHRxdAdTqQw2CQAQNO/wAsVqCtQoD3LU31MdPSXZ2J1RGpmjUbyQ4J3xJSy5zS0qzirRKsTo+EsoeV1A3WdCmLGLGMXJOOWU3Lc3SSIMrl9KoGOt1QKXIAY2EnykiYxPjmOE4gB045OOYU4BncLHBhTgEOnCw0YWrtgAcThAY5hTOAB04pPa7wmlmaBp1RcnoMEkNvAi4Bi+LucZH9pni9XK5anWo6QwzFMHUNQhgwP+2Gm07Qmk9GebeL5d6FGlUemkV5VShDDpMEsGj6ehEGxr6+fQa9NNBpAMmog4tdZlgWsfODgLwTxHMZnKrRP8T93rVXKwCdOks0AQWi5jtMXjEGezDn3oVbsA9+mYBBu0b3vz5HHdDFbVuVHNKCT0RbZTPq9FYAuxnTr0iRA2TkiDG+J6uabQGCqSE1KVBcXJHMWgTpN5mO+KPwCu4y+kKTrYiVamQA0xMnuAY7xzh3hzvTWujEaotDm/eSBvJAngneMUp3/wCn9PwS4+AZ4V4mzVnSkSQ9MgBkUCd2AOpuxMesbYZ4d4gTmlXUy20jqWPOwUyDvHed5wD4W/ua6VWemDDAm5aTO+qNp3PaNrYFGbpKadUVlNTXJUAKYG1wWI/phuS4t8+wV3JGspe/qVDTdroj2LHrmLWgQDA8gScVnhytUo1tRRWpnVdUIWI+9JIkDm0LwTA9LxKmazODVYmsH1LTcxvtZQp4g2ufTHKNdkqO9PKVCjAgjUObX1lpG4Nr6uIw14Rfz+Q9SPwnMn94VKzgB12UKixpsekAEgTHeI5w/wAYyKmalKSoci09PEhmIBVpN/XvhmZGZ6Pd0qdP3YF/eTysagAsCQAYtc4jz65wHqqomsydCKOBzfmPpilGS7Ma59AzLi+fqW+eU11NN4ToUqxI+0TeLCGgneJv3wH4Z45Qo0hSqVTq1EaKY1MYU6biAvU0b3HN7A0/Zym1QLVqOxgGWYWiBpjbmPpg5fC6NNrUtpB7gd7izCYjy4xXVTe7558QzxWxTeIZeajFMpV0k21EA/PTb9d8dxpmzCT00tY2Dd4t9cLF9RDmvwT1suf9BP8AhdOmty5MekDbken9+R8lQDU394hZSYBZlDA8swLdPzO/PItPFyjZfSiy6qFYKlwPpf1G4NrSAH4XVjKEaCCzGLRsNyD6j5LfcEYSxHxkvb9l5V3Pn0Kjw72W9+amlkJpgWZx1FzpUDTI3ESYG3cY9Q9kP2crGVzFRfcNTVCVUQ7OCwcVdUjSwg2Aa7KeIg/ZX4OKPvc67wBNMoASY1KdTntdSCJiDJ3GPQaWYq1KtCrRZDlnQl9Uhu4KiLztvAj68eJOnUTohHTUjL+7yyjw+kjhCFFNSqgAi12IgCQTzAO5xZ0vDKYrHMQfeMuk9R0jaYG0nSL/AMowshlKVEMtJAoZi7QDBJ3JP6GCTU/X6488YmhJOOYY1QY5qn9fn2wgHzhDHJwsAHZwscJwsAHZwicR1KkbXOGrUvf6/wBuMAEvrhFsRGreB9f6d8LWP1z/AFwCJB54dqwMa3aY7/r88PFUD9fqcABAxjv2u0tXhdc8o1J/pVQfkcaz3mMH+2tNXhwI+xXpsfQhl/3xUVboDDfsky1Wlndb0qi02rFldkYKValVWQxEFZYXwX+0j2C9xWavRd0oVTICwBTft/lPH04GKgeK1Ez/AIaRUYI1LLhhqIUgVHovaYPSuPes9lUr0jSqDUrrBHPeR2INwe4xcJZWRKNo+bMp4IoJVq9RluIViL3JFrTz2MnCfwOgSJNaeZOokCQGjsdiOL4u/Hci+RzDUKyyBDU3BgOk29No8iCPPAlfOqDqJi8zExBgmBB/zDHpxWG1dHE86e4B/wDSdNgNGnVIGnfVzHzF/wAMMTwt6TWUD7th3585xZZfxFXlAu94F2OngGJMG8+UWxJXqMSVCVCG2Ikgn4lmex/I4tKG6Fc9mB0c24eIteC0ywn8/pcYs8r4kbwWAvvEwI29B3njDPC8hVqM4ek6gqSGIga1LEQWAtYi20jDqOQeQGJ1ET/CptUPTeTCgSYMg9jh9ZFayYsjeyCqGYgxoUy0CLA3hgLXBO3mOIxOVsQADC2mL/0jefUYLyPhhBhqLFdPSXfQTM7C8ERMHuN9sRZvL1AQeQTLKs3EgkDeN5X/AN4MPpOFitqDugnhThTa3KXMKSSeCLwILLYWjZhvb/awldXK7v5nYSSRPz2Ppi9NEiNh1dO8Qfh33kWB8sC1qTEC5PJuBKzBG/eB5W2xtlT2JzMotKfbHVzep/thYuf3pU6CqmMLBkkGYqs7WzdVYd8tJ7IOYNyDaSNU9we9xKOXztJjSaoUQzICrEkeYtNr+WLzJgpoZwCAOIF4bteDtP1xG/iAZoYA2PaLzMdzzG2OV4MdkbdZIZ4H7SVshmv+Y66FWRXUywYN8TAHlfux94bnH0JlQrIrUyvu2AKaY0lSJWItEHj+mPnLxPK61YQHF2BBuJ4E77jcmCe22y/Yl7YEH/htdjaTlmbsLtS+V2H+ocDHDj4eVnThTtHrz0Zm4n09P6YRT85jEk4WOU2I/deY447X74S0/wAPLD8KcAHQMKccwi2ADuOTjkYRbAA2oNo4xClMkmRA9e5k7YnGGlu2ABjL5/h+v18oYUkX543/APf68sS4iZsADKi+d/T874ci/r8sMLRhB/kMAgjT6fT6c4yv7Usrq8LzPOkK23Z1kj5YtM77R5eipLVAY4W5+Fmjtsp5xkvaX22oVqb0NM0nUq7SQImnPVsvSxInlcXFNO2JtHlXjGYijkKgN196hP8A+uqtQfT32PpalmV0BpABEye3/rHzV49UptlaYpKFFKvBAJN6tETJk3/gTY40/ivjNU00sYWjlyWDBelqSajsSSHUjiNQ74tQzSpEuVKz0X24y+XzVEqzp7ynLU23gkfCY2VrfQHjHnOX9lkE66wlIkU1apEFQNoE3ufPHHrVKily6qfeg9Q1TrAg/wASbG5tFo9cSVqaNogvUUBdQEsgM9tl2Hb4sdeHGUFWy8efuc82pOztPw7I0WPSajGV6nmACCBppiRJFp7Rg0+MQGalQUQoEqNHaeoySd4JX5dwFDTU0BQGIZI6oKtAlUmBEjqI3O+Jky7AhXbSDMzCyItYaiItfUDiqT4t+W3PqK33c8+BLnPFXDqa5XTBQtckIbC7drGwE8jfFXk89U977zSekShJIBXpJ+K+mBuATBHe8r1sukydcdA0gSVEyBudW3I27AYzTZ6qKnTe5AJuSCYO/eDfmDg6pSTTiq8defdgpNO0za5Km5q1J6lBA2dek6iAC7AhtOpbT85w/wAXq6MwPgKVUFRdJLDUgAZbTtvxt6TiMylVmDNVbfq6zeSxVgD68duDvd5PwqpoqgliyIrgnqg0gZIAOzU/mzR5nFYeHkkm34cPsE5Zk/csPEG1TCgwOCRqExPc7na8eU4D/eihLBjyANO1uZO42PkTixq1ZVW47DgbMLHYMfwwJVykbEgE6h5RF57zIx3JKjmvvAnzIJmSNraXPHEWjnCwLXpwxAcp/LO3pbbCw7YUgvOLHVNh3+h3Eetu07zgc0VmdNt9jcDaQb7fn54sErlQfMWF7xAMgXkSLG4nkTiAsrgCWJA3AG5JMWAEESY9djjFssHopBBaYNyZiLD5WHPne22d8TUpVDqdD03lGWxBUyp9QV9bQeMaupSEQRfZfM3F587etjxiHN0tQIZJIJiBA5+ttP0jeJzxcPOqKhPK7PYv2fe1i+IZRahgVkhK6jh4+IfysLj5jcHGmjHzX7L+Nv4XnFrgE0WAWsokhkMXEWkbqeYI5M/R2WzC1EWpTYMjqGVhsykSCPIg48nEg4ujvjLMrJScIY4TGOb4zKO6u2ELY4Ww0nk/2wAO1ThTGK3O+O5ekJeqg22M7kAbeoxnc9+0TKpcanImwgbEAwLnnttOKysnMjZEzjhaMeZ579qJAJSkFgE9UibgWL6QbGfw5xQ5n9o+YdQQwUkbiCLSY/hyASjbE7pxgrxCz2StVAEsQo8yBioz3tLl6Yk1AbxYjfVp5tvbHiy+NVswWGt/hioD0yCBT7sSQGkwR8PlOM9VzJBBYhSGMkAMwJJB631GZ7HtzfFKD4L7fslyPWfEP2jBlJopxYnYErIktAs1j5XGMv4t7bZh2IDReVA4lg6ySQIiBK6rE/LK5iuXaaSs0g9RvHwyS1QwoVxETtBO+JqobMaWvsC4CzHUOSQoh2IkTAInti0lt8c/gm3/AKEZzMVGemJUB1WCzahtKqSw0izgTp77xgPKuPe7NUQHSJ1GNXUgtIXbSw4E4lNBNKtVIOm3UQ5VdZUgKRpJEz8PHawnGbog/CXPULkkGbMI2AYAERycXGLvRV56vn1Jb7yvzNL/AJXMAn4KlFx1A/Cz05Om1xWiZ+z5Y0fh7l8pl5kocu6t1KLpWqbkgkQoU9umMUGazT1kzCsACaJa0AEpUo1DYWuFJ8iz4l8IzzDIU0ABAr1gSQCANFFxvzLNH+rBFf2UxvsGpy+XohQ3SQVAbolmE9JmoTcEeW2Jh4lSYAgF4kEuSZI2Imw4tYXGKanmGYamIDeQgS11vax3E/zA4L8Po6l1NtBbTH2rfSRF/wAtsd0cGK1OVzexJnPGnKAoLKCI+G15B52txiDNszt06hpSTc6uNVjcjfDj0EkKCIKncbkXHnqEyP7YJqZ9SEVjLQBAE/U7HYifL0nbRbIjVlemQVZDahIggcGd/wAREzz54r83R0sEMgyNV/tXgi0CbX88XmcJYagFgbhryCCTvBNgb/2xTeK0QWWGYmJmPswIFtonbex9cTKyohy5hfdLYLvKxIIuSpvKnWsCdgx3nB2UzyJXR41KAEYzA6Jg/wA0oCY3/h+s11AzSWSQySy2HUQARPkyACDygnbDdQVCoAdUgNrBjSHBAP2gRDSdwrHvjJ62u9fHKLQZk5pu+Xkj3TlRJkRcLJ3HQdJPBi20lpTiNyJJ7mPtAgdoE4r/ABZSuao1LRWp05upGpQaTAfIKSdpfBhPVp1QfnExY7SuqYI2mRjpwp2jOcaZHWpjUbH6p/vfCwajNFkMf6R+BuMLG1x8DIolqAQYMSJvF4PnvYwdiMdDmI0hePhg6m2iTOn8jxJwqVEsCENzYi3BkRN99jxtG+OCt0yR06ryOB8R73kkr6HtjkNwh2MTAWbXIggCPmIgE+YOH1a+lSdSrywa4JEGTOx2Ft+k4r83noEg3AJBkmDEj6T81jfFtmUpPSpuEosqLBNWYEqOoG4ZpHoIjnGON0mGCk5FYeDLEehVeIoWUIVnWJWJIILbraPi3jYjG0/ZJ49VoJUyuZSotBZehVcEBQSNSHyk6gYiS21hjOeIeKLoDB2GolQtJQtwAwXq2A1WgXEdoIlHN1arOFaBHQWJJMwskExfYwB33nHI8aPSFai/Pb5N1B4W7PZM57aZSmSGqSw3AER/3R6+mKHxP9ptNATTp6oXVLGFItsTA2M78Xg2x5hmgo92feSHAnS0RJKiVWBZgQfliN2UMTohWEAsNMSJklyCQhEG+w4mDLwkt2lz6FdY3tz8mwz37R8xUDCkVHTI0jUfitESPKJ7bc59varMV30mo5JFgTpAJIO5LEwTyLAntinyC1Fq9OldWpSIYkKQ0mYCyGgiCbgdsSL4cQGcs406pgonA1WAaJUsRfg+oMq8faufcVjKOaarUZKjBBpvrOrdgZ0k6LHqjTsvocAU6jGQxf7rKi6QYJBWEABt3nbFklKiOpgGIY6pBf4TJGp5BBF7Acjtgatn6ewLNzbpUtNmAEC4kG314eTw99fz8hm8fYFYNpXoAYdDaoSTJsNRB+Fo/E74fkkqUwqhg1xAAdpBJ7ADSQziJvfyOIn8TS+imijgxfefwNv9RvfDV8TqOYEgR58EtNrjSWmNow6ff7csPQsKfh73Ks0kb9KSDTM9A1FpQmIIPpIw73dNCS0BiZaFLtvLdTyQSDqkRcXxSPVqm2o9MbbiDweYn6HBnh73K1WN5kTMCbgT9oEagOT6xhqC4/UTb4FgmepybBzpAhuvZdJjyYHUI5xBmPEatQskySbQIUyFE221aQY7jjDqOWpwDJib2gyTeNI7Q4F5g4dLN1WBCwRHJ7RvY6x641UaM7IaahwBUeDK+c6l32mRGk+owTk/DtMztcbyb7jtsC1uw74FooSY6WIMSCBciO2zTHrGDg4sIgQb/DtGmfNTfm2LiJjcyVaqFEh6i1Kck2LOj0xNrHUwIk7OO2AvZzMRlqgIJArIYG4/h1ZIB3I0A+invgnxBipVlXSyOCsWEgyONgbE9tJuJxJkKUfvCosg1Q1Mx0lVNSLmxKlkB7AmYjGMl/amaRf9bLHK1idNM07NvBgWgkWNrCVv9ogb4PosyiToMi57gxsPvTI7SPO1fQLxJWAkBgvEGem3xK0EeUeuDAyQemHGmRN/smRa8jtF2879sTmZHWAiDaCIJvcDf0kel8Kqx0q4W40yV6is9Wq3TBA9JJwa9Q1FI52Pfk/Q/wCxmcBVs1oLBg2g9jcap2i7A9pnbFS3sSHlGK6CYIIBEkzN7nYW/wBvPEVbSqyIUMxFxfXpgjaTJkeUnbBaZVVMqZRgG3kox6pA2KaY3252GB8xVV6bCIY6dex2g6hNrn+uC7QznhlEMhVSom25kdQv3JVit/5vLD8mkSNLs5HwmwBACuLeQN+CoviHJIVJJu5BbmGaRN+zKx25A7YgrVkBNRCWFyWDGNNnUwbSrSxm1j54xejRotUwnPIGytKoTTb93r6ToAUaKyz1baSXXbbrXveGhmyKjFjIYdtiYPG0k+s3GJsooq0c5TJUsaTuEg70WFSZ+1P16VBwMsPTQiJMHm5LQQSu0wAfODzOLwNNAxDSGG6mFYk7lVJU+l7enG2Fiqy2brqoVPfaRPwmBuZtFjMyO84WOm2c1IgFU6gQb6RwPlB5txsZ4IOBHW8SBdY3tF/Uc3iQN5GCKdWQrXIAuYAsWF+qwBjfkyDcziFzrYnULgbSfIfiOb7b4xZsPzrUirWViCYIDBTYEA/zAKNpA02OCcp7n92d2gBf4bEKxH8NxGo2uFYGRIu3cYFNPUkdTdxxyw9IM7bWI7Yqsn4aKlOqtz7txKgmCD07A3k9uSvE45cfCzfPtqa4c6LDxHxnKqNCENzGpyNQiLhLMATf+UCezKHj2WQlSkkNB0qxMAkMCXnU2nmfzwDQ8HXReBfSxM9JIIkx6g/LtOJ8h4KukOR9kb787X+7JE/dg7jGawHm1ZTxFQWntBl/8MBgNl/xAIHxCBsWAsRte8HEeadzSlFpaiRJVfileQdg1Mc8gjzxBVoIhJCi0wN9hJAj7tjJ4nfbFepJ1QQASencQ3VAHykYpYeUWayY1a7XD+ZJ2sNImdzFjOIqubNI1OZMEcGI45huT598EtV1XPUQLktCna87RtJ2mDEziT3SPZiGMAji0gDym+kgTycOhWV9VC8D4JjSs9gLeXdd9ziSpk4AkaogRxp3t2s0yeQ2Htl6fSQQN7C5EH13WJ8wRiepUkaTBIJmAZO0hQODZh5jzjD0ADfJC0AydjpkS21uxgg+c+WLHw7KooDGLgmCGJAPSpBBgAEEN5MDyIiDAKpBvuAZEyZ4+yygkH7wPrh1Kg7kwd+qCdKy0m4OwIt6kG/JSC2GGhS09WmZMxqn7o3ssMSjbbgcXiX3IBPTIBKlQ+3VECJEbMfOMR0vD9QKggsTeYMzPfkliO0r6jHWyhCrAFoJIsWBW1+xUwZ2K4WULCBUprDkJ8ROzSIZQpHbSzXnhjEjA9GvTBDALqvKnVMCYCRbUNrnn5YrwIIJ3I23JMkciZPwd9sMpN1aheftG7AHnsIsD64Qy6FejJYgMkxADC5M9vukMLXMcTgMVgTIcBtQMgGCIIDeRk3E7T6YC96G21SQNUgWWxIGwlSLdwcPI+JiCQb3EqCR5fevbifLDQmWdPNMNXSHBMKLMTxEcGLeqIcPpZiYAJ1aiRsCZWVkf9QQsd0G94FyB31GF32gmfu8yQpPkU88F5VbkVFkEGYgERcj1AAf5EWlsbRIZPl82bmTqsQYswBIViCf9BNzAF8EDkaYYNG11tIEdtQMHgE+eBaKktEATI1WCmd9/sPIPkcSZeqvT1BTIAgXkXgz8Znby5xS0JZa021Rq4TfqiTBkxeYEeon0i8SFN5IKnSSAxD2OnmNxt/SxkOnV0gE3hj0r1GBpF/zkj7XnjlbMh7ixaQBupJnULb8/XuDhtCQZlvdyNUKgBCiXHUJJWBMoQZWZ3iMJ2SmdxYG7SIK2IO5IG3O3bADj4gBpG8zcqpAXTNpBEkfyntiV3Vlk7sL8k/9RfmDIjbCodjqHumqKuqF0dJaYIltwOBIYH+XCzVJBEhJpkAnq0hulSRwVYMPMDVYTgLN1FZ0ZZIY9jIY8mCDpOoG/nheLZQA6WkFjFPUY0ggiARtoYrvuPXETjoy4vUtfC87SGbpe4YwxCkQb6iQ2qbhlDccou8YpPCkNM1KDE9DtTg3Eo2k7cWAJ2iTaMBUIDghzpYGSh6gQNQI8iVkx25jB/ix/wCbqFNqgSosXF00tpH2hqV78ie+CGk2N6xDB4eTzT89TQ08gjULg284wsOSi8DToj+bTq8/smb88iDjuOyn38+xzlcHBnQBaDvqgb7fh/NMWnE9AgAtYS3msi9wYmJEHkTexwzMVBBJMTAgAFSZ3F79+A0DkHHHdSDF47EzEkb/AO/IMHzwZoFU4CnSC07rIAmLeYH8o7AjbEXs4xOZqUvh97TMGwup1CLfc1XHBYb7KgenpX0BBJgXv5cxEgm2+BEY0c1l6xMfxF1XJszMp095B1TsTB3nET2KjuWOWUQxKwwIZZN1F6gkg3gQ0zcavPHMtmtNt9hEEcB7Cdx8QAtYqO+G5hFFZ1+Bb9U/FpaYTkkIwKk2Mn7wxD+8qoIBGoQOZEDSArDeAQysBI5HOMU9n6c/UprcVZ4uqnSLgb/ZLCPIXI7gsO8DrRSCwF7z2mGICwLiAGB2kEYsc48jVaIMADTcHX073llcDlSR9nFY0hjqso+H7u2oXjv1L6kHy0ZKB83TF5aAZnT0gbmADsDaPMeeIiWUypBLRxIkyIttyD5g24wYUXqi5tMbsTJIBm0kBr7ERbkPN05Kkqp7XkNI1D5EQbcyNsQ0UiTLxpkAsQZne4gnY8WBE7Xm2FQ0hlGwNp3CkXgR8TCO0dt4xGK5XlSSJ6iB3AJvzMEHv5nHUa8iVUEnvpE7H/KSTHIOEMnDETGmAfKJkSPM21D578Rp1vpJIJsQCIuw1XkCCASPOB5Yly9NFY67JsIIYrJiZsG0Ehr8DELKmuRqMCYMggTJXuYnUDzFu+ABEaNUSdIEzPeTF/VvUHzwXSfuPICCQSRfSBcG5ZZ5wLVzTGdXQTcRBI5MgdnE7bMcdFVu5jaN2BGnv903HYEjjFWKhq5jeTeWaZsZUsYH83SRtDDcE4HKSQyHUJkR9Ph4DWE94+cleirbrGngEkmwJjtclh9LXxGVhbtwTC2kWJEdiOoDyO2IZSG1AwIsACRAiI23B5htJ9BieqhC2Jm9oiO6+ZEgj9HEToWOqQxnT8USYY2GwDem44nDnrEyQwaAGBuWjgn0kAzP9QB7GAGk7gzfuDN/TUON/OLSmKapqYgEONhqAIN5iLAn0KuPXFYGNixvbmTYrt2gwwi/44IRg8/Z5i4VZJAI/lkgf5WTti4MmSLJCZDArp2AgW/kPyJt5iNsCrU0suoEXYSIJttPkN/lhlOkQQLbzEiB3BvwbyPL1w56rTpANmiDssqb9r9vTucaozaCRUJi15NxYWWYLd+oGfPawiI6RKLcmZEC20xbiNvLCRgQ+gWDW7nfki8b73IOHVnbSZZdh8MbRuBaRM/TfDAj9+WVmOxHU15EjqaZt8YVgN5Pnh+RCkNTgiSVMG4IERewDdcG1wTgf3xVoMjY2BiSBva4Ij5xghXEwD9kCD8QFwekR1KZ+nngGRZmsUhFWLsrBuQYtPcHiJxHXLEy594J9QRYqYMWbY+XpGJc1ldfUXh29SSRAVudOoyOPXuWvhylC1gQDYjbYuPQEggfzHD8wKytUpJHUf4Z2EhW7gEcxcHzO+DfaYaBk61hpQ02gBiChlQTwQCQBf4MCDJ+8uxBkAWhCzJKhRvuukk8ahYnBOZpitk6kBVaiq1E6iTCEq9jfbqvc+9B2iOTM3JV5PzXA3yqnzuPMG5C9rsOLciYtbyjCxXZenKgyu3IE+W+FjvU33c+xyuIZpOrUASdNyeq020gRuAT57/FIw1KhYGSdgJWL3uSdrjbgx32lUw4OoaokiZ3IJmLzaYjzHUMdzFORMAWJIJLeZkKL2872IjEMpCKXN9h3tpHVzv9nzFsAePddObDSLjY89ha9z5meTgt65iLAGNiJWxiT9q1gdiIBucRZumLXDErEjkAmIP5A8yL2xEtUUtGH+KuKvuqqqf4lNTq4lg8ggfa1RBHK6eBgNgzg+8hQYAWCAZDkkG8cEHmI+zjvhS+9yInXqpVXpgKYJDAOnaQCCbm0HlsMUTd24PmGBJYf6Sw1A3g6vTGC1T9+fqaPRhdPqQEESsjSqza5sST31DuCRxcJkBCypjUNJ1ahyekjfeVPnxqgTZbMFWUKsErM7ydwVA+IjSHHn084HR5IEGQdMTY3JAUn7MCVPM9ttjM5Tp7wIAn0j4untfqA33GGOG1AkWB4gg7yFA7zI4uR2xKGMBmEmLGPPhdwOoEcfF84bmbRYjvaYsTz9ofTCoY0OWF1ETFhYk+p+E6f+4eeG5NNLHknv32G/BJ0n124xLVo9ZM8iWmZBEkQeGiQZ8ucSPpBgkmABE27XP8y8z8U4iiiOioFxNrgmDa4BMSBBXSe8rgdi27TsDMm0dIaNzBMHuCt73nXMFUtYFoJIgNM77yCBBHcDHaqa1PJmSxbgkKNV+/Se1jbCGMQyBJ2UmRA0/ZAnezEgj7pB2w01wSd0gzYHvO3cH6gjcRhlJCFOynfYk2BAkG86uk8WHcHEyuFaSo0g8mSBMXG8g9J5wCIFexIDQZlb8EmFO/TYjyLdjhyPM9MEkiNwABLdRHHxDyLDi0lXSJ0sYttBMgysCDEOCtjdfXAlRRHKkf90ArYRaQbjurHylDEKbRBAUwzCYJMhWifIQwPn6xJRHXYahIAkbkwZjs1z6z8oaepoAkQIkX2GrzEbsO4nCqdPTuTFhMSTECO8gg+eJGTLWgwpWdUifK6zN7Xni5njBlNzBUaTedMSPu7n00f6lPniubLrML1QIBmACTuZ4It6mfQjK1NImBFukXJBJESBYwIvsVQ+tREywRiVUG0XK9xFyJJvAMx5fN+Zo206rHTH2iOP12jAiUSS1jB+HcRNwQOAQPxPa89fLaSOkyALibd+dxIj+2OjgZcSNGbSUYQI1HmBYTT5uBfiBg6tS1KSkDaW3gn4SLx1TF+RgbLMAs2KiJ255Fu4g2+0drjE2Vy3TNMPt1Bt9hqXTG0XHoY74EgYKjqSACy7wNgfvLPJsrDji1sTI0CCV1C2ssYJIs8CLaQVPcjiwxzNU4P2psuu0QT0NI8947/LDAARckSJaPuzdZNtri83Plhuxna6RMmJE+dzDAgXJBJI7zztiLLu7SpDaD8C2GoiRvsqG66uSQL3h1YlILAGG0heoaoBEsZBAMDzbymcR1arAkk6GYb1Ox06NCKCwAKxMRAHE4wniJ6XS50XP60jBklEBoSq+kKQVC2UB1WAoGwDIvTP4zg/wFkFX3dMAq3QS0TFQAcSCFqEEjgDzMV6XszVG1dOlUhSZ1L1EliNa76ZvhmXzTBg60qYkxqYsephIu5gNqAvA2jGWerUVtquHzXiXV02yuVhTmmwEozJffpYi9vLHMX/iHspVzVQ5inScrVCvKuNOoqNcTJs0jCxrll3r3M/4j6fxMeYJ+fu9X/kAfUYlqnpJ5KvJ9HMfTCwsdDMCCuLt5VagHpomPqSfmcMrc/wCUfjSJ/O+O4WM0Wwf2cchM6ASIWkRfYwxn6gH5DDsm5nc2do8oembdrkn1JwsLHPHsvyNZdpBeZpgV7ACA0QNorCI7bn64h8aOlqZXpMEyLXWpUANu0CPTHcLG0eyZvtCFFZHSPhHA+9TP+5+pxFm1AkgAEIYI3EFYjHMLDkJEK3qLN75jf+WmCv0Nx2xHmT0N/mf8Pdn8yT8zhYWE+I1uPVRpzIjbbyvx2xWayXWSTci5n/8AGD+d8LCxizRFlRUXt9pv/iTE2YpjSBAj3m0d0M/kPoMLCwyQDwc/xCOCKc+e2JqJk0pv8P8A5nCwsNDYzJf4XzH/AMoH5Ej54kzqAVGgAdLcdmtjuFiCgZzc+j/+M/niQD+FPN78/wCGh/O+FhYtbi4B2QY69/vj5e9W34n64I8UMUwRvq3+S45hY3XZMXuAeHj+Inm6g+hpkkehNzg3LVCSZJN6e577/XnCwsGGORL4oLsOAHgcWq2t5Y7VEV0UWU1QCvEe72jaLn64WFhYnZfl9hw7SBfEqrCjlmBIaoU94QSC8m+s/anzxXuP4erkhpPJ6xucLCxydEWjfizfG3RovElAAIAEPaOIqqR+JJ+eM8WJcg3BMRxAZOMLCx0S39PyYx29TTZTO1ERVSo6qFEBWIAtwAcLCwsdUIrKtOAnuf/Z"/>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TextBox 3"/>
          <p:cNvSpPr txBox="1"/>
          <p:nvPr/>
        </p:nvSpPr>
        <p:spPr>
          <a:xfrm>
            <a:off x="3862555" y="4494814"/>
            <a:ext cx="4979820" cy="1631216"/>
          </a:xfrm>
          <a:prstGeom prst="rect">
            <a:avLst/>
          </a:prstGeom>
          <a:solidFill>
            <a:schemeClr val="accent2">
              <a:lumMod val="40000"/>
              <a:lumOff val="60000"/>
            </a:schemeClr>
          </a:solidFill>
          <a:ln w="38100">
            <a:solidFill>
              <a:schemeClr val="tx1"/>
            </a:solidFill>
            <a:prstDash val="sysDash"/>
          </a:ln>
        </p:spPr>
        <p:txBody>
          <a:bodyPr wrap="square" rtlCol="0">
            <a:spAutoFit/>
          </a:bodyPr>
          <a:lstStyle/>
          <a:p>
            <a:pPr algn="ctr"/>
            <a:r>
              <a:rPr lang="en-US" sz="2000" b="1" dirty="0" smtClean="0"/>
              <a:t>Based on your self-assessment and background knowledge – what does problem solving in a classroom look like and sound like? Turn to a partner to make a short list. (4 minutes)</a:t>
            </a:r>
            <a:endParaRPr lang="en-US" sz="2000" b="1" dirty="0"/>
          </a:p>
        </p:txBody>
      </p:sp>
      <p:pic>
        <p:nvPicPr>
          <p:cNvPr id="819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5575" y="1303337"/>
            <a:ext cx="8778875" cy="66972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pic>
        <p:nvPicPr>
          <p:cNvPr id="8197"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27849" y="3212717"/>
            <a:ext cx="3724275" cy="180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10023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195"/>
                                        </p:tgtEl>
                                        <p:attrNameLst>
                                          <p:attrName>style.visibility</p:attrName>
                                        </p:attrNameLst>
                                      </p:cBhvr>
                                      <p:to>
                                        <p:strVal val="visible"/>
                                      </p:to>
                                    </p:set>
                                    <p:animEffect transition="in" filter="fade">
                                      <p:cBhvr>
                                        <p:cTn id="12" dur="500"/>
                                        <p:tgtEl>
                                          <p:spTgt spid="8195"/>
                                        </p:tgtEl>
                                      </p:cBhvr>
                                    </p:animEffect>
                                  </p:childTnLst>
                                </p:cTn>
                              </p:par>
                              <p:par>
                                <p:cTn id="13" presetID="10" presetClass="entr" presetSubtype="0" fill="hold" nodeType="withEffect">
                                  <p:stCondLst>
                                    <p:cond delay="0"/>
                                  </p:stCondLst>
                                  <p:childTnLst>
                                    <p:set>
                                      <p:cBhvr>
                                        <p:cTn id="14" dur="1" fill="hold">
                                          <p:stCondLst>
                                            <p:cond delay="0"/>
                                          </p:stCondLst>
                                        </p:cTn>
                                        <p:tgtEl>
                                          <p:spTgt spid="8197"/>
                                        </p:tgtEl>
                                        <p:attrNameLst>
                                          <p:attrName>style.visibility</p:attrName>
                                        </p:attrNameLst>
                                      </p:cBhvr>
                                      <p:to>
                                        <p:strVal val="visible"/>
                                      </p:to>
                                    </p:set>
                                    <p:animEffect transition="in" filter="fade">
                                      <p:cBhvr>
                                        <p:cTn id="15" dur="500"/>
                                        <p:tgtEl>
                                          <p:spTgt spid="81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612775" y="160337"/>
            <a:ext cx="8229600" cy="1143000"/>
          </a:xfrm>
        </p:spPr>
        <p:txBody>
          <a:bodyPr>
            <a:normAutofit/>
          </a:bodyPr>
          <a:lstStyle/>
          <a:p>
            <a:r>
              <a:rPr lang="en-US" dirty="0" smtClean="0"/>
              <a:t>How Do We Get There?</a:t>
            </a:r>
            <a:endParaRPr lang="en-US" sz="3600" b="1" dirty="0">
              <a:solidFill>
                <a:srgbClr val="FFC000"/>
              </a:solidFill>
            </a:endParaRPr>
          </a:p>
        </p:txBody>
      </p:sp>
      <p:sp>
        <p:nvSpPr>
          <p:cNvPr id="5" name="AutoShape 4" descr="http://www.clker.com/cliparts/d/j/E/B/g/X/wide-thought-bubble.sv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2" descr="data:image/jpeg;base64,/9j/4AAQSkZJRgABAQAAAQABAAD/2wCEAAkGBxQTEhUTExQVFhUWFxoYFxgYGBgYGBkcGhgYGhweGRsYHSggGBwlHBgcITEiJSkrLi4uGR8zODMsNygtLisBCgoKDg0OGxAQGywkHyQsMCwsLSwsLC0sLCwsLCwsLCwsLC0sLCwsLCwsLCwsLCwsLCwsLCwsLCwsLCwsLCwsLP/AABEIAMIBAwMBIgACEQEDEQH/xAAcAAABBQEBAQAAAAAAAAAAAAAEAAIDBQYBBwj/xABCEAACAQIFAgMFBQYEBgEFAAABAhEDIQAEEjFBIlEFYXEGEzKBkUJSobHwBxQjYtHhM3KCwRUkY5Ky8bMWJUNzo//EABkBAAMBAQEAAAAAAAAAAAAAAAABAgMEBf/EAC8RAAICAAQCCQQDAQEAAAAAAAABAhEDEiExQfAEEzJRYXGBkbGhwdHhIiPxFEL/2gAMAwEAAhEDEQA/APJDVxE5w0CMIYsk7hEThY7OAY4X9eD39f6/oNPnvzhGML3gNueD38j/AF/QAONhk+WOM367Y4FZtgThWAmGGlsF08gT8bBfxP0GDKWTpjZWc92OkfSL/hiXJDoq6YZrKCx8gT+WC6fhFSxfTTUmOsgX8hMnF2uueiKY2hAFgevxfOcEZfIibCTyf64TkPKVeX8KpCNXvavoAic2knV+B3wfRp6f8OnTp8SF1t9Xkfhiwp0uNr4KGWWd9sS2VRUVcuWPUSxHe8T2Gw+WGNSxeNleeMRHLA4QylZThhXFpmMvGxwG1E74BA2OYmNLDCuACMjDGwQtA+k2k4Hdd7gx2M/lgGNBjDg845pHMxz+jiI5imAZZZ46p/Bd8MLJxh4OA/8AitIQd44Ckj56ow0eNoBENvPwpP1nbyw6YrQdiRV77fngIeNrvoYyI3VZtxAMDucJvHHn/DYFdhr222AXDpizILdJxWeIeDtBZVNtxBxJU8WrabU7TYEufnuMC1/GqmxRPo316mw8rW6FmTNh7MZwVsqQ5Ouibi82Bgnm4taLqvz02Y8OWrl2AMswldgA6KW7SZXUv/b2xhPYXOCnXFRjHvT7ogJZSxGhiBuNVuIsb49T8O9n3pVG9/XApqw0tIBWCGX4vimBMj6zj0IYq6upHI4VO0eZKgInUv4/0wsaLxT2JJquaPiC+7JlQXEgHjfg2wsYf803tRv1iPM9eGmrix8H8Gq5kkUkkD4nPSi/5mNgfLfyxqcl7D0tQVqrVCJLFR7umum5kmXfaOkD4htjNQbG2kYWijOwVAWY7AAkn0AucXp9kM2qJUqKtKm9lao4F+xVZcHn4diMeo5Dw+hlVUUqYpl7ErJJgGxaSzfU3J72x3t54/XbNZjLByKKupVbR8CneJ3M2sbXO+Bxy7iu9gPL+yWWQaszmyfKkFXb+aoZPlCYjqVfDaYUU8o9Ujc1qzgHjZNMzvt/alMz+v8A3jgGM3PuLUe9h+Z8QFSy0cvStH8Oko8oLPqebb6v7DKhNtona398RLg7JQTffaf6/r+0NlIjoU5wWABEb4SUtMziaOoEbEYkZNTUj1OCqNPicdp0rxg7JURPpgsZHToiZJt2wWKQiYjDgs3i35cXxsvZr2SaoKdeoQKUaiGUybkFYPkJ1eYIvhbgZ3wnwWrmGQIhddYViI6RYkn7oiYPMGMXXj/sU1IBqLKUg+81MoFMj+ZiARPSCed98b/w7KolNVyoVUnq7npBBJ+1uN+MHVchTZXUqCKkhhe+rf0725vi4pcSJN8D55qIWbSFJiZkQbb4FrvTUw9QKfuqC7D10CAfIkYvv2seBHLOXCO9KFAQNCkAAa2gROrcRaRAFzjzZs/mCIpr7pdgKakE3+8ZP0OLngyi64bry5+pEMZSXlo/Pn6Gir51Ev7vSOGquFH/AGjf0DYqc144s2aT/wBJSg87t1fngP8A4LVMVNDvqN5ljcSJ7yD2vibw7wN3qCRoE/akAevPPG2+Kj0eTB4qBH8RYmVpqD/Ndo/DEYavUEgkg/dG0egnG2/4Qk3VQQN5WTA3jk7gjnfnBOS8NpwxDDld9N9lHncDSRE7G9sdMeh97MH0juMKvgbsbv2uZ59ePPE6+zjMIV1LXtsbeR58sa18qg6iNj8IAIvM37dwfwxypWp8fECAv+UXjUBIgz5j0xuuiwW5Dx5cDKJ7OGytqDGItYyDz6288WWV8AooU96dzcfM2Yx07fj5Y1GUqUnQ3mTMAwdjBAFg0DfniCMdq5BJDiCTPxTcC9j+F9ufKl0aC2JePLiVSeF5dqkNTZbAq3pbSw43sfTfFrW8GoCF924uSCywRzp+sb7X8sQ5ISTCmB8NoDAbjVwYAjy8sG0q1QEq51ACNiWaB947NbebnG0YJbIzlJshXw5JEINDgEmB0sJ+nNifPGe9qvAgWD/DqJPFjNx2O3rjV6adyzEkCY2Dgfy8NYWjjElWhSqJpZpABvEEQLSONvPb63JRksrFGTi7R57k/C9ilT4TAYWI/tzjTUPZt65/5mtVMiYYsdidhsw+1G8HywDmvBjSFTSTFmDbcTfsd/ri38DzPvqGksRUS5iJgGZAi8QJEXB9ccjgovY6FKzT5HwrKimoFNSI390G/GRI+WFitGfoJ01EqFx8UMwHygxhYteF+/7I9jO+J+0yKvucuiaEkKAIpid4Xdyb9TX9cQezObeo+Yao9/3d4iB9unsIgfTGcjF97HA+9qwJPuHIvGxQ7giMedGcnLU7HFJGrz9bT7uNlRidtyhAuJ4XmRfeNsf7bj/7hmDtqKH/APkn1Mz85ucb2vkpROoDS9/jgRMDabzuLbSAYjIe2+SJzOslQGpUpN/ijTsB5R2t2ibx6a053M8PRmWOOAYsKnh2lSSwkdpI3AjbeTvhU/D7N1CQwXmzTcbel9scp0AiLcYkWzSMF0vDSSeoSIBF7MYgG3nxiJ8vCe81KV8p7xyLX74Qw7JuGGlt+/fyw9BGKpM3GwJ9B3wnzzAHUQg7m5nsYtPa+FQWaGhmFEMTHfBeWFaoEOXoVK2t2ppoEy6gEhj9izAy0CDg32Q9gKtWurVFp1sm1HUazkhR7ylqXQtm94pZTIgAA3B29d8A8GpZFEo5WlKMet7ElulSWIgCwPYdMRh5QsrvBvZWnkzUrVGaoGIUIQNKIWUjXvrYEAzsI25xqKdJi4qaiFKjoPBg/wBfwGO5PJimWhmOozfi5MfUnErvwP1acMmx6IAIAAHYCBh2IlrTx+vnhj17Wj8fXthiBPaLwdM1Rak4FwdJImDEX7gixHY4+es94ZVydZ6LhoBOmRJB3A8yIseR6iPpL3nHO04yH7QPZv8AeqXvKdqyDe8OBwYF/wC/cAjr6PirsS9PD9PnicuPhtPPH18u/wA18eh5RlKsqQdzFpiYMdrC8AjYi0zhj0iT7xahs0nUDPSJ253lhzvycDCk6VGU1AbNIIYHcjeI1cEAkEGfPDqdJtSiekEqGkm/EA7cwbA7Ha/bGRg4ltl8uKiHUWF4Nh2tfadr8gC+BBk1VSrEtvAiIOnjkGDccQhFpwXlF1KRqG3IsCdj6XPpcYZmfDtQsQGC3MbTtPl2O+/GNSBU9BVlbSSSI5UgANDccgz9QIwH4tl6WkkQJA7FrDy39dxEXwRRyIUFTeApIJ3357AiZHlvwPncsSOqNgV22+XxARxf63T1GtCuy+fhRZuokHfY3sIiLDY8WvY2FDxIBTMs0TtY389pmbX2BFjgdMoWDCywZJadiB9ybEnzHfg4ZnPDoJYOq6QWlixJFhNwe/naL3xFtF0mTN4ixtceQ7D0mDtcHtgr96LhiGJYgi95v9D2+eIV8LLGNYBG92+En0vf7J8vQNbw4g/HI0kkNeIAFjEnnp3Hfc4pSFRynUqFyaiy1QQfIC3z223tiyo5hgoMrqIABs4O1yT8QGrv5YEr5EgglwenUwJYi8sDI3WF3FwYkdn08vKiHEWbYgXm5gXmdxbpE7DFKaDKN8UCFbtMgwZ3IJO5/VvTFJlMy1CuHBInewtv/XFvmEEhWubsNMkSQZgmzH9c4rPF6QA7xNxIni44sDiJ66lR00Ldso/2ULLAgxNosJ0mwFt+MLFVlvaSpTUINgLbYWOZ4WG3dfP5NViTRQ4vPY1C2YKDepSqpfa6E377bflikGLb2UYjN0TG76f+4Febc44YP+SOuS0ZujWY0AwYyALAkfzEEsTM25g/CbwcZf25qsHy9QFl1Unpxcf4dTtNj1j6doxoaR0q4I6Q5idjfRJA+zbqB4PcSc/7c5gNlMu8n+HVKnYsBUpK+4sQSs6ufUHG+Kv4mEH/ACMy2Zflmja5t6YbWzjteWN53MC82nFUc7J6Fv3NzgnL5CpVVmZ4AG0gfr+4xzRg5bGzkkE1vFGEaqpG9gSTfEB8QqPOkO4O+okj6bYkyPhoarTpqBLuqgvOmWIA1dhcT9cb/wBl/ZBq71su1EN0ppqqzCkumpoeGCwHux0sJmkVIBONOqrcnPexmvB/ZSu9bLpmmanRrFQuggEhh0wYIFys72OPVPYz9nVPLUKiZ1g9GrUWotFxeVRv8SJhoIkKTemLwSDqPZnwajkvdZdqjVcxoCe9fdr1qg0qSYgM4tJ0wCYAi6yuSZkK5kI/VYbiAALyBuZMbQYviG1wKSfE7Sy7S1E01FAJpXTAEQoCgDaOrsNowbl6IRQomBO5k3MmSfM4fOFiBncMZRzjs4QGGIb7v1jtOOlB+icdnHRgAYKQv58ThxQdsKcdwAeS/tU9nHosM3RBNMn+KokwTzvta3Yk+WPNlz/8m/xTYb3JE3nnsb84+n8zQWorI4lWEEHn+mPAfbPwFsjmWVkmk0tTfkg8Endlk2mSMd+Bi51T3OTEw8u2wNQck6laRJmZMbgz+APcAMN8W9GGCgtTE2WRsSRYkQStrN289s5kKMUyzkRuBN4mRBO1yQG3Bt54K8NzpvpiLqJU2AEGwncEEjgkRzHWmYNFsyrN32EHTuvIg8DfywO+UQ0wRG0DcDi4Hc/jb1xxK5CM2mRNiFBIF+AepcNevYAgQJOkjpExEXuJEX+tsaEkj0NMTIYKNLKYBkQY4ItfeSMQzokCVJEagWPJki/qDI3v5YnqkSSsqoMOo4kQI8j/ALfUPMUGI6DIEl4vpmwdYv6/3wUgsnqZgGwYgi8mYJn1uvnwTHfCSoxtqYEAzfzESf8ATZsdbw9zTK/C9m2EEG89tJ7d4xHUy7qFZwBPQ17KW23m3PO2FSHYFmGcEE6w22rULXO/zFzf+o9XMVUJUM2mJlTB6hzFpgCIsY88WFHJ6jVV6qaqcCJFgSIiLFRPykYkCUl00agLCCNYBUgyBJLAKV25mSIvhScI7sqKb2AZLjWQWgRM7T6bH84J5wquVcUlqEhVEgA2nqM/5uq0jbUMSeJZ4UlpmmNAsSNLM0zfSw6W2t1d/lYZ2o+YyxqDSRHwwTcDTJvGoWNhsT2vHWpuoqy1B8WMy/svSqKHFRIYT8M/jqH5YWKjwzxVBSUO3UJB645PANhGFjLPidyHSMvVzaruR6bn6Cw+eF4P4nGZoMAYFWmSTJMa1mw/LB3hvgVJiAx5N538v13xNm/CEpZql0xS96mpuCusTyeJ/Dvjk/55Rps6euTdGqzniFOlUraiR1MFgXJA1bmzMC+/IHpio8SX96oVKdMqCStRVMog0moIWxGwCi4+L1xbeL1ckHfWwaJZgykyxYSYJ0mQPlq8sQeKe06ZlaeXyKn3msllMKrKEk6mY6VACkkW2J9ScntXfx/RMUvgxnhHhQIJMSBMEwe1saHwrwn/ABaVRmpaKRq/4csdOk/CSCQELOYkwrQDcYuvZn2TbN+9UU3SstTQ/wBmnTVqYZSyn4lZg8kEkSkBhv634b7P06JNVtNfNKC4Jjpc01D+6BuiuxLQSb1D3vbxIwjS3EoOT1MX7Lfs/evQp084gppTaoAVj3lQFldHRxdAdTqQw2CQAQNO/wAsVqCtQoD3LU31MdPSXZ2J1RGpmjUbyQ4J3xJSy5zS0qzirRKsTo+EsoeV1A3WdCmLGLGMXJOOWU3Lc3SSIMrl9KoGOt1QKXIAY2EnykiYxPjmOE4gB045OOYU4BncLHBhTgEOnCw0YWrtgAcThAY5hTOAB04pPa7wmlmaBp1RcnoMEkNvAi4Bi+LucZH9pni9XK5anWo6QwzFMHUNQhgwP+2Gm07Qmk9GebeL5d6FGlUemkV5VShDDpMEsGj6ehEGxr6+fQa9NNBpAMmog4tdZlgWsfODgLwTxHMZnKrRP8T93rVXKwCdOks0AQWi5jtMXjEGezDn3oVbsA9+mYBBu0b3vz5HHdDFbVuVHNKCT0RbZTPq9FYAuxnTr0iRA2TkiDG+J6uabQGCqSE1KVBcXJHMWgTpN5mO+KPwCu4y+kKTrYiVamQA0xMnuAY7xzh3hzvTWujEaotDm/eSBvJAngneMUp3/wCn9PwS4+AZ4V4mzVnSkSQ9MgBkUCd2AOpuxMesbYZ4d4gTmlXUy20jqWPOwUyDvHed5wD4W/ua6VWemDDAm5aTO+qNp3PaNrYFGbpKadUVlNTXJUAKYG1wWI/phuS4t8+wV3JGspe/qVDTdroj2LHrmLWgQDA8gScVnhytUo1tRRWpnVdUIWI+9JIkDm0LwTA9LxKmazODVYmsH1LTcxvtZQp4g2ufTHKNdkqO9PKVCjAgjUObX1lpG4Nr6uIw14Rfz+Q9SPwnMn94VKzgB12UKixpsekAEgTHeI5w/wAYyKmalKSoci09PEhmIBVpN/XvhmZGZ6Pd0qdP3YF/eTysagAsCQAYtc4jz65wHqqomsydCKOBzfmPpilGS7Ma59AzLi+fqW+eU11NN4ToUqxI+0TeLCGgneJv3wH4Z45Qo0hSqVTq1EaKY1MYU6biAvU0b3HN7A0/Zym1QLVqOxgGWYWiBpjbmPpg5fC6NNrUtpB7gd7izCYjy4xXVTe7558QzxWxTeIZeajFMpV0k21EA/PTb9d8dxpmzCT00tY2Dd4t9cLF9RDmvwT1suf9BP8AhdOmty5MekDbken9+R8lQDU394hZSYBZlDA8swLdPzO/PItPFyjZfSiy6qFYKlwPpf1G4NrSAH4XVjKEaCCzGLRsNyD6j5LfcEYSxHxkvb9l5V3Pn0Kjw72W9+amlkJpgWZx1FzpUDTI3ESYG3cY9Q9kP2crGVzFRfcNTVCVUQ7OCwcVdUjSwg2Aa7KeIg/ZX4OKPvc67wBNMoASY1KdTntdSCJiDJ3GPQaWYq1KtCrRZDlnQl9Uhu4KiLztvAj68eJOnUTohHTUjL+7yyjw+kjhCFFNSqgAi12IgCQTzAO5xZ0vDKYrHMQfeMuk9R0jaYG0nSL/AMowshlKVEMtJAoZi7QDBJ3JP6GCTU/X6488YmhJOOYY1QY5qn9fn2wgHzhDHJwsAHZwscJwsAHZwicR1KkbXOGrUvf6/wBuMAEvrhFsRGreB9f6d8LWP1z/AFwCJB54dqwMa3aY7/r88PFUD9fqcABAxjv2u0tXhdc8o1J/pVQfkcaz3mMH+2tNXhwI+xXpsfQhl/3xUVboDDfsky1Wlndb0qi02rFldkYKValVWQxEFZYXwX+0j2C9xWavRd0oVTICwBTft/lPH04GKgeK1Ez/AIaRUYI1LLhhqIUgVHovaYPSuPes9lUr0jSqDUrrBHPeR2INwe4xcJZWRKNo+bMp4IoJVq9RluIViL3JFrTz2MnCfwOgSJNaeZOokCQGjsdiOL4u/Hci+RzDUKyyBDU3BgOk29No8iCPPAlfOqDqJi8zExBgmBB/zDHpxWG1dHE86e4B/wDSdNgNGnVIGnfVzHzF/wAMMTwt6TWUD7th3585xZZfxFXlAu94F2OngGJMG8+UWxJXqMSVCVCG2Ikgn4lmex/I4tKG6Fc9mB0c24eIteC0ywn8/pcYs8r4kbwWAvvEwI29B3njDPC8hVqM4ek6gqSGIga1LEQWAtYi20jDqOQeQGJ1ET/CptUPTeTCgSYMg9jh9ZFayYsjeyCqGYgxoUy0CLA3hgLXBO3mOIxOVsQADC2mL/0jefUYLyPhhBhqLFdPSXfQTM7C8ERMHuN9sRZvL1AQeQTLKs3EgkDeN5X/AN4MPpOFitqDugnhThTa3KXMKSSeCLwILLYWjZhvb/awldXK7v5nYSSRPz2Ppi9NEiNh1dO8Qfh33kWB8sC1qTEC5PJuBKzBG/eB5W2xtlT2JzMotKfbHVzep/thYuf3pU6CqmMLBkkGYqs7WzdVYd8tJ7IOYNyDaSNU9we9xKOXztJjSaoUQzICrEkeYtNr+WLzJgpoZwCAOIF4bteDtP1xG/iAZoYA2PaLzMdzzG2OV4MdkbdZIZ4H7SVshmv+Y66FWRXUywYN8TAHlfux94bnH0JlQrIrUyvu2AKaY0lSJWItEHj+mPnLxPK61YQHF2BBuJ4E77jcmCe22y/Yl7YEH/htdjaTlmbsLtS+V2H+ocDHDj4eVnThTtHrz0Zm4n09P6YRT85jEk4WOU2I/deY447X74S0/wAPLD8KcAHQMKccwi2ADuOTjkYRbAA2oNo4xClMkmRA9e5k7YnGGlu2ABjL5/h+v18oYUkX543/APf68sS4iZsADKi+d/T874ci/r8sMLRhB/kMAgjT6fT6c4yv7Usrq8LzPOkK23Z1kj5YtM77R5eipLVAY4W5+Fmjtsp5xkvaX22oVqb0NM0nUq7SQImnPVsvSxInlcXFNO2JtHlXjGYijkKgN196hP8A+uqtQfT32PpalmV0BpABEye3/rHzV49UptlaYpKFFKvBAJN6tETJk3/gTY40/ivjNU00sYWjlyWDBelqSajsSSHUjiNQ74tQzSpEuVKz0X24y+XzVEqzp7ynLU23gkfCY2VrfQHjHnOX9lkE66wlIkU1apEFQNoE3ufPHHrVKily6qfeg9Q1TrAg/wASbG5tFo9cSVqaNogvUUBdQEsgM9tl2Hb4sdeHGUFWy8efuc82pOztPw7I0WPSajGV6nmACCBppiRJFp7Rg0+MQGalQUQoEqNHaeoySd4JX5dwFDTU0BQGIZI6oKtAlUmBEjqI3O+Jky7AhXbSDMzCyItYaiItfUDiqT4t+W3PqK33c8+BLnPFXDqa5XTBQtckIbC7drGwE8jfFXk89U977zSekShJIBXpJ+K+mBuATBHe8r1sukydcdA0gSVEyBudW3I27AYzTZ6qKnTe5AJuSCYO/eDfmDg6pSTTiq8defdgpNO0za5Km5q1J6lBA2dek6iAC7AhtOpbT85w/wAXq6MwPgKVUFRdJLDUgAZbTtvxt6TiMylVmDNVbfq6zeSxVgD68duDvd5PwqpoqgliyIrgnqg0gZIAOzU/mzR5nFYeHkkm34cPsE5Zk/csPEG1TCgwOCRqExPc7na8eU4D/eihLBjyANO1uZO42PkTixq1ZVW47DgbMLHYMfwwJVykbEgE6h5RF57zIx3JKjmvvAnzIJmSNraXPHEWjnCwLXpwxAcp/LO3pbbCw7YUgvOLHVNh3+h3Eetu07zgc0VmdNt9jcDaQb7fn54sErlQfMWF7xAMgXkSLG4nkTiAsrgCWJA3AG5JMWAEESY9djjFssHopBBaYNyZiLD5WHPne22d8TUpVDqdD03lGWxBUyp9QV9bQeMaupSEQRfZfM3F587etjxiHN0tQIZJIJiBA5+ttP0jeJzxcPOqKhPK7PYv2fe1i+IZRahgVkhK6jh4+IfysLj5jcHGmjHzX7L+Nv4XnFrgE0WAWsokhkMXEWkbqeYI5M/R2WzC1EWpTYMjqGVhsykSCPIg48nEg4ujvjLMrJScIY4TGOb4zKO6u2ELY4Ww0nk/2wAO1ThTGK3O+O5ekJeqg22M7kAbeoxnc9+0TKpcanImwgbEAwLnnttOKysnMjZEzjhaMeZ579qJAJSkFgE9UibgWL6QbGfw5xQ5n9o+YdQQwUkbiCLSY/hyASjbE7pxgrxCz2StVAEsQo8yBioz3tLl6Yk1AbxYjfVp5tvbHiy+NVswWGt/hioD0yCBT7sSQGkwR8PlOM9VzJBBYhSGMkAMwJJB631GZ7HtzfFKD4L7fslyPWfEP2jBlJopxYnYErIktAs1j5XGMv4t7bZh2IDReVA4lg6ySQIiBK6rE/LK5iuXaaSs0g9RvHwyS1QwoVxETtBO+JqobMaWvsC4CzHUOSQoh2IkTAInti0lt8c/gm3/AKEZzMVGemJUB1WCzahtKqSw0izgTp77xgPKuPe7NUQHSJ1GNXUgtIXbSw4E4lNBNKtVIOm3UQ5VdZUgKRpJEz8PHawnGbog/CXPULkkGbMI2AYAERycXGLvRV56vn1Jb7yvzNL/AJXMAn4KlFx1A/Cz05Om1xWiZ+z5Y0fh7l8pl5kocu6t1KLpWqbkgkQoU9umMUGazT1kzCsACaJa0AEpUo1DYWuFJ8iz4l8IzzDIU0ABAr1gSQCANFFxvzLNH+rBFf2UxvsGpy+XohQ3SQVAbolmE9JmoTcEeW2Jh4lSYAgF4kEuSZI2Imw4tYXGKanmGYamIDeQgS11vax3E/zA4L8Po6l1NtBbTH2rfSRF/wAtsd0cGK1OVzexJnPGnKAoLKCI+G15B52txiDNszt06hpSTc6uNVjcjfDj0EkKCIKncbkXHnqEyP7YJqZ9SEVjLQBAE/U7HYifL0nbRbIjVlemQVZDahIggcGd/wAREzz54r83R0sEMgyNV/tXgi0CbX88XmcJYagFgbhryCCTvBNgb/2xTeK0QWWGYmJmPswIFtonbex9cTKyohy5hfdLYLvKxIIuSpvKnWsCdgx3nB2UzyJXR41KAEYzA6Jg/wA0oCY3/h+s11AzSWSQySy2HUQARPkyACDygnbDdQVCoAdUgNrBjSHBAP2gRDSdwrHvjJ62u9fHKLQZk5pu+Xkj3TlRJkRcLJ3HQdJPBi20lpTiNyJJ7mPtAgdoE4r/ABZSuao1LRWp05upGpQaTAfIKSdpfBhPVp1QfnExY7SuqYI2mRjpwp2jOcaZHWpjUbH6p/vfCwajNFkMf6R+BuMLG1x8DIolqAQYMSJvF4PnvYwdiMdDmI0hePhg6m2iTOn8jxJwqVEsCENzYi3BkRN99jxtG+OCt0yR06ryOB8R73kkr6HtjkNwh2MTAWbXIggCPmIgE+YOH1a+lSdSrywa4JEGTOx2Ft+k4r83noEg3AJBkmDEj6T81jfFtmUpPSpuEosqLBNWYEqOoG4ZpHoIjnGON0mGCk5FYeDLEehVeIoWUIVnWJWJIILbraPi3jYjG0/ZJ49VoJUyuZSotBZehVcEBQSNSHyk6gYiS21hjOeIeKLoDB2GolQtJQtwAwXq2A1WgXEdoIlHN1arOFaBHQWJJMwskExfYwB33nHI8aPSFai/Pb5N1B4W7PZM57aZSmSGqSw3AER/3R6+mKHxP9ptNATTp6oXVLGFItsTA2M78Xg2x5hmgo92feSHAnS0RJKiVWBZgQfliN2UMTohWEAsNMSJklyCQhEG+w4mDLwkt2lz6FdY3tz8mwz37R8xUDCkVHTI0jUfitESPKJ7bc59varMV30mo5JFgTpAJIO5LEwTyLAntinyC1Fq9OldWpSIYkKQ0mYCyGgiCbgdsSL4cQGcs406pgonA1WAaJUsRfg+oMq8faufcVjKOaarUZKjBBpvrOrdgZ0k6LHqjTsvocAU6jGQxf7rKi6QYJBWEABt3nbFklKiOpgGIY6pBf4TJGp5BBF7Acjtgatn6ewLNzbpUtNmAEC4kG314eTw99fz8hm8fYFYNpXoAYdDaoSTJsNRB+Fo/E74fkkqUwqhg1xAAdpBJ7ADSQziJvfyOIn8TS+imijgxfefwNv9RvfDV8TqOYEgR58EtNrjSWmNow6ff7csPQsKfh73Ks0kb9KSDTM9A1FpQmIIPpIw73dNCS0BiZaFLtvLdTyQSDqkRcXxSPVqm2o9MbbiDweYn6HBnh73K1WN5kTMCbgT9oEagOT6xhqC4/UTb4FgmepybBzpAhuvZdJjyYHUI5xBmPEatQskySbQIUyFE221aQY7jjDqOWpwDJib2gyTeNI7Q4F5g4dLN1WBCwRHJ7RvY6x641UaM7IaahwBUeDK+c6l32mRGk+owTk/DtMztcbyb7jtsC1uw74FooSY6WIMSCBciO2zTHrGDg4sIgQb/DtGmfNTfm2LiJjcyVaqFEh6i1Kck2LOj0xNrHUwIk7OO2AvZzMRlqgIJArIYG4/h1ZIB3I0A+invgnxBipVlXSyOCsWEgyONgbE9tJuJxJkKUfvCosg1Q1Mx0lVNSLmxKlkB7AmYjGMl/amaRf9bLHK1idNM07NvBgWgkWNrCVv9ogb4PosyiToMi57gxsPvTI7SPO1fQLxJWAkBgvEGem3xK0EeUeuDAyQemHGmRN/smRa8jtF2879sTmZHWAiDaCIJvcDf0kel8Kqx0q4W40yV6is9Wq3TBA9JJwa9Q1FI52Pfk/Q/wCxmcBVs1oLBg2g9jcap2i7A9pnbFS3sSHlGK6CYIIBEkzN7nYW/wBvPEVbSqyIUMxFxfXpgjaTJkeUnbBaZVVMqZRgG3kox6pA2KaY3252GB8xVV6bCIY6dex2g6hNrn+uC7QznhlEMhVSom25kdQv3JVit/5vLD8mkSNLs5HwmwBACuLeQN+CoviHJIVJJu5BbmGaRN+zKx25A7YgrVkBNRCWFyWDGNNnUwbSrSxm1j54xejRotUwnPIGytKoTTb93r6ToAUaKyz1baSXXbbrXveGhmyKjFjIYdtiYPG0k+s3GJsooq0c5TJUsaTuEg70WFSZ+1P16VBwMsPTQiJMHm5LQQSu0wAfODzOLwNNAxDSGG6mFYk7lVJU+l7enG2Fiqy2brqoVPfaRPwmBuZtFjMyO84WOm2c1IgFU6gQb6RwPlB5txsZ4IOBHW8SBdY3tF/Uc3iQN5GCKdWQrXIAuYAsWF+qwBjfkyDcziFzrYnULgbSfIfiOb7b4xZsPzrUirWViCYIDBTYEA/zAKNpA02OCcp7n92d2gBf4bEKxH8NxGo2uFYGRIu3cYFNPUkdTdxxyw9IM7bWI7Yqsn4aKlOqtz7txKgmCD07A3k9uSvE45cfCzfPtqa4c6LDxHxnKqNCENzGpyNQiLhLMATf+UCezKHj2WQlSkkNB0qxMAkMCXnU2nmfzwDQ8HXReBfSxM9JIIkx6g/LtOJ8h4KukOR9kb787X+7JE/dg7jGawHm1ZTxFQWntBl/8MBgNl/xAIHxCBsWAsRte8HEeadzSlFpaiRJVfileQdg1Mc8gjzxBVoIhJCi0wN9hJAj7tjJ4nfbFepJ1QQASencQ3VAHykYpYeUWayY1a7XD+ZJ2sNImdzFjOIqubNI1OZMEcGI45huT598EtV1XPUQLktCna87RtJ2mDEziT3SPZiGMAji0gDym+kgTycOhWV9VC8D4JjSs9gLeXdd9ziSpk4AkaogRxp3t2s0yeQ2Htl6fSQQN7C5EH13WJ8wRiepUkaTBIJmAZO0hQODZh5jzjD0ADfJC0AydjpkS21uxgg+c+WLHw7KooDGLgmCGJAPSpBBgAEEN5MDyIiDAKpBvuAZEyZ4+yygkH7wPrh1Kg7kwd+qCdKy0m4OwIt6kG/JSC2GGhS09WmZMxqn7o3ssMSjbbgcXiX3IBPTIBKlQ+3VECJEbMfOMR0vD9QKggsTeYMzPfkliO0r6jHWyhCrAFoJIsWBW1+xUwZ2K4WULCBUprDkJ8ROzSIZQpHbSzXnhjEjA9GvTBDALqvKnVMCYCRbUNrnn5YrwIIJ3I23JMkciZPwd9sMpN1aheftG7AHnsIsD64Qy6FejJYgMkxADC5M9vukMLXMcTgMVgTIcBtQMgGCIIDeRk3E7T6YC96G21SQNUgWWxIGwlSLdwcPI+JiCQb3EqCR5fevbifLDQmWdPNMNXSHBMKLMTxEcGLeqIcPpZiYAJ1aiRsCZWVkf9QQsd0G94FyB31GF32gmfu8yQpPkU88F5VbkVFkEGYgERcj1AAf5EWlsbRIZPl82bmTqsQYswBIViCf9BNzAF8EDkaYYNG11tIEdtQMHgE+eBaKktEATI1WCmd9/sPIPkcSZeqvT1BTIAgXkXgz8Znby5xS0JZa021Rq4TfqiTBkxeYEeon0i8SFN5IKnSSAxD2OnmNxt/SxkOnV0gE3hj0r1GBpF/zkj7XnjlbMh7ixaQBupJnULb8/XuDhtCQZlvdyNUKgBCiXHUJJWBMoQZWZ3iMJ2SmdxYG7SIK2IO5IG3O3bADj4gBpG8zcqpAXTNpBEkfyntiV3Vlk7sL8k/9RfmDIjbCodjqHumqKuqF0dJaYIltwOBIYH+XCzVJBEhJpkAnq0hulSRwVYMPMDVYTgLN1FZ0ZZIY9jIY8mCDpOoG/nheLZQA6WkFjFPUY0ggiARtoYrvuPXETjoy4vUtfC87SGbpe4YwxCkQb6iQ2qbhlDccou8YpPCkNM1KDE9DtTg3Eo2k7cWAJ2iTaMBUIDghzpYGSh6gQNQI8iVkx25jB/ix/wCbqFNqgSosXF00tpH2hqV78ie+CGk2N6xDB4eTzT89TQ08gjULg284wsOSi8DToj+bTq8/smb88iDjuOyn38+xzlcHBnQBaDvqgb7fh/NMWnE9AgAtYS3msi9wYmJEHkTexwzMVBBJMTAgAFSZ3F79+A0DkHHHdSDF47EzEkb/AO/IMHzwZoFU4CnSC07rIAmLeYH8o7AjbEXs4xOZqUvh97TMGwup1CLfc1XHBYb7KgenpX0BBJgXv5cxEgm2+BEY0c1l6xMfxF1XJszMp095B1TsTB3nET2KjuWOWUQxKwwIZZN1F6gkg3gQ0zcavPHMtmtNt9hEEcB7Cdx8QAtYqO+G5hFFZ1+Bb9U/FpaYTkkIwKk2Mn7wxD+8qoIBGoQOZEDSArDeAQysBI5HOMU9n6c/UprcVZ4uqnSLgb/ZLCPIXI7gsO8DrRSCwF7z2mGICwLiAGB2kEYsc48jVaIMADTcHX073llcDlSR9nFY0hjqso+H7u2oXjv1L6kHy0ZKB83TF5aAZnT0gbmADsDaPMeeIiWUypBLRxIkyIttyD5g24wYUXqi5tMbsTJIBm0kBr7ERbkPN05Kkqp7XkNI1D5EQbcyNsQ0UiTLxpkAsQZne4gnY8WBE7Xm2FQ0hlGwNp3CkXgR8TCO0dt4xGK5XlSSJ6iB3AJvzMEHv5nHUa8iVUEnvpE7H/KSTHIOEMnDETGmAfKJkSPM21D578Rp1vpJIJsQCIuw1XkCCASPOB5Yly9NFY67JsIIYrJiZsG0Ehr8DELKmuRqMCYMggTJXuYnUDzFu+ABEaNUSdIEzPeTF/VvUHzwXSfuPICCQSRfSBcG5ZZ5wLVzTGdXQTcRBI5MgdnE7bMcdFVu5jaN2BGnv903HYEjjFWKhq5jeTeWaZsZUsYH83SRtDDcE4HKSQyHUJkR9Ph4DWE94+cleirbrGngEkmwJjtclh9LXxGVhbtwTC2kWJEdiOoDyO2IZSG1AwIsACRAiI23B5htJ9BieqhC2Jm9oiO6+ZEgj9HEToWOqQxnT8USYY2GwDem44nDnrEyQwaAGBuWjgn0kAzP9QB7GAGk7gzfuDN/TUON/OLSmKapqYgEONhqAIN5iLAn0KuPXFYGNixvbmTYrt2gwwi/44IRg8/Z5i4VZJAI/lkgf5WTti4MmSLJCZDArp2AgW/kPyJt5iNsCrU0suoEXYSIJttPkN/lhlOkQQLbzEiB3BvwbyPL1w56rTpANmiDssqb9r9vTucaozaCRUJi15NxYWWYLd+oGfPawiI6RKLcmZEC20xbiNvLCRgQ+gWDW7nfki8b73IOHVnbSZZdh8MbRuBaRM/TfDAj9+WVmOxHU15EjqaZt8YVgN5Pnh+RCkNTgiSVMG4IERewDdcG1wTgf3xVoMjY2BiSBva4Ij5xghXEwD9kCD8QFwekR1KZ+nngGRZmsUhFWLsrBuQYtPcHiJxHXLEy594J9QRYqYMWbY+XpGJc1ldfUXh29SSRAVudOoyOPXuWvhylC1gQDYjbYuPQEggfzHD8wKytUpJHUf4Z2EhW7gEcxcHzO+DfaYaBk61hpQ02gBiChlQTwQCQBf4MCDJ+8uxBkAWhCzJKhRvuukk8ahYnBOZpitk6kBVaiq1E6iTCEq9jfbqvc+9B2iOTM3JV5PzXA3yqnzuPMG5C9rsOLciYtbyjCxXZenKgyu3IE+W+FjvU33c+xyuIZpOrUASdNyeq020gRuAT57/FIw1KhYGSdgJWL3uSdrjbgx32lUw4OoaokiZ3IJmLzaYjzHUMdzFORMAWJIJLeZkKL2872IjEMpCKXN9h3tpHVzv9nzFsAePddObDSLjY89ha9z5meTgt65iLAGNiJWxiT9q1gdiIBucRZumLXDErEjkAmIP5A8yL2xEtUUtGH+KuKvuqqqf4lNTq4lg8ggfa1RBHK6eBgNgzg+8hQYAWCAZDkkG8cEHmI+zjvhS+9yInXqpVXpgKYJDAOnaQCCbm0HlsMUTd24PmGBJYf6Sw1A3g6vTGC1T9+fqaPRhdPqQEESsjSqza5sST31DuCRxcJkBCypjUNJ1ahyekjfeVPnxqgTZbMFWUKsErM7ydwVA+IjSHHn084HR5IEGQdMTY3JAUn7MCVPM9ttjM5Tp7wIAn0j4untfqA33GGOG1AkWB4gg7yFA7zI4uR2xKGMBmEmLGPPhdwOoEcfF84bmbRYjvaYsTz9ofTCoY0OWF1ETFhYk+p+E6f+4eeG5NNLHknv32G/BJ0n124xLVo9ZM8iWmZBEkQeGiQZ8ucSPpBgkmABE27XP8y8z8U4iiiOioFxNrgmDa4BMSBBXSe8rgdi27TsDMm0dIaNzBMHuCt73nXMFUtYFoJIgNM77yCBBHcDHaqa1PJmSxbgkKNV+/Se1jbCGMQyBJ2UmRA0/ZAnezEgj7pB2w01wSd0gzYHvO3cH6gjcRhlJCFOynfYk2BAkG86uk8WHcHEyuFaSo0g8mSBMXG8g9J5wCIFexIDQZlb8EmFO/TYjyLdjhyPM9MEkiNwABLdRHHxDyLDi0lXSJ0sYttBMgysCDEOCtjdfXAlRRHKkf90ArYRaQbjurHylDEKbRBAUwzCYJMhWifIQwPn6xJRHXYahIAkbkwZjs1z6z8oaepoAkQIkX2GrzEbsO4nCqdPTuTFhMSTECO8gg+eJGTLWgwpWdUifK6zN7Xni5njBlNzBUaTedMSPu7n00f6lPniubLrML1QIBmACTuZ4It6mfQjK1NImBFukXJBJESBYwIvsVQ+tREywRiVUG0XK9xFyJJvAMx5fN+Zo206rHTH2iOP12jAiUSS1jB+HcRNwQOAQPxPa89fLaSOkyALibd+dxIj+2OjgZcSNGbSUYQI1HmBYTT5uBfiBg6tS1KSkDaW3gn4SLx1TF+RgbLMAs2KiJ255Fu4g2+0drjE2Vy3TNMPt1Bt9hqXTG0XHoY74EgYKjqSACy7wNgfvLPJsrDji1sTI0CCV1C2ssYJIs8CLaQVPcjiwxzNU4P2psuu0QT0NI8947/LDAARckSJaPuzdZNtri83Plhuxna6RMmJE+dzDAgXJBJI7zztiLLu7SpDaD8C2GoiRvsqG66uSQL3h1YlILAGG0heoaoBEsZBAMDzbymcR1arAkk6GYb1Ox06NCKCwAKxMRAHE4wniJ6XS50XP60jBklEBoSq+kKQVC2UB1WAoGwDIvTP4zg/wFkFX3dMAq3QS0TFQAcSCFqEEjgDzMV6XszVG1dOlUhSZ1L1EliNa76ZvhmXzTBg60qYkxqYsephIu5gNqAvA2jGWerUVtquHzXiXV02yuVhTmmwEozJffpYi9vLHMX/iHspVzVQ5inScrVCvKuNOoqNcTJs0jCxrll3r3M/4j6fxMeYJ+fu9X/kAfUYlqnpJ5KvJ9HMfTCwsdDMCCuLt5VagHpomPqSfmcMrc/wCUfjSJ/O+O4WM0Wwf2cchM6ASIWkRfYwxn6gH5DDsm5nc2do8oembdrkn1JwsLHPHsvyNZdpBeZpgV7ACA0QNorCI7bn64h8aOlqZXpMEyLXWpUANu0CPTHcLG0eyZvtCFFZHSPhHA+9TP+5+pxFm1AkgAEIYI3EFYjHMLDkJEK3qLN75jf+WmCv0Nx2xHmT0N/mf8Pdn8yT8zhYWE+I1uPVRpzIjbbyvx2xWayXWSTci5n/8AGD+d8LCxizRFlRUXt9pv/iTE2YpjSBAj3m0d0M/kPoMLCwyQDwc/xCOCKc+e2JqJk0pv8P8A5nCwsNDYzJf4XzH/AMoH5Ej54kzqAVGgAdLcdmtjuFiCgZzc+j/+M/niQD+FPN78/wCGh/O+FhYtbi4B2QY69/vj5e9W34n64I8UMUwRvq3+S45hY3XZMXuAeHj+Inm6g+hpkkehNzg3LVCSZJN6e577/XnCwsGGORL4oLsOAHgcWq2t5Y7VEV0UWU1QCvEe72jaLn64WFhYnZfl9hw7SBfEqrCjlmBIaoU94QSC8m+s/anzxXuP4erkhpPJ6xucLCxydEWjfizfG3RovElAAIAEPaOIqqR+JJ+eM8WJcg3BMRxAZOMLCx0S39PyYx29TTZTO1ERVSo6qFEBWIAtwAcLCwsdUIrKtOAnuf/Z"/>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 name="Rectangle 1"/>
          <p:cNvSpPr/>
          <p:nvPr/>
        </p:nvSpPr>
        <p:spPr>
          <a:xfrm>
            <a:off x="155575" y="1338523"/>
            <a:ext cx="8830770" cy="707886"/>
          </a:xfrm>
          <a:prstGeom prst="rect">
            <a:avLst/>
          </a:prstGeom>
        </p:spPr>
        <p:txBody>
          <a:bodyPr wrap="square">
            <a:spAutoFit/>
          </a:bodyPr>
          <a:lstStyle/>
          <a:p>
            <a:pPr lvl="0"/>
            <a:r>
              <a:rPr lang="en-US" sz="2000" b="1" dirty="0" smtClean="0">
                <a:solidFill>
                  <a:srgbClr val="CC9B00"/>
                </a:solidFill>
              </a:rPr>
              <a:t>The Purpose of the District PLC</a:t>
            </a:r>
            <a:r>
              <a:rPr lang="en-US" sz="2000" dirty="0" smtClean="0">
                <a:solidFill>
                  <a:srgbClr val="CC9B00"/>
                </a:solidFill>
              </a:rPr>
              <a:t> </a:t>
            </a:r>
            <a:r>
              <a:rPr lang="en-US" sz="2000" dirty="0" smtClean="0"/>
              <a:t>is to provide </a:t>
            </a:r>
            <a:r>
              <a:rPr lang="en-US" sz="2000" dirty="0"/>
              <a:t>teachers with an opportunity to </a:t>
            </a:r>
            <a:r>
              <a:rPr lang="en-US" sz="2000" b="1" u="sng" dirty="0"/>
              <a:t>share ideas and collaborate</a:t>
            </a:r>
            <a:r>
              <a:rPr lang="en-US" sz="2000" dirty="0"/>
              <a:t> with colleagues from around the </a:t>
            </a:r>
            <a:r>
              <a:rPr lang="en-US" sz="2000" dirty="0" smtClean="0"/>
              <a:t>district.</a:t>
            </a:r>
            <a:endParaRPr lang="en-US" sz="2000" dirty="0"/>
          </a:p>
        </p:txBody>
      </p:sp>
      <p:sp>
        <p:nvSpPr>
          <p:cNvPr id="6" name="TextBox 5"/>
          <p:cNvSpPr txBox="1"/>
          <p:nvPr/>
        </p:nvSpPr>
        <p:spPr>
          <a:xfrm rot="10800000" flipH="1" flipV="1">
            <a:off x="155575" y="2270281"/>
            <a:ext cx="5488479" cy="3970318"/>
          </a:xfrm>
          <a:prstGeom prst="rect">
            <a:avLst/>
          </a:prstGeom>
          <a:noFill/>
          <a:ln w="38100">
            <a:solidFill>
              <a:schemeClr val="tx1"/>
            </a:solidFill>
            <a:prstDash val="sysDot"/>
          </a:ln>
        </p:spPr>
        <p:txBody>
          <a:bodyPr wrap="square" rtlCol="0">
            <a:spAutoFit/>
          </a:bodyPr>
          <a:lstStyle/>
          <a:p>
            <a:r>
              <a:rPr lang="en-US" b="1" dirty="0" smtClean="0"/>
              <a:t>Activity</a:t>
            </a:r>
            <a:r>
              <a:rPr lang="en-US" dirty="0" smtClean="0"/>
              <a:t> – Share and gain ideas from others around problem solving in the classroom.</a:t>
            </a:r>
          </a:p>
          <a:p>
            <a:endParaRPr lang="en-US" sz="600" dirty="0" smtClean="0"/>
          </a:p>
          <a:p>
            <a:pPr marL="285750" indent="-285750">
              <a:buFont typeface="Arial" panose="020B0604020202020204" pitchFamily="34" charset="0"/>
              <a:buChar char="•"/>
            </a:pPr>
            <a:r>
              <a:rPr lang="en-US" dirty="0" smtClean="0"/>
              <a:t>Find a teacher in the room that is not from your school.</a:t>
            </a:r>
          </a:p>
          <a:p>
            <a:pPr marL="742950" lvl="1" indent="-285750">
              <a:buFont typeface="Arial" panose="020B0604020202020204" pitchFamily="34" charset="0"/>
              <a:buChar char="•"/>
            </a:pPr>
            <a:r>
              <a:rPr lang="en-US" sz="1600" dirty="0" smtClean="0"/>
              <a:t>Introduce yourself.</a:t>
            </a:r>
          </a:p>
          <a:p>
            <a:pPr marL="742950" lvl="1" indent="-285750">
              <a:buFont typeface="Arial" panose="020B0604020202020204" pitchFamily="34" charset="0"/>
              <a:buChar char="•"/>
            </a:pPr>
            <a:r>
              <a:rPr lang="en-US" sz="1600" dirty="0" smtClean="0"/>
              <a:t>Share how you </a:t>
            </a:r>
            <a:r>
              <a:rPr lang="en-US" sz="1600" b="1" dirty="0" smtClean="0"/>
              <a:t>actively engage students in solving problems.</a:t>
            </a:r>
          </a:p>
          <a:p>
            <a:pPr marL="742950" lvl="1" indent="-285750">
              <a:buFont typeface="Arial" panose="020B0604020202020204" pitchFamily="34" charset="0"/>
              <a:buChar char="•"/>
            </a:pPr>
            <a:r>
              <a:rPr lang="en-US" sz="1600" dirty="0" smtClean="0"/>
              <a:t>Share how you </a:t>
            </a:r>
            <a:r>
              <a:rPr lang="en-US" sz="1600" b="1" dirty="0" smtClean="0"/>
              <a:t>help your students demonstrate positive attitudes and demonstrate perseverance during problem solving. </a:t>
            </a:r>
          </a:p>
          <a:p>
            <a:pPr marL="1200150" lvl="2" indent="-285750">
              <a:buFont typeface="Arial" panose="020B0604020202020204" pitchFamily="34" charset="0"/>
              <a:buChar char="•"/>
            </a:pPr>
            <a:r>
              <a:rPr lang="en-US" dirty="0" smtClean="0"/>
              <a:t>You will fill out two bubbles. </a:t>
            </a:r>
          </a:p>
          <a:p>
            <a:pPr marL="1200150" lvl="2" indent="-285750">
              <a:buFont typeface="Arial" panose="020B0604020202020204" pitchFamily="34" charset="0"/>
              <a:buChar char="•"/>
            </a:pPr>
            <a:r>
              <a:rPr lang="en-US" dirty="0" smtClean="0"/>
              <a:t>3 minutes</a:t>
            </a:r>
          </a:p>
          <a:p>
            <a:pPr lvl="2"/>
            <a:endParaRPr lang="en-US" sz="600" dirty="0" smtClean="0"/>
          </a:p>
          <a:p>
            <a:pPr marL="285750" indent="-285750">
              <a:buFont typeface="Arial" panose="020B0604020202020204" pitchFamily="34" charset="0"/>
              <a:buChar char="•"/>
            </a:pPr>
            <a:r>
              <a:rPr lang="en-US" dirty="0" smtClean="0"/>
              <a:t>Find another teacher in the room not from your school and repeat. </a:t>
            </a:r>
            <a:endParaRPr lang="en-US" dirty="0"/>
          </a:p>
        </p:txBody>
      </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5320" y="2338961"/>
            <a:ext cx="2977055" cy="383295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cxnSp>
        <p:nvCxnSpPr>
          <p:cNvPr id="9" name="Straight Arrow Connector 8"/>
          <p:cNvCxnSpPr/>
          <p:nvPr/>
        </p:nvCxnSpPr>
        <p:spPr>
          <a:xfrm flipV="1">
            <a:off x="4570960" y="3310759"/>
            <a:ext cx="1845606" cy="1781503"/>
          </a:xfrm>
          <a:prstGeom prst="straightConnector1">
            <a:avLst/>
          </a:prstGeom>
          <a:ln w="57150">
            <a:solidFill>
              <a:srgbClr val="CC9B00"/>
            </a:solidFill>
            <a:tailEnd type="arrow"/>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p:nvPr/>
        </p:nvCxnSpPr>
        <p:spPr>
          <a:xfrm>
            <a:off x="4570960" y="5092262"/>
            <a:ext cx="1845606" cy="204952"/>
          </a:xfrm>
          <a:prstGeom prst="straightConnector1">
            <a:avLst/>
          </a:prstGeom>
          <a:ln w="57150">
            <a:solidFill>
              <a:srgbClr val="CC9B00"/>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793749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fade">
                                      <p:cBhvr>
                                        <p:cTn id="17" dur="500"/>
                                        <p:tgtEl>
                                          <p:spTgt spid="6">
                                            <p:txEl>
                                              <p:pRg st="3" end="3"/>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6">
                                            <p:txEl>
                                              <p:pRg st="4" end="4"/>
                                            </p:txEl>
                                          </p:spTgt>
                                        </p:tgtEl>
                                        <p:attrNameLst>
                                          <p:attrName>style.visibility</p:attrName>
                                        </p:attrNameLst>
                                      </p:cBhvr>
                                      <p:to>
                                        <p:strVal val="visible"/>
                                      </p:to>
                                    </p:set>
                                    <p:animEffect transition="in" filter="fade">
                                      <p:cBhvr>
                                        <p:cTn id="20" dur="500"/>
                                        <p:tgtEl>
                                          <p:spTgt spid="6">
                                            <p:txEl>
                                              <p:pRg st="4" end="4"/>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6">
                                            <p:txEl>
                                              <p:pRg st="5" end="5"/>
                                            </p:txEl>
                                          </p:spTgt>
                                        </p:tgtEl>
                                        <p:attrNameLst>
                                          <p:attrName>style.visibility</p:attrName>
                                        </p:attrNameLst>
                                      </p:cBhvr>
                                      <p:to>
                                        <p:strVal val="visible"/>
                                      </p:to>
                                    </p:set>
                                    <p:animEffect transition="in" filter="fade">
                                      <p:cBhvr>
                                        <p:cTn id="23" dur="500"/>
                                        <p:tgtEl>
                                          <p:spTgt spid="6">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6">
                                            <p:txEl>
                                              <p:pRg st="6" end="6"/>
                                            </p:txEl>
                                          </p:spTgt>
                                        </p:tgtEl>
                                        <p:attrNameLst>
                                          <p:attrName>style.visibility</p:attrName>
                                        </p:attrNameLst>
                                      </p:cBhvr>
                                      <p:to>
                                        <p:strVal val="visible"/>
                                      </p:to>
                                    </p:set>
                                    <p:animEffect transition="in" filter="fade">
                                      <p:cBhvr>
                                        <p:cTn id="28" dur="500"/>
                                        <p:tgtEl>
                                          <p:spTgt spid="6">
                                            <p:txEl>
                                              <p:pRg st="6" end="6"/>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6">
                                            <p:txEl>
                                              <p:pRg st="7" end="7"/>
                                            </p:txEl>
                                          </p:spTgt>
                                        </p:tgtEl>
                                        <p:attrNameLst>
                                          <p:attrName>style.visibility</p:attrName>
                                        </p:attrNameLst>
                                      </p:cBhvr>
                                      <p:to>
                                        <p:strVal val="visible"/>
                                      </p:to>
                                    </p:set>
                                    <p:animEffect transition="in" filter="fade">
                                      <p:cBhvr>
                                        <p:cTn id="31" dur="500"/>
                                        <p:tgtEl>
                                          <p:spTgt spid="6">
                                            <p:txEl>
                                              <p:pRg st="7" end="7"/>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fade">
                                      <p:cBhvr>
                                        <p:cTn id="36" dur="500"/>
                                        <p:tgtEl>
                                          <p:spTgt spid="9"/>
                                        </p:tgtEl>
                                      </p:cBhvr>
                                    </p:animEffect>
                                  </p:childTnLst>
                                </p:cTn>
                              </p:par>
                              <p:par>
                                <p:cTn id="37" presetID="10" presetClass="entr" presetSubtype="0" fill="hold" nodeType="with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fade">
                                      <p:cBhvr>
                                        <p:cTn id="39" dur="500"/>
                                        <p:tgtEl>
                                          <p:spTgt spid="11"/>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6">
                                            <p:txEl>
                                              <p:pRg st="9" end="9"/>
                                            </p:txEl>
                                          </p:spTgt>
                                        </p:tgtEl>
                                        <p:attrNameLst>
                                          <p:attrName>style.visibility</p:attrName>
                                        </p:attrNameLst>
                                      </p:cBhvr>
                                      <p:to>
                                        <p:strVal val="visible"/>
                                      </p:to>
                                    </p:set>
                                    <p:animEffect transition="in" filter="fade">
                                      <p:cBhvr>
                                        <p:cTn id="44" dur="500"/>
                                        <p:tgtEl>
                                          <p:spTgt spid="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612775" y="160337"/>
            <a:ext cx="8229600" cy="1143000"/>
          </a:xfrm>
        </p:spPr>
        <p:txBody>
          <a:bodyPr>
            <a:normAutofit/>
          </a:bodyPr>
          <a:lstStyle/>
          <a:p>
            <a:r>
              <a:rPr lang="en-US" dirty="0" smtClean="0"/>
              <a:t>Summing It Up</a:t>
            </a:r>
            <a:endParaRPr lang="en-US" sz="3600" b="1" dirty="0">
              <a:solidFill>
                <a:srgbClr val="FFC000"/>
              </a:solidFill>
            </a:endParaRPr>
          </a:p>
        </p:txBody>
      </p:sp>
      <p:sp>
        <p:nvSpPr>
          <p:cNvPr id="5" name="AutoShape 4" descr="http://www.clker.com/cliparts/d/j/E/B/g/X/wide-thought-bubble.sv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2" descr="data:image/jpeg;base64,/9j/4AAQSkZJRgABAQAAAQABAAD/2wCEAAkGBxQTEhUTExQVFhUWFxoYFxgYGBgYGBkcGhgYGhweGRsYHSggGBwlHBgcITEiJSkrLi4uGR8zODMsNygtLisBCgoKDg0OGxAQGywkHyQsMCwsLSwsLC0sLCwsLCwsLCwsLC0sLCwsLCwsLCwsLCwsLCwsLCwsLCwsLCwsLCwsLP/AABEIAMIBAwMBIgACEQEDEQH/xAAcAAABBQEBAQAAAAAAAAAAAAAEAAIDBQYBBwj/xABCEAACAQIFAgMFBQYEBgEFAAABAhEDIQAEEjFBIlEFYXEGEzKBkUJSobHwBxQjYtHhM3KCwRUkY5Ky8bMWJUNzo//EABkBAAMBAQEAAAAAAAAAAAAAAAABAgMEBf/EAC8RAAICAAQCCQQDAQEAAAAAAAABAhEDEiExQfAEEzJRYXGBkbGhwdHhIiPxFEL/2gAMAwEAAhEDEQA/APJDVxE5w0CMIYsk7hEThY7OAY4X9eD39f6/oNPnvzhGML3gNueD38j/AF/QAONhk+WOM367Y4FZtgThWAmGGlsF08gT8bBfxP0GDKWTpjZWc92OkfSL/hiXJDoq6YZrKCx8gT+WC6fhFSxfTTUmOsgX8hMnF2uueiKY2hAFgevxfOcEZfIibCTyf64TkPKVeX8KpCNXvavoAic2knV+B3wfRp6f8OnTp8SF1t9Xkfhiwp0uNr4KGWWd9sS2VRUVcuWPUSxHe8T2Gw+WGNSxeNleeMRHLA4QylZThhXFpmMvGxwG1E74BA2OYmNLDCuACMjDGwQtA+k2k4Hdd7gx2M/lgGNBjDg845pHMxz+jiI5imAZZZ46p/Bd8MLJxh4OA/8AitIQd44Ckj56ow0eNoBENvPwpP1nbyw6YrQdiRV77fngIeNrvoYyI3VZtxAMDucJvHHn/DYFdhr222AXDpizILdJxWeIeDtBZVNtxBxJU8WrabU7TYEufnuMC1/GqmxRPo316mw8rW6FmTNh7MZwVsqQ5Ouibi82Bgnm4taLqvz02Y8OWrl2AMswldgA6KW7SZXUv/b2xhPYXOCnXFRjHvT7ogJZSxGhiBuNVuIsb49T8O9n3pVG9/XApqw0tIBWCGX4vimBMj6zj0IYq6upHI4VO0eZKgInUv4/0wsaLxT2JJquaPiC+7JlQXEgHjfg2wsYf803tRv1iPM9eGmrix8H8Gq5kkUkkD4nPSi/5mNgfLfyxqcl7D0tQVqrVCJLFR7umum5kmXfaOkD4htjNQbG2kYWijOwVAWY7AAkn0AucXp9kM2qJUqKtKm9lao4F+xVZcHn4diMeo5Dw+hlVUUqYpl7ErJJgGxaSzfU3J72x3t54/XbNZjLByKKupVbR8CneJ3M2sbXO+Bxy7iu9gPL+yWWQaszmyfKkFXb+aoZPlCYjqVfDaYUU8o9Ujc1qzgHjZNMzvt/alMz+v8A3jgGM3PuLUe9h+Z8QFSy0cvStH8Oko8oLPqebb6v7DKhNtona398RLg7JQTffaf6/r+0NlIjoU5wWABEb4SUtMziaOoEbEYkZNTUj1OCqNPicdp0rxg7JURPpgsZHToiZJt2wWKQiYjDgs3i35cXxsvZr2SaoKdeoQKUaiGUybkFYPkJ1eYIvhbgZ3wnwWrmGQIhddYViI6RYkn7oiYPMGMXXj/sU1IBqLKUg+81MoFMj+ZiARPSCed98b/w7KolNVyoVUnq7npBBJ+1uN+MHVchTZXUqCKkhhe+rf0725vi4pcSJN8D55qIWbSFJiZkQbb4FrvTUw9QKfuqC7D10CAfIkYvv2seBHLOXCO9KFAQNCkAAa2gROrcRaRAFzjzZs/mCIpr7pdgKakE3+8ZP0OLngyi64bry5+pEMZSXlo/Pn6Gir51Ev7vSOGquFH/AGjf0DYqc144s2aT/wBJSg87t1fngP8A4LVMVNDvqN5ljcSJ7yD2vibw7wN3qCRoE/akAevPPG2+Kj0eTB4qBH8RYmVpqD/Ndo/DEYavUEgkg/dG0egnG2/4Qk3VQQN5WTA3jk7gjnfnBOS8NpwxDDld9N9lHncDSRE7G9sdMeh97MH0juMKvgbsbv2uZ59ePPE6+zjMIV1LXtsbeR58sa18qg6iNj8IAIvM37dwfwxypWp8fECAv+UXjUBIgz5j0xuuiwW5Dx5cDKJ7OGytqDGItYyDz6288WWV8AooU96dzcfM2Yx07fj5Y1GUqUnQ3mTMAwdjBAFg0DfniCMdq5BJDiCTPxTcC9j+F9ufKl0aC2JePLiVSeF5dqkNTZbAq3pbSw43sfTfFrW8GoCF924uSCywRzp+sb7X8sQ5ISTCmB8NoDAbjVwYAjy8sG0q1QEq51ACNiWaB947NbebnG0YJbIzlJshXw5JEINDgEmB0sJ+nNifPGe9qvAgWD/DqJPFjNx2O3rjV6adyzEkCY2Dgfy8NYWjjElWhSqJpZpABvEEQLSONvPb63JRksrFGTi7R57k/C9ilT4TAYWI/tzjTUPZt65/5mtVMiYYsdidhsw+1G8HywDmvBjSFTSTFmDbcTfsd/ri38DzPvqGksRUS5iJgGZAi8QJEXB9ccjgovY6FKzT5HwrKimoFNSI390G/GRI+WFitGfoJ01EqFx8UMwHygxhYteF+/7I9jO+J+0yKvucuiaEkKAIpid4Xdyb9TX9cQezObeo+Yao9/3d4iB9unsIgfTGcjF97HA+9qwJPuHIvGxQ7giMedGcnLU7HFJGrz9bT7uNlRidtyhAuJ4XmRfeNsf7bj/7hmDtqKH/APkn1Mz85ucb2vkpROoDS9/jgRMDabzuLbSAYjIe2+SJzOslQGpUpN/ijTsB5R2t2ibx6a053M8PRmWOOAYsKnh2lSSwkdpI3AjbeTvhU/D7N1CQwXmzTcbel9scp0AiLcYkWzSMF0vDSSeoSIBF7MYgG3nxiJ8vCe81KV8p7xyLX74Qw7JuGGlt+/fyw9BGKpM3GwJ9B3wnzzAHUQg7m5nsYtPa+FQWaGhmFEMTHfBeWFaoEOXoVK2t2ppoEy6gEhj9izAy0CDg32Q9gKtWurVFp1sm1HUazkhR7ylqXQtm94pZTIgAA3B29d8A8GpZFEo5WlKMet7ElulSWIgCwPYdMRh5QsrvBvZWnkzUrVGaoGIUIQNKIWUjXvrYEAzsI25xqKdJi4qaiFKjoPBg/wBfwGO5PJimWhmOozfi5MfUnErvwP1acMmx6IAIAAHYCBh2IlrTx+vnhj17Wj8fXthiBPaLwdM1Rak4FwdJImDEX7gixHY4+es94ZVydZ6LhoBOmRJB3A8yIseR6iPpL3nHO04yH7QPZv8AeqXvKdqyDe8OBwYF/wC/cAjr6PirsS9PD9PnicuPhtPPH18u/wA18eh5RlKsqQdzFpiYMdrC8AjYi0zhj0iT7xahs0nUDPSJ253lhzvycDCk6VGU1AbNIIYHcjeI1cEAkEGfPDqdJtSiekEqGkm/EA7cwbA7Ha/bGRg4ltl8uKiHUWF4Nh2tfadr8gC+BBk1VSrEtvAiIOnjkGDccQhFpwXlF1KRqG3IsCdj6XPpcYZmfDtQsQGC3MbTtPl2O+/GNSBU9BVlbSSSI5UgANDccgz9QIwH4tl6WkkQJA7FrDy39dxEXwRRyIUFTeApIJ3357AiZHlvwPncsSOqNgV22+XxARxf63T1GtCuy+fhRZuokHfY3sIiLDY8WvY2FDxIBTMs0TtY389pmbX2BFjgdMoWDCywZJadiB9ybEnzHfg4ZnPDoJYOq6QWlixJFhNwe/naL3xFtF0mTN4ixtceQ7D0mDtcHtgr96LhiGJYgi95v9D2+eIV8LLGNYBG92+En0vf7J8vQNbw4g/HI0kkNeIAFjEnnp3Hfc4pSFRynUqFyaiy1QQfIC3z223tiyo5hgoMrqIABs4O1yT8QGrv5YEr5EgglwenUwJYi8sDI3WF3FwYkdn08vKiHEWbYgXm5gXmdxbpE7DFKaDKN8UCFbtMgwZ3IJO5/VvTFJlMy1CuHBInewtv/XFvmEEhWubsNMkSQZgmzH9c4rPF6QA7xNxIni44sDiJ66lR00Ldso/2ULLAgxNosJ0mwFt+MLFVlvaSpTUINgLbYWOZ4WG3dfP5NViTRQ4vPY1C2YKDepSqpfa6E377bflikGLb2UYjN0TG76f+4Febc44YP+SOuS0ZujWY0AwYyALAkfzEEsTM25g/CbwcZf25qsHy9QFl1Unpxcf4dTtNj1j6doxoaR0q4I6Q5idjfRJA+zbqB4PcSc/7c5gNlMu8n+HVKnYsBUpK+4sQSs6ufUHG+Kv4mEH/ACMy2Zflmja5t6YbWzjteWN53MC82nFUc7J6Fv3NzgnL5CpVVmZ4AG0gfr+4xzRg5bGzkkE1vFGEaqpG9gSTfEB8QqPOkO4O+okj6bYkyPhoarTpqBLuqgvOmWIA1dhcT9cb/wBl/ZBq71su1EN0ppqqzCkumpoeGCwHux0sJmkVIBONOqrcnPexmvB/ZSu9bLpmmanRrFQuggEhh0wYIFys72OPVPYz9nVPLUKiZ1g9GrUWotFxeVRv8SJhoIkKTemLwSDqPZnwajkvdZdqjVcxoCe9fdr1qg0qSYgM4tJ0wCYAi6yuSZkK5kI/VYbiAALyBuZMbQYviG1wKSfE7Sy7S1E01FAJpXTAEQoCgDaOrsNowbl6IRQomBO5k3MmSfM4fOFiBncMZRzjs4QGGIb7v1jtOOlB+icdnHRgAYKQv58ThxQdsKcdwAeS/tU9nHosM3RBNMn+KokwTzvta3Yk+WPNlz/8m/xTYb3JE3nnsb84+n8zQWorI4lWEEHn+mPAfbPwFsjmWVkmk0tTfkg8Endlk2mSMd+Bi51T3OTEw8u2wNQck6laRJmZMbgz+APcAMN8W9GGCgtTE2WRsSRYkQStrN289s5kKMUyzkRuBN4mRBO1yQG3Bt54K8NzpvpiLqJU2AEGwncEEjgkRzHWmYNFsyrN32EHTuvIg8DfywO+UQ0wRG0DcDi4Hc/jb1xxK5CM2mRNiFBIF+AepcNevYAgQJOkjpExEXuJEX+tsaEkj0NMTIYKNLKYBkQY4ItfeSMQzokCVJEagWPJki/qDI3v5YnqkSSsqoMOo4kQI8j/ALfUPMUGI6DIEl4vpmwdYv6/3wUgsnqZgGwYgi8mYJn1uvnwTHfCSoxtqYEAzfzESf8ATZsdbw9zTK/C9m2EEG89tJ7d4xHUy7qFZwBPQ17KW23m3PO2FSHYFmGcEE6w22rULXO/zFzf+o9XMVUJUM2mJlTB6hzFpgCIsY88WFHJ6jVV6qaqcCJFgSIiLFRPykYkCUl00agLCCNYBUgyBJLAKV25mSIvhScI7sqKb2AZLjWQWgRM7T6bH84J5wquVcUlqEhVEgA2nqM/5uq0jbUMSeJZ4UlpmmNAsSNLM0zfSw6W2t1d/lYZ2o+YyxqDSRHwwTcDTJvGoWNhsT2vHWpuoqy1B8WMy/svSqKHFRIYT8M/jqH5YWKjwzxVBSUO3UJB645PANhGFjLPidyHSMvVzaruR6bn6Cw+eF4P4nGZoMAYFWmSTJMa1mw/LB3hvgVJiAx5N538v13xNm/CEpZql0xS96mpuCusTyeJ/Dvjk/55Rps6euTdGqzniFOlUraiR1MFgXJA1bmzMC+/IHpio8SX96oVKdMqCStRVMog0moIWxGwCi4+L1xbeL1ckHfWwaJZgykyxYSYJ0mQPlq8sQeKe06ZlaeXyKn3msllMKrKEk6mY6VACkkW2J9ScntXfx/RMUvgxnhHhQIJMSBMEwe1saHwrwn/ABaVRmpaKRq/4csdOk/CSCQELOYkwrQDcYuvZn2TbN+9UU3SstTQ/wBmnTVqYZSyn4lZg8kEkSkBhv634b7P06JNVtNfNKC4Jjpc01D+6BuiuxLQSb1D3vbxIwjS3EoOT1MX7Lfs/evQp084gppTaoAVj3lQFldHRxdAdTqQw2CQAQNO/wAsVqCtQoD3LU31MdPSXZ2J1RGpmjUbyQ4J3xJSy5zS0qzirRKsTo+EsoeV1A3WdCmLGLGMXJOOWU3Lc3SSIMrl9KoGOt1QKXIAY2EnykiYxPjmOE4gB045OOYU4BncLHBhTgEOnCw0YWrtgAcThAY5hTOAB04pPa7wmlmaBp1RcnoMEkNvAi4Bi+LucZH9pni9XK5anWo6QwzFMHUNQhgwP+2Gm07Qmk9GebeL5d6FGlUemkV5VShDDpMEsGj6ehEGxr6+fQa9NNBpAMmog4tdZlgWsfODgLwTxHMZnKrRP8T93rVXKwCdOks0AQWi5jtMXjEGezDn3oVbsA9+mYBBu0b3vz5HHdDFbVuVHNKCT0RbZTPq9FYAuxnTr0iRA2TkiDG+J6uabQGCqSE1KVBcXJHMWgTpN5mO+KPwCu4y+kKTrYiVamQA0xMnuAY7xzh3hzvTWujEaotDm/eSBvJAngneMUp3/wCn9PwS4+AZ4V4mzVnSkSQ9MgBkUCd2AOpuxMesbYZ4d4gTmlXUy20jqWPOwUyDvHed5wD4W/ua6VWemDDAm5aTO+qNp3PaNrYFGbpKadUVlNTXJUAKYG1wWI/phuS4t8+wV3JGspe/qVDTdroj2LHrmLWgQDA8gScVnhytUo1tRRWpnVdUIWI+9JIkDm0LwTA9LxKmazODVYmsH1LTcxvtZQp4g2ufTHKNdkqO9PKVCjAgjUObX1lpG4Nr6uIw14Rfz+Q9SPwnMn94VKzgB12UKixpsekAEgTHeI5w/wAYyKmalKSoci09PEhmIBVpN/XvhmZGZ6Pd0qdP3YF/eTysagAsCQAYtc4jz65wHqqomsydCKOBzfmPpilGS7Ma59AzLi+fqW+eU11NN4ToUqxI+0TeLCGgneJv3wH4Z45Qo0hSqVTq1EaKY1MYU6biAvU0b3HN7A0/Zym1QLVqOxgGWYWiBpjbmPpg5fC6NNrUtpB7gd7izCYjy4xXVTe7558QzxWxTeIZeajFMpV0k21EA/PTb9d8dxpmzCT00tY2Dd4t9cLF9RDmvwT1suf9BP8AhdOmty5MekDbken9+R8lQDU394hZSYBZlDA8swLdPzO/PItPFyjZfSiy6qFYKlwPpf1G4NrSAH4XVjKEaCCzGLRsNyD6j5LfcEYSxHxkvb9l5V3Pn0Kjw72W9+amlkJpgWZx1FzpUDTI3ESYG3cY9Q9kP2crGVzFRfcNTVCVUQ7OCwcVdUjSwg2Aa7KeIg/ZX4OKPvc67wBNMoASY1KdTntdSCJiDJ3GPQaWYq1KtCrRZDlnQl9Uhu4KiLztvAj68eJOnUTohHTUjL+7yyjw+kjhCFFNSqgAi12IgCQTzAO5xZ0vDKYrHMQfeMuk9R0jaYG0nSL/AMowshlKVEMtJAoZi7QDBJ3JP6GCTU/X6488YmhJOOYY1QY5qn9fn2wgHzhDHJwsAHZwscJwsAHZwicR1KkbXOGrUvf6/wBuMAEvrhFsRGreB9f6d8LWP1z/AFwCJB54dqwMa3aY7/r88PFUD9fqcABAxjv2u0tXhdc8o1J/pVQfkcaz3mMH+2tNXhwI+xXpsfQhl/3xUVboDDfsky1Wlndb0qi02rFldkYKValVWQxEFZYXwX+0j2C9xWavRd0oVTICwBTft/lPH04GKgeK1Ez/AIaRUYI1LLhhqIUgVHovaYPSuPes9lUr0jSqDUrrBHPeR2INwe4xcJZWRKNo+bMp4IoJVq9RluIViL3JFrTz2MnCfwOgSJNaeZOokCQGjsdiOL4u/Hci+RzDUKyyBDU3BgOk29No8iCPPAlfOqDqJi8zExBgmBB/zDHpxWG1dHE86e4B/wDSdNgNGnVIGnfVzHzF/wAMMTwt6TWUD7th3585xZZfxFXlAu94F2OngGJMG8+UWxJXqMSVCVCG2Ikgn4lmex/I4tKG6Fc9mB0c24eIteC0ywn8/pcYs8r4kbwWAvvEwI29B3njDPC8hVqM4ek6gqSGIga1LEQWAtYi20jDqOQeQGJ1ET/CptUPTeTCgSYMg9jh9ZFayYsjeyCqGYgxoUy0CLA3hgLXBO3mOIxOVsQADC2mL/0jefUYLyPhhBhqLFdPSXfQTM7C8ERMHuN9sRZvL1AQeQTLKs3EgkDeN5X/AN4MPpOFitqDugnhThTa3KXMKSSeCLwILLYWjZhvb/awldXK7v5nYSSRPz2Ppi9NEiNh1dO8Qfh33kWB8sC1qTEC5PJuBKzBG/eB5W2xtlT2JzMotKfbHVzep/thYuf3pU6CqmMLBkkGYqs7WzdVYd8tJ7IOYNyDaSNU9we9xKOXztJjSaoUQzICrEkeYtNr+WLzJgpoZwCAOIF4bteDtP1xG/iAZoYA2PaLzMdzzG2OV4MdkbdZIZ4H7SVshmv+Y66FWRXUywYN8TAHlfux94bnH0JlQrIrUyvu2AKaY0lSJWItEHj+mPnLxPK61YQHF2BBuJ4E77jcmCe22y/Yl7YEH/htdjaTlmbsLtS+V2H+ocDHDj4eVnThTtHrz0Zm4n09P6YRT85jEk4WOU2I/deY447X74S0/wAPLD8KcAHQMKccwi2ADuOTjkYRbAA2oNo4xClMkmRA9e5k7YnGGlu2ABjL5/h+v18oYUkX543/APf68sS4iZsADKi+d/T874ci/r8sMLRhB/kMAgjT6fT6c4yv7Usrq8LzPOkK23Z1kj5YtM77R5eipLVAY4W5+Fmjtsp5xkvaX22oVqb0NM0nUq7SQImnPVsvSxInlcXFNO2JtHlXjGYijkKgN196hP8A+uqtQfT32PpalmV0BpABEye3/rHzV49UptlaYpKFFKvBAJN6tETJk3/gTY40/ivjNU00sYWjlyWDBelqSajsSSHUjiNQ74tQzSpEuVKz0X24y+XzVEqzp7ynLU23gkfCY2VrfQHjHnOX9lkE66wlIkU1apEFQNoE3ufPHHrVKily6qfeg9Q1TrAg/wASbG5tFo9cSVqaNogvUUBdQEsgM9tl2Hb4sdeHGUFWy8efuc82pOztPw7I0WPSajGV6nmACCBppiRJFp7Rg0+MQGalQUQoEqNHaeoySd4JX5dwFDTU0BQGIZI6oKtAlUmBEjqI3O+Jky7AhXbSDMzCyItYaiItfUDiqT4t+W3PqK33c8+BLnPFXDqa5XTBQtckIbC7drGwE8jfFXk89U977zSekShJIBXpJ+K+mBuATBHe8r1sukydcdA0gSVEyBudW3I27AYzTZ6qKnTe5AJuSCYO/eDfmDg6pSTTiq8defdgpNO0za5Km5q1J6lBA2dek6iAC7AhtOpbT85w/wAXq6MwPgKVUFRdJLDUgAZbTtvxt6TiMylVmDNVbfq6zeSxVgD68duDvd5PwqpoqgliyIrgnqg0gZIAOzU/mzR5nFYeHkkm34cPsE5Zk/csPEG1TCgwOCRqExPc7na8eU4D/eihLBjyANO1uZO42PkTixq1ZVW47DgbMLHYMfwwJVykbEgE6h5RF57zIx3JKjmvvAnzIJmSNraXPHEWjnCwLXpwxAcp/LO3pbbCw7YUgvOLHVNh3+h3Eetu07zgc0VmdNt9jcDaQb7fn54sErlQfMWF7xAMgXkSLG4nkTiAsrgCWJA3AG5JMWAEESY9djjFssHopBBaYNyZiLD5WHPne22d8TUpVDqdD03lGWxBUyp9QV9bQeMaupSEQRfZfM3F587etjxiHN0tQIZJIJiBA5+ttP0jeJzxcPOqKhPK7PYv2fe1i+IZRahgVkhK6jh4+IfysLj5jcHGmjHzX7L+Nv4XnFrgE0WAWsokhkMXEWkbqeYI5M/R2WzC1EWpTYMjqGVhsykSCPIg48nEg4ujvjLMrJScIY4TGOb4zKO6u2ELY4Ww0nk/2wAO1ThTGK3O+O5ekJeqg22M7kAbeoxnc9+0TKpcanImwgbEAwLnnttOKysnMjZEzjhaMeZ579qJAJSkFgE9UibgWL6QbGfw5xQ5n9o+YdQQwUkbiCLSY/hyASjbE7pxgrxCz2StVAEsQo8yBioz3tLl6Yk1AbxYjfVp5tvbHiy+NVswWGt/hioD0yCBT7sSQGkwR8PlOM9VzJBBYhSGMkAMwJJB631GZ7HtzfFKD4L7fslyPWfEP2jBlJopxYnYErIktAs1j5XGMv4t7bZh2IDReVA4lg6ySQIiBK6rE/LK5iuXaaSs0g9RvHwyS1QwoVxETtBO+JqobMaWvsC4CzHUOSQoh2IkTAInti0lt8c/gm3/AKEZzMVGemJUB1WCzahtKqSw0izgTp77xgPKuPe7NUQHSJ1GNXUgtIXbSw4E4lNBNKtVIOm3UQ5VdZUgKRpJEz8PHawnGbog/CXPULkkGbMI2AYAERycXGLvRV56vn1Jb7yvzNL/AJXMAn4KlFx1A/Cz05Om1xWiZ+z5Y0fh7l8pl5kocu6t1KLpWqbkgkQoU9umMUGazT1kzCsACaJa0AEpUo1DYWuFJ8iz4l8IzzDIU0ABAr1gSQCANFFxvzLNH+rBFf2UxvsGpy+XohQ3SQVAbolmE9JmoTcEeW2Jh4lSYAgF4kEuSZI2Imw4tYXGKanmGYamIDeQgS11vax3E/zA4L8Po6l1NtBbTH2rfSRF/wAtsd0cGK1OVzexJnPGnKAoLKCI+G15B52txiDNszt06hpSTc6uNVjcjfDj0EkKCIKncbkXHnqEyP7YJqZ9SEVjLQBAE/U7HYifL0nbRbIjVlemQVZDahIggcGd/wAREzz54r83R0sEMgyNV/tXgi0CbX88XmcJYagFgbhryCCTvBNgb/2xTeK0QWWGYmJmPswIFtonbex9cTKyohy5hfdLYLvKxIIuSpvKnWsCdgx3nB2UzyJXR41KAEYzA6Jg/wA0oCY3/h+s11AzSWSQySy2HUQARPkyACDygnbDdQVCoAdUgNrBjSHBAP2gRDSdwrHvjJ62u9fHKLQZk5pu+Xkj3TlRJkRcLJ3HQdJPBi20lpTiNyJJ7mPtAgdoE4r/ABZSuao1LRWp05upGpQaTAfIKSdpfBhPVp1QfnExY7SuqYI2mRjpwp2jOcaZHWpjUbH6p/vfCwajNFkMf6R+BuMLG1x8DIolqAQYMSJvF4PnvYwdiMdDmI0hePhg6m2iTOn8jxJwqVEsCENzYi3BkRN99jxtG+OCt0yR06ryOB8R73kkr6HtjkNwh2MTAWbXIggCPmIgE+YOH1a+lSdSrywa4JEGTOx2Ft+k4r83noEg3AJBkmDEj6T81jfFtmUpPSpuEosqLBNWYEqOoG4ZpHoIjnGON0mGCk5FYeDLEehVeIoWUIVnWJWJIILbraPi3jYjG0/ZJ49VoJUyuZSotBZehVcEBQSNSHyk6gYiS21hjOeIeKLoDB2GolQtJQtwAwXq2A1WgXEdoIlHN1arOFaBHQWJJMwskExfYwB33nHI8aPSFai/Pb5N1B4W7PZM57aZSmSGqSw3AER/3R6+mKHxP9ptNATTp6oXVLGFItsTA2M78Xg2x5hmgo92feSHAnS0RJKiVWBZgQfliN2UMTohWEAsNMSJklyCQhEG+w4mDLwkt2lz6FdY3tz8mwz37R8xUDCkVHTI0jUfitESPKJ7bc59varMV30mo5JFgTpAJIO5LEwTyLAntinyC1Fq9OldWpSIYkKQ0mYCyGgiCbgdsSL4cQGcs406pgonA1WAaJUsRfg+oMq8faufcVjKOaarUZKjBBpvrOrdgZ0k6LHqjTsvocAU6jGQxf7rKi6QYJBWEABt3nbFklKiOpgGIY6pBf4TJGp5BBF7Acjtgatn6ewLNzbpUtNmAEC4kG314eTw99fz8hm8fYFYNpXoAYdDaoSTJsNRB+Fo/E74fkkqUwqhg1xAAdpBJ7ADSQziJvfyOIn8TS+imijgxfefwNv9RvfDV8TqOYEgR58EtNrjSWmNow6ff7csPQsKfh73Ks0kb9KSDTM9A1FpQmIIPpIw73dNCS0BiZaFLtvLdTyQSDqkRcXxSPVqm2o9MbbiDweYn6HBnh73K1WN5kTMCbgT9oEagOT6xhqC4/UTb4FgmepybBzpAhuvZdJjyYHUI5xBmPEatQskySbQIUyFE221aQY7jjDqOWpwDJib2gyTeNI7Q4F5g4dLN1WBCwRHJ7RvY6x641UaM7IaahwBUeDK+c6l32mRGk+owTk/DtMztcbyb7jtsC1uw74FooSY6WIMSCBciO2zTHrGDg4sIgQb/DtGmfNTfm2LiJjcyVaqFEh6i1Kck2LOj0xNrHUwIk7OO2AvZzMRlqgIJArIYG4/h1ZIB3I0A+invgnxBipVlXSyOCsWEgyONgbE9tJuJxJkKUfvCosg1Q1Mx0lVNSLmxKlkB7AmYjGMl/amaRf9bLHK1idNM07NvBgWgkWNrCVv9ogb4PosyiToMi57gxsPvTI7SPO1fQLxJWAkBgvEGem3xK0EeUeuDAyQemHGmRN/smRa8jtF2879sTmZHWAiDaCIJvcDf0kel8Kqx0q4W40yV6is9Wq3TBA9JJwa9Q1FI52Pfk/Q/wCxmcBVs1oLBg2g9jcap2i7A9pnbFS3sSHlGK6CYIIBEkzN7nYW/wBvPEVbSqyIUMxFxfXpgjaTJkeUnbBaZVVMqZRgG3kox6pA2KaY3252GB8xVV6bCIY6dex2g6hNrn+uC7QznhlEMhVSom25kdQv3JVit/5vLD8mkSNLs5HwmwBACuLeQN+CoviHJIVJJu5BbmGaRN+zKx25A7YgrVkBNRCWFyWDGNNnUwbSrSxm1j54xejRotUwnPIGytKoTTb93r6ToAUaKyz1baSXXbbrXveGhmyKjFjIYdtiYPG0k+s3GJsooq0c5TJUsaTuEg70WFSZ+1P16VBwMsPTQiJMHm5LQQSu0wAfODzOLwNNAxDSGG6mFYk7lVJU+l7enG2Fiqy2brqoVPfaRPwmBuZtFjMyO84WOm2c1IgFU6gQb6RwPlB5txsZ4IOBHW8SBdY3tF/Uc3iQN5GCKdWQrXIAuYAsWF+qwBjfkyDcziFzrYnULgbSfIfiOb7b4xZsPzrUirWViCYIDBTYEA/zAKNpA02OCcp7n92d2gBf4bEKxH8NxGo2uFYGRIu3cYFNPUkdTdxxyw9IM7bWI7Yqsn4aKlOqtz7txKgmCD07A3k9uSvE45cfCzfPtqa4c6LDxHxnKqNCENzGpyNQiLhLMATf+UCezKHj2WQlSkkNB0qxMAkMCXnU2nmfzwDQ8HXReBfSxM9JIIkx6g/LtOJ8h4KukOR9kb787X+7JE/dg7jGawHm1ZTxFQWntBl/8MBgNl/xAIHxCBsWAsRte8HEeadzSlFpaiRJVfileQdg1Mc8gjzxBVoIhJCi0wN9hJAj7tjJ4nfbFepJ1QQASencQ3VAHykYpYeUWayY1a7XD+ZJ2sNImdzFjOIqubNI1OZMEcGI45huT598EtV1XPUQLktCna87RtJ2mDEziT3SPZiGMAji0gDym+kgTycOhWV9VC8D4JjSs9gLeXdd9ziSpk4AkaogRxp3t2s0yeQ2Htl6fSQQN7C5EH13WJ8wRiepUkaTBIJmAZO0hQODZh5jzjD0ADfJC0AydjpkS21uxgg+c+WLHw7KooDGLgmCGJAPSpBBgAEEN5MDyIiDAKpBvuAZEyZ4+yygkH7wPrh1Kg7kwd+qCdKy0m4OwIt6kG/JSC2GGhS09WmZMxqn7o3ssMSjbbgcXiX3IBPTIBKlQ+3VECJEbMfOMR0vD9QKggsTeYMzPfkliO0r6jHWyhCrAFoJIsWBW1+xUwZ2K4WULCBUprDkJ8ROzSIZQpHbSzXnhjEjA9GvTBDALqvKnVMCYCRbUNrnn5YrwIIJ3I23JMkciZPwd9sMpN1aheftG7AHnsIsD64Qy6FejJYgMkxADC5M9vukMLXMcTgMVgTIcBtQMgGCIIDeRk3E7T6YC96G21SQNUgWWxIGwlSLdwcPI+JiCQb3EqCR5fevbifLDQmWdPNMNXSHBMKLMTxEcGLeqIcPpZiYAJ1aiRsCZWVkf9QQsd0G94FyB31GF32gmfu8yQpPkU88F5VbkVFkEGYgERcj1AAf5EWlsbRIZPl82bmTqsQYswBIViCf9BNzAF8EDkaYYNG11tIEdtQMHgE+eBaKktEATI1WCmd9/sPIPkcSZeqvT1BTIAgXkXgz8Znby5xS0JZa021Rq4TfqiTBkxeYEeon0i8SFN5IKnSSAxD2OnmNxt/SxkOnV0gE3hj0r1GBpF/zkj7XnjlbMh7ixaQBupJnULb8/XuDhtCQZlvdyNUKgBCiXHUJJWBMoQZWZ3iMJ2SmdxYG7SIK2IO5IG3O3bADj4gBpG8zcqpAXTNpBEkfyntiV3Vlk7sL8k/9RfmDIjbCodjqHumqKuqF0dJaYIltwOBIYH+XCzVJBEhJpkAnq0hulSRwVYMPMDVYTgLN1FZ0ZZIY9jIY8mCDpOoG/nheLZQA6WkFjFPUY0ggiARtoYrvuPXETjoy4vUtfC87SGbpe4YwxCkQb6iQ2qbhlDccou8YpPCkNM1KDE9DtTg3Eo2k7cWAJ2iTaMBUIDghzpYGSh6gQNQI8iVkx25jB/ix/wCbqFNqgSosXF00tpH2hqV78ie+CGk2N6xDB4eTzT89TQ08gjULg284wsOSi8DToj+bTq8/smb88iDjuOyn38+xzlcHBnQBaDvqgb7fh/NMWnE9AgAtYS3msi9wYmJEHkTexwzMVBBJMTAgAFSZ3F79+A0DkHHHdSDF47EzEkb/AO/IMHzwZoFU4CnSC07rIAmLeYH8o7AjbEXs4xOZqUvh97TMGwup1CLfc1XHBYb7KgenpX0BBJgXv5cxEgm2+BEY0c1l6xMfxF1XJszMp095B1TsTB3nET2KjuWOWUQxKwwIZZN1F6gkg3gQ0zcavPHMtmtNt9hEEcB7Cdx8QAtYqO+G5hFFZ1+Bb9U/FpaYTkkIwKk2Mn7wxD+8qoIBGoQOZEDSArDeAQysBI5HOMU9n6c/UprcVZ4uqnSLgb/ZLCPIXI7gsO8DrRSCwF7z2mGICwLiAGB2kEYsc48jVaIMADTcHX073llcDlSR9nFY0hjqso+H7u2oXjv1L6kHy0ZKB83TF5aAZnT0gbmADsDaPMeeIiWUypBLRxIkyIttyD5g24wYUXqi5tMbsTJIBm0kBr7ERbkPN05Kkqp7XkNI1D5EQbcyNsQ0UiTLxpkAsQZne4gnY8WBE7Xm2FQ0hlGwNp3CkXgR8TCO0dt4xGK5XlSSJ6iB3AJvzMEHv5nHUa8iVUEnvpE7H/KSTHIOEMnDETGmAfKJkSPM21D578Rp1vpJIJsQCIuw1XkCCASPOB5Yly9NFY67JsIIYrJiZsG0Ehr8DELKmuRqMCYMggTJXuYnUDzFu+ABEaNUSdIEzPeTF/VvUHzwXSfuPICCQSRfSBcG5ZZ5wLVzTGdXQTcRBI5MgdnE7bMcdFVu5jaN2BGnv903HYEjjFWKhq5jeTeWaZsZUsYH83SRtDDcE4HKSQyHUJkR9Ph4DWE94+cleirbrGngEkmwJjtclh9LXxGVhbtwTC2kWJEdiOoDyO2IZSG1AwIsACRAiI23B5htJ9BieqhC2Jm9oiO6+ZEgj9HEToWOqQxnT8USYY2GwDem44nDnrEyQwaAGBuWjgn0kAzP9QB7GAGk7gzfuDN/TUON/OLSmKapqYgEONhqAIN5iLAn0KuPXFYGNixvbmTYrt2gwwi/44IRg8/Z5i4VZJAI/lkgf5WTti4MmSLJCZDArp2AgW/kPyJt5iNsCrU0suoEXYSIJttPkN/lhlOkQQLbzEiB3BvwbyPL1w56rTpANmiDssqb9r9vTucaozaCRUJi15NxYWWYLd+oGfPawiI6RKLcmZEC20xbiNvLCRgQ+gWDW7nfki8b73IOHVnbSZZdh8MbRuBaRM/TfDAj9+WVmOxHU15EjqaZt8YVgN5Pnh+RCkNTgiSVMG4IERewDdcG1wTgf3xVoMjY2BiSBva4Ij5xghXEwD9kCD8QFwekR1KZ+nngGRZmsUhFWLsrBuQYtPcHiJxHXLEy594J9QRYqYMWbY+XpGJc1ldfUXh29SSRAVudOoyOPXuWvhylC1gQDYjbYuPQEggfzHD8wKytUpJHUf4Z2EhW7gEcxcHzO+DfaYaBk61hpQ02gBiChlQTwQCQBf4MCDJ+8uxBkAWhCzJKhRvuukk8ahYnBOZpitk6kBVaiq1E6iTCEq9jfbqvc+9B2iOTM3JV5PzXA3yqnzuPMG5C9rsOLciYtbyjCxXZenKgyu3IE+W+FjvU33c+xyuIZpOrUASdNyeq020gRuAT57/FIw1KhYGSdgJWL3uSdrjbgx32lUw4OoaokiZ3IJmLzaYjzHUMdzFORMAWJIJLeZkKL2872IjEMpCKXN9h3tpHVzv9nzFsAePddObDSLjY89ha9z5meTgt65iLAGNiJWxiT9q1gdiIBucRZumLXDErEjkAmIP5A8yL2xEtUUtGH+KuKvuqqqf4lNTq4lg8ggfa1RBHK6eBgNgzg+8hQYAWCAZDkkG8cEHmI+zjvhS+9yInXqpVXpgKYJDAOnaQCCbm0HlsMUTd24PmGBJYf6Sw1A3g6vTGC1T9+fqaPRhdPqQEESsjSqza5sST31DuCRxcJkBCypjUNJ1ahyekjfeVPnxqgTZbMFWUKsErM7ydwVA+IjSHHn084HR5IEGQdMTY3JAUn7MCVPM9ttjM5Tp7wIAn0j4untfqA33GGOG1AkWB4gg7yFA7zI4uR2xKGMBmEmLGPPhdwOoEcfF84bmbRYjvaYsTz9ofTCoY0OWF1ETFhYk+p+E6f+4eeG5NNLHknv32G/BJ0n124xLVo9ZM8iWmZBEkQeGiQZ8ucSPpBgkmABE27XP8y8z8U4iiiOioFxNrgmDa4BMSBBXSe8rgdi27TsDMm0dIaNzBMHuCt73nXMFUtYFoJIgNM77yCBBHcDHaqa1PJmSxbgkKNV+/Se1jbCGMQyBJ2UmRA0/ZAnezEgj7pB2w01wSd0gzYHvO3cH6gjcRhlJCFOynfYk2BAkG86uk8WHcHEyuFaSo0g8mSBMXG8g9J5wCIFexIDQZlb8EmFO/TYjyLdjhyPM9MEkiNwABLdRHHxDyLDi0lXSJ0sYttBMgysCDEOCtjdfXAlRRHKkf90ArYRaQbjurHylDEKbRBAUwzCYJMhWifIQwPn6xJRHXYahIAkbkwZjs1z6z8oaepoAkQIkX2GrzEbsO4nCqdPTuTFhMSTECO8gg+eJGTLWgwpWdUifK6zN7Xni5njBlNzBUaTedMSPu7n00f6lPniubLrML1QIBmACTuZ4It6mfQjK1NImBFukXJBJESBYwIvsVQ+tREywRiVUG0XK9xFyJJvAMx5fN+Zo206rHTH2iOP12jAiUSS1jB+HcRNwQOAQPxPa89fLaSOkyALibd+dxIj+2OjgZcSNGbSUYQI1HmBYTT5uBfiBg6tS1KSkDaW3gn4SLx1TF+RgbLMAs2KiJ255Fu4g2+0drjE2Vy3TNMPt1Bt9hqXTG0XHoY74EgYKjqSACy7wNgfvLPJsrDji1sTI0CCV1C2ssYJIs8CLaQVPcjiwxzNU4P2psuu0QT0NI8947/LDAARckSJaPuzdZNtri83Plhuxna6RMmJE+dzDAgXJBJI7zztiLLu7SpDaD8C2GoiRvsqG66uSQL3h1YlILAGG0heoaoBEsZBAMDzbymcR1arAkk6GYb1Ox06NCKCwAKxMRAHE4wniJ6XS50XP60jBklEBoSq+kKQVC2UB1WAoGwDIvTP4zg/wFkFX3dMAq3QS0TFQAcSCFqEEjgDzMV6XszVG1dOlUhSZ1L1EliNa76ZvhmXzTBg60qYkxqYsephIu5gNqAvA2jGWerUVtquHzXiXV02yuVhTmmwEozJffpYi9vLHMX/iHspVzVQ5inScrVCvKuNOoqNcTJs0jCxrll3r3M/4j6fxMeYJ+fu9X/kAfUYlqnpJ5KvJ9HMfTCwsdDMCCuLt5VagHpomPqSfmcMrc/wCUfjSJ/O+O4WM0Wwf2cchM6ASIWkRfYwxn6gH5DDsm5nc2do8oembdrkn1JwsLHPHsvyNZdpBeZpgV7ACA0QNorCI7bn64h8aOlqZXpMEyLXWpUANu0CPTHcLG0eyZvtCFFZHSPhHA+9TP+5+pxFm1AkgAEIYI3EFYjHMLDkJEK3qLN75jf+WmCv0Nx2xHmT0N/mf8Pdn8yT8zhYWE+I1uPVRpzIjbbyvx2xWayXWSTci5n/8AGD+d8LCxizRFlRUXt9pv/iTE2YpjSBAj3m0d0M/kPoMLCwyQDwc/xCOCKc+e2JqJk0pv8P8A5nCwsNDYzJf4XzH/AMoH5Ej54kzqAVGgAdLcdmtjuFiCgZzc+j/+M/niQD+FPN78/wCGh/O+FhYtbi4B2QY69/vj5e9W34n64I8UMUwRvq3+S45hY3XZMXuAeHj+Inm6g+hpkkehNzg3LVCSZJN6e577/XnCwsGGORL4oLsOAHgcWq2t5Y7VEV0UWU1QCvEe72jaLn64WFhYnZfl9hw7SBfEqrCjlmBIaoU94QSC8m+s/anzxXuP4erkhpPJ6xucLCxydEWjfizfG3RovElAAIAEPaOIqqR+JJ+eM8WJcg3BMRxAZOMLCx0S39PyYx29TTZTO1ERVSo6qFEBWIAtwAcLCwsdUIrKtOAnuf/Z"/>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 name="Rectangle 1"/>
          <p:cNvSpPr/>
          <p:nvPr/>
        </p:nvSpPr>
        <p:spPr>
          <a:xfrm>
            <a:off x="155575" y="1338523"/>
            <a:ext cx="8830770" cy="1323439"/>
          </a:xfrm>
          <a:prstGeom prst="rect">
            <a:avLst/>
          </a:prstGeom>
        </p:spPr>
        <p:txBody>
          <a:bodyPr wrap="square">
            <a:spAutoFit/>
          </a:bodyPr>
          <a:lstStyle/>
          <a:p>
            <a:pPr lvl="0"/>
            <a:r>
              <a:rPr lang="en-US" sz="2000" dirty="0" smtClean="0">
                <a:latin typeface="Gill Sans MT" panose="020B0502020104020203" pitchFamily="34" charset="0"/>
              </a:rPr>
              <a:t>Teaching problem solving is more than assigning problems to our students. It is a balance of guided experiences in which we support the development of our students’ thinking skills, as well as investigate experiences in which our students develop skills through trial-and error experiences.</a:t>
            </a:r>
            <a:endParaRPr lang="en-US" sz="2000" dirty="0">
              <a:latin typeface="Gill Sans MT" panose="020B0502020104020203" pitchFamily="34" charset="0"/>
            </a:endParaRPr>
          </a:p>
        </p:txBody>
      </p:sp>
      <p:sp>
        <p:nvSpPr>
          <p:cNvPr id="4" name="TextBox 3"/>
          <p:cNvSpPr txBox="1"/>
          <p:nvPr/>
        </p:nvSpPr>
        <p:spPr>
          <a:xfrm>
            <a:off x="155575" y="2676015"/>
            <a:ext cx="6229459" cy="1846659"/>
          </a:xfrm>
          <a:prstGeom prst="rect">
            <a:avLst/>
          </a:prstGeom>
          <a:noFill/>
          <a:ln w="28575">
            <a:solidFill>
              <a:schemeClr val="tx1"/>
            </a:solidFill>
          </a:ln>
        </p:spPr>
        <p:txBody>
          <a:bodyPr wrap="square" rtlCol="0">
            <a:spAutoFit/>
          </a:bodyPr>
          <a:lstStyle/>
          <a:p>
            <a:r>
              <a:rPr lang="en-US" dirty="0" smtClean="0">
                <a:latin typeface="Gill Sans MT" panose="020B0502020104020203" pitchFamily="34" charset="0"/>
              </a:rPr>
              <a:t>Today we…</a:t>
            </a:r>
          </a:p>
          <a:p>
            <a:pPr marL="285750" indent="-285750">
              <a:buFont typeface="Arial" panose="020B0604020202020204" pitchFamily="34" charset="0"/>
              <a:buChar char="•"/>
            </a:pPr>
            <a:r>
              <a:rPr lang="en-US" sz="1600" dirty="0" smtClean="0">
                <a:latin typeface="Gill Sans MT" panose="020B0502020104020203" pitchFamily="34" charset="0"/>
              </a:rPr>
              <a:t>Took a self-assessment about problem solving in our individual classrooms.</a:t>
            </a:r>
          </a:p>
          <a:p>
            <a:pPr marL="285750" indent="-285750">
              <a:buFont typeface="Arial" panose="020B0604020202020204" pitchFamily="34" charset="0"/>
              <a:buChar char="•"/>
            </a:pPr>
            <a:r>
              <a:rPr lang="en-US" sz="1600" dirty="0" smtClean="0">
                <a:latin typeface="Gill Sans MT" panose="020B0502020104020203" pitchFamily="34" charset="0"/>
              </a:rPr>
              <a:t>Made a list with a partner of what problem solving looks like and sounds like.</a:t>
            </a:r>
          </a:p>
          <a:p>
            <a:pPr marL="285750" indent="-285750">
              <a:buFont typeface="Arial" panose="020B0604020202020204" pitchFamily="34" charset="0"/>
              <a:buChar char="•"/>
            </a:pPr>
            <a:r>
              <a:rPr lang="en-US" sz="1600" dirty="0" smtClean="0">
                <a:latin typeface="Gill Sans MT" panose="020B0502020104020203" pitchFamily="34" charset="0"/>
              </a:rPr>
              <a:t>Collaborated with two teachers outside of my school on how they engage their students in solving problems. </a:t>
            </a: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33368" y="2403524"/>
            <a:ext cx="3452977" cy="266821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pic>
        <p:nvPicPr>
          <p:cNvPr id="409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08647" y="2629920"/>
            <a:ext cx="6524625" cy="3162300"/>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a:extLst/>
        </p:spPr>
      </p:pic>
    </p:spTree>
    <p:extLst>
      <p:ext uri="{BB962C8B-B14F-4D97-AF65-F5344CB8AC3E}">
        <p14:creationId xmlns:p14="http://schemas.microsoft.com/office/powerpoint/2010/main" val="42788232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098"/>
                                        </p:tgtEl>
                                        <p:attrNameLst>
                                          <p:attrName>style.visibility</p:attrName>
                                        </p:attrNameLst>
                                      </p:cBhvr>
                                      <p:to>
                                        <p:strVal val="visible"/>
                                      </p:to>
                                    </p:set>
                                    <p:animEffect transition="in" filter="fade">
                                      <p:cBhvr>
                                        <p:cTn id="22" dur="500"/>
                                        <p:tgtEl>
                                          <p:spTgt spid="409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099"/>
                                        </p:tgtEl>
                                        <p:attrNameLst>
                                          <p:attrName>style.visibility</p:attrName>
                                        </p:attrNameLst>
                                      </p:cBhvr>
                                      <p:to>
                                        <p:strVal val="visible"/>
                                      </p:to>
                                    </p:set>
                                    <p:animEffect transition="in" filter="fade">
                                      <p:cBhvr>
                                        <p:cTn id="27" dur="500"/>
                                        <p:tgtEl>
                                          <p:spTgt spid="40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612775" y="160337"/>
            <a:ext cx="8229600" cy="1143000"/>
          </a:xfrm>
        </p:spPr>
        <p:txBody>
          <a:bodyPr>
            <a:normAutofit fontScale="90000"/>
          </a:bodyPr>
          <a:lstStyle/>
          <a:p>
            <a:r>
              <a:rPr lang="en-US" dirty="0" smtClean="0"/>
              <a:t>Elementary Math:</a:t>
            </a:r>
            <a:br>
              <a:rPr lang="en-US" dirty="0" smtClean="0"/>
            </a:br>
            <a:r>
              <a:rPr lang="en-US" dirty="0" smtClean="0"/>
              <a:t> </a:t>
            </a:r>
            <a:r>
              <a:rPr lang="en-US" dirty="0" smtClean="0">
                <a:solidFill>
                  <a:srgbClr val="FFC000"/>
                </a:solidFill>
              </a:rPr>
              <a:t>Feedback from December 3</a:t>
            </a:r>
            <a:r>
              <a:rPr lang="en-US" baseline="30000" dirty="0" smtClean="0">
                <a:solidFill>
                  <a:srgbClr val="FFC000"/>
                </a:solidFill>
              </a:rPr>
              <a:t>rd</a:t>
            </a:r>
            <a:r>
              <a:rPr lang="en-US" dirty="0" smtClean="0">
                <a:solidFill>
                  <a:srgbClr val="FFC000"/>
                </a:solidFill>
              </a:rPr>
              <a:t> </a:t>
            </a:r>
            <a:endParaRPr lang="en-US" sz="3600" b="1" dirty="0">
              <a:solidFill>
                <a:srgbClr val="FFC000"/>
              </a:solidFill>
            </a:endParaRPr>
          </a:p>
        </p:txBody>
      </p:sp>
      <p:sp>
        <p:nvSpPr>
          <p:cNvPr id="5" name="AutoShape 4" descr="http://www.clker.com/cliparts/d/j/E/B/g/X/wide-thought-bubble.sv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2" descr="data:image/jpeg;base64,/9j/4AAQSkZJRgABAQAAAQABAAD/2wCEAAkGBxQTEhUTExQVFhUWFxoYFxgYGBgYGBkcGhgYGhweGRsYHSggGBwlHBgcITEiJSkrLi4uGR8zODMsNygtLisBCgoKDg0OGxAQGywkHyQsMCwsLSwsLC0sLCwsLCwsLCwsLC0sLCwsLCwsLCwsLCwsLCwsLCwsLCwsLCwsLCwsLP/AABEIAMIBAwMBIgACEQEDEQH/xAAcAAABBQEBAQAAAAAAAAAAAAAEAAIDBQYBBwj/xABCEAACAQIFAgMFBQYEBgEFAAABAhEDIQAEEjFBIlEFYXEGEzKBkUJSobHwBxQjYtHhM3KCwRUkY5Ky8bMWJUNzo//EABkBAAMBAQEAAAAAAAAAAAAAAAABAgMEBf/EAC8RAAICAAQCCQQDAQEAAAAAAAABAhEDEiExQfAEEzJRYXGBkbGhwdHhIiPxFEL/2gAMAwEAAhEDEQA/APJDVxE5w0CMIYsk7hEThY7OAY4X9eD39f6/oNPnvzhGML3gNueD38j/AF/QAONhk+WOM367Y4FZtgThWAmGGlsF08gT8bBfxP0GDKWTpjZWc92OkfSL/hiXJDoq6YZrKCx8gT+WC6fhFSxfTTUmOsgX8hMnF2uueiKY2hAFgevxfOcEZfIibCTyf64TkPKVeX8KpCNXvavoAic2knV+B3wfRp6f8OnTp8SF1t9Xkfhiwp0uNr4KGWWd9sS2VRUVcuWPUSxHe8T2Gw+WGNSxeNleeMRHLA4QylZThhXFpmMvGxwG1E74BA2OYmNLDCuACMjDGwQtA+k2k4Hdd7gx2M/lgGNBjDg845pHMxz+jiI5imAZZZ46p/Bd8MLJxh4OA/8AitIQd44Ckj56ow0eNoBENvPwpP1nbyw6YrQdiRV77fngIeNrvoYyI3VZtxAMDucJvHHn/DYFdhr222AXDpizILdJxWeIeDtBZVNtxBxJU8WrabU7TYEufnuMC1/GqmxRPo316mw8rW6FmTNh7MZwVsqQ5Ouibi82Bgnm4taLqvz02Y8OWrl2AMswldgA6KW7SZXUv/b2xhPYXOCnXFRjHvT7ogJZSxGhiBuNVuIsb49T8O9n3pVG9/XApqw0tIBWCGX4vimBMj6zj0IYq6upHI4VO0eZKgInUv4/0wsaLxT2JJquaPiC+7JlQXEgHjfg2wsYf803tRv1iPM9eGmrix8H8Gq5kkUkkD4nPSi/5mNgfLfyxqcl7D0tQVqrVCJLFR7umum5kmXfaOkD4htjNQbG2kYWijOwVAWY7AAkn0AucXp9kM2qJUqKtKm9lao4F+xVZcHn4diMeo5Dw+hlVUUqYpl7ErJJgGxaSzfU3J72x3t54/XbNZjLByKKupVbR8CneJ3M2sbXO+Bxy7iu9gPL+yWWQaszmyfKkFXb+aoZPlCYjqVfDaYUU8o9Ujc1qzgHjZNMzvt/alMz+v8A3jgGM3PuLUe9h+Z8QFSy0cvStH8Oko8oLPqebb6v7DKhNtona398RLg7JQTffaf6/r+0NlIjoU5wWABEb4SUtMziaOoEbEYkZNTUj1OCqNPicdp0rxg7JURPpgsZHToiZJt2wWKQiYjDgs3i35cXxsvZr2SaoKdeoQKUaiGUybkFYPkJ1eYIvhbgZ3wnwWrmGQIhddYViI6RYkn7oiYPMGMXXj/sU1IBqLKUg+81MoFMj+ZiARPSCed98b/w7KolNVyoVUnq7npBBJ+1uN+MHVchTZXUqCKkhhe+rf0725vi4pcSJN8D55qIWbSFJiZkQbb4FrvTUw9QKfuqC7D10CAfIkYvv2seBHLOXCO9KFAQNCkAAa2gROrcRaRAFzjzZs/mCIpr7pdgKakE3+8ZP0OLngyi64bry5+pEMZSXlo/Pn6Gir51Ev7vSOGquFH/AGjf0DYqc144s2aT/wBJSg87t1fngP8A4LVMVNDvqN5ljcSJ7yD2vibw7wN3qCRoE/akAevPPG2+Kj0eTB4qBH8RYmVpqD/Ndo/DEYavUEgkg/dG0egnG2/4Qk3VQQN5WTA3jk7gjnfnBOS8NpwxDDld9N9lHncDSRE7G9sdMeh97MH0juMKvgbsbv2uZ59ePPE6+zjMIV1LXtsbeR58sa18qg6iNj8IAIvM37dwfwxypWp8fECAv+UXjUBIgz5j0xuuiwW5Dx5cDKJ7OGytqDGItYyDz6288WWV8AooU96dzcfM2Yx07fj5Y1GUqUnQ3mTMAwdjBAFg0DfniCMdq5BJDiCTPxTcC9j+F9ufKl0aC2JePLiVSeF5dqkNTZbAq3pbSw43sfTfFrW8GoCF924uSCywRzp+sb7X8sQ5ISTCmB8NoDAbjVwYAjy8sG0q1QEq51ACNiWaB947NbebnG0YJbIzlJshXw5JEINDgEmB0sJ+nNifPGe9qvAgWD/DqJPFjNx2O3rjV6adyzEkCY2Dgfy8NYWjjElWhSqJpZpABvEEQLSONvPb63JRksrFGTi7R57k/C9ilT4TAYWI/tzjTUPZt65/5mtVMiYYsdidhsw+1G8HywDmvBjSFTSTFmDbcTfsd/ri38DzPvqGksRUS5iJgGZAi8QJEXB9ccjgovY6FKzT5HwrKimoFNSI390G/GRI+WFitGfoJ01EqFx8UMwHygxhYteF+/7I9jO+J+0yKvucuiaEkKAIpid4Xdyb9TX9cQezObeo+Yao9/3d4iB9unsIgfTGcjF97HA+9qwJPuHIvGxQ7giMedGcnLU7HFJGrz9bT7uNlRidtyhAuJ4XmRfeNsf7bj/7hmDtqKH/APkn1Mz85ucb2vkpROoDS9/jgRMDabzuLbSAYjIe2+SJzOslQGpUpN/ijTsB5R2t2ibx6a053M8PRmWOOAYsKnh2lSSwkdpI3AjbeTvhU/D7N1CQwXmzTcbel9scp0AiLcYkWzSMF0vDSSeoSIBF7MYgG3nxiJ8vCe81KV8p7xyLX74Qw7JuGGlt+/fyw9BGKpM3GwJ9B3wnzzAHUQg7m5nsYtPa+FQWaGhmFEMTHfBeWFaoEOXoVK2t2ppoEy6gEhj9izAy0CDg32Q9gKtWurVFp1sm1HUazkhR7ylqXQtm94pZTIgAA3B29d8A8GpZFEo5WlKMet7ElulSWIgCwPYdMRh5QsrvBvZWnkzUrVGaoGIUIQNKIWUjXvrYEAzsI25xqKdJi4qaiFKjoPBg/wBfwGO5PJimWhmOozfi5MfUnErvwP1acMmx6IAIAAHYCBh2IlrTx+vnhj17Wj8fXthiBPaLwdM1Rak4FwdJImDEX7gixHY4+es94ZVydZ6LhoBOmRJB3A8yIseR6iPpL3nHO04yH7QPZv8AeqXvKdqyDe8OBwYF/wC/cAjr6PirsS9PD9PnicuPhtPPH18u/wA18eh5RlKsqQdzFpiYMdrC8AjYi0zhj0iT7xahs0nUDPSJ253lhzvycDCk6VGU1AbNIIYHcjeI1cEAkEGfPDqdJtSiekEqGkm/EA7cwbA7Ha/bGRg4ltl8uKiHUWF4Nh2tfadr8gC+BBk1VSrEtvAiIOnjkGDccQhFpwXlF1KRqG3IsCdj6XPpcYZmfDtQsQGC3MbTtPl2O+/GNSBU9BVlbSSSI5UgANDccgz9QIwH4tl6WkkQJA7FrDy39dxEXwRRyIUFTeApIJ3357AiZHlvwPncsSOqNgV22+XxARxf63T1GtCuy+fhRZuokHfY3sIiLDY8WvY2FDxIBTMs0TtY389pmbX2BFjgdMoWDCywZJadiB9ybEnzHfg4ZnPDoJYOq6QWlixJFhNwe/naL3xFtF0mTN4ixtceQ7D0mDtcHtgr96LhiGJYgi95v9D2+eIV8LLGNYBG92+En0vf7J8vQNbw4g/HI0kkNeIAFjEnnp3Hfc4pSFRynUqFyaiy1QQfIC3z223tiyo5hgoMrqIABs4O1yT8QGrv5YEr5EgglwenUwJYi8sDI3WF3FwYkdn08vKiHEWbYgXm5gXmdxbpE7DFKaDKN8UCFbtMgwZ3IJO5/VvTFJlMy1CuHBInewtv/XFvmEEhWubsNMkSQZgmzH9c4rPF6QA7xNxIni44sDiJ66lR00Ldso/2ULLAgxNosJ0mwFt+MLFVlvaSpTUINgLbYWOZ4WG3dfP5NViTRQ4vPY1C2YKDepSqpfa6E377bflikGLb2UYjN0TG76f+4Febc44YP+SOuS0ZujWY0AwYyALAkfzEEsTM25g/CbwcZf25qsHy9QFl1Unpxcf4dTtNj1j6doxoaR0q4I6Q5idjfRJA+zbqB4PcSc/7c5gNlMu8n+HVKnYsBUpK+4sQSs6ufUHG+Kv4mEH/ACMy2Zflmja5t6YbWzjteWN53MC82nFUc7J6Fv3NzgnL5CpVVmZ4AG0gfr+4xzRg5bGzkkE1vFGEaqpG9gSTfEB8QqPOkO4O+okj6bYkyPhoarTpqBLuqgvOmWIA1dhcT9cb/wBl/ZBq71su1EN0ppqqzCkumpoeGCwHux0sJmkVIBONOqrcnPexmvB/ZSu9bLpmmanRrFQuggEhh0wYIFys72OPVPYz9nVPLUKiZ1g9GrUWotFxeVRv8SJhoIkKTemLwSDqPZnwajkvdZdqjVcxoCe9fdr1qg0qSYgM4tJ0wCYAi6yuSZkK5kI/VYbiAALyBuZMbQYviG1wKSfE7Sy7S1E01FAJpXTAEQoCgDaOrsNowbl6IRQomBO5k3MmSfM4fOFiBncMZRzjs4QGGIb7v1jtOOlB+icdnHRgAYKQv58ThxQdsKcdwAeS/tU9nHosM3RBNMn+KokwTzvta3Yk+WPNlz/8m/xTYb3JE3nnsb84+n8zQWorI4lWEEHn+mPAfbPwFsjmWVkmk0tTfkg8Endlk2mSMd+Bi51T3OTEw8u2wNQck6laRJmZMbgz+APcAMN8W9GGCgtTE2WRsSRYkQStrN289s5kKMUyzkRuBN4mRBO1yQG3Bt54K8NzpvpiLqJU2AEGwncEEjgkRzHWmYNFsyrN32EHTuvIg8DfywO+UQ0wRG0DcDi4Hc/jb1xxK5CM2mRNiFBIF+AepcNevYAgQJOkjpExEXuJEX+tsaEkj0NMTIYKNLKYBkQY4ItfeSMQzokCVJEagWPJki/qDI3v5YnqkSSsqoMOo4kQI8j/ALfUPMUGI6DIEl4vpmwdYv6/3wUgsnqZgGwYgi8mYJn1uvnwTHfCSoxtqYEAzfzESf8ATZsdbw9zTK/C9m2EEG89tJ7d4xHUy7qFZwBPQ17KW23m3PO2FSHYFmGcEE6w22rULXO/zFzf+o9XMVUJUM2mJlTB6hzFpgCIsY88WFHJ6jVV6qaqcCJFgSIiLFRPykYkCUl00agLCCNYBUgyBJLAKV25mSIvhScI7sqKb2AZLjWQWgRM7T6bH84J5wquVcUlqEhVEgA2nqM/5uq0jbUMSeJZ4UlpmmNAsSNLM0zfSw6W2t1d/lYZ2o+YyxqDSRHwwTcDTJvGoWNhsT2vHWpuoqy1B8WMy/svSqKHFRIYT8M/jqH5YWKjwzxVBSUO3UJB645PANhGFjLPidyHSMvVzaruR6bn6Cw+eF4P4nGZoMAYFWmSTJMa1mw/LB3hvgVJiAx5N538v13xNm/CEpZql0xS96mpuCusTyeJ/Dvjk/55Rps6euTdGqzniFOlUraiR1MFgXJA1bmzMC+/IHpio8SX96oVKdMqCStRVMog0moIWxGwCi4+L1xbeL1ckHfWwaJZgykyxYSYJ0mQPlq8sQeKe06ZlaeXyKn3msllMKrKEk6mY6VACkkW2J9ScntXfx/RMUvgxnhHhQIJMSBMEwe1saHwrwn/ABaVRmpaKRq/4csdOk/CSCQELOYkwrQDcYuvZn2TbN+9UU3SstTQ/wBmnTVqYZSyn4lZg8kEkSkBhv634b7P06JNVtNfNKC4Jjpc01D+6BuiuxLQSb1D3vbxIwjS3EoOT1MX7Lfs/evQp084gppTaoAVj3lQFldHRxdAdTqQw2CQAQNO/wAsVqCtQoD3LU31MdPSXZ2J1RGpmjUbyQ4J3xJSy5zS0qzirRKsTo+EsoeV1A3WdCmLGLGMXJOOWU3Lc3SSIMrl9KoGOt1QKXIAY2EnykiYxPjmOE4gB045OOYU4BncLHBhTgEOnCw0YWrtgAcThAY5hTOAB04pPa7wmlmaBp1RcnoMEkNvAi4Bi+LucZH9pni9XK5anWo6QwzFMHUNQhgwP+2Gm07Qmk9GebeL5d6FGlUemkV5VShDDpMEsGj6ehEGxr6+fQa9NNBpAMmog4tdZlgWsfODgLwTxHMZnKrRP8T93rVXKwCdOks0AQWi5jtMXjEGezDn3oVbsA9+mYBBu0b3vz5HHdDFbVuVHNKCT0RbZTPq9FYAuxnTr0iRA2TkiDG+J6uabQGCqSE1KVBcXJHMWgTpN5mO+KPwCu4y+kKTrYiVamQA0xMnuAY7xzh3hzvTWujEaotDm/eSBvJAngneMUp3/wCn9PwS4+AZ4V4mzVnSkSQ9MgBkUCd2AOpuxMesbYZ4d4gTmlXUy20jqWPOwUyDvHed5wD4W/ua6VWemDDAm5aTO+qNp3PaNrYFGbpKadUVlNTXJUAKYG1wWI/phuS4t8+wV3JGspe/qVDTdroj2LHrmLWgQDA8gScVnhytUo1tRRWpnVdUIWI+9JIkDm0LwTA9LxKmazODVYmsH1LTcxvtZQp4g2ufTHKNdkqO9PKVCjAgjUObX1lpG4Nr6uIw14Rfz+Q9SPwnMn94VKzgB12UKixpsekAEgTHeI5w/wAYyKmalKSoci09PEhmIBVpN/XvhmZGZ6Pd0qdP3YF/eTysagAsCQAYtc4jz65wHqqomsydCKOBzfmPpilGS7Ma59AzLi+fqW+eU11NN4ToUqxI+0TeLCGgneJv3wH4Z45Qo0hSqVTq1EaKY1MYU6biAvU0b3HN7A0/Zym1QLVqOxgGWYWiBpjbmPpg5fC6NNrUtpB7gd7izCYjy4xXVTe7558QzxWxTeIZeajFMpV0k21EA/PTb9d8dxpmzCT00tY2Dd4t9cLF9RDmvwT1suf9BP8AhdOmty5MekDbken9+R8lQDU394hZSYBZlDA8swLdPzO/PItPFyjZfSiy6qFYKlwPpf1G4NrSAH4XVjKEaCCzGLRsNyD6j5LfcEYSxHxkvb9l5V3Pn0Kjw72W9+amlkJpgWZx1FzpUDTI3ESYG3cY9Q9kP2crGVzFRfcNTVCVUQ7OCwcVdUjSwg2Aa7KeIg/ZX4OKPvc67wBNMoASY1KdTntdSCJiDJ3GPQaWYq1KtCrRZDlnQl9Uhu4KiLztvAj68eJOnUTohHTUjL+7yyjw+kjhCFFNSqgAi12IgCQTzAO5xZ0vDKYrHMQfeMuk9R0jaYG0nSL/AMowshlKVEMtJAoZi7QDBJ3JP6GCTU/X6488YmhJOOYY1QY5qn9fn2wgHzhDHJwsAHZwscJwsAHZwicR1KkbXOGrUvf6/wBuMAEvrhFsRGreB9f6d8LWP1z/AFwCJB54dqwMa3aY7/r88PFUD9fqcABAxjv2u0tXhdc8o1J/pVQfkcaz3mMH+2tNXhwI+xXpsfQhl/3xUVboDDfsky1Wlndb0qi02rFldkYKValVWQxEFZYXwX+0j2C9xWavRd0oVTICwBTft/lPH04GKgeK1Ez/AIaRUYI1LLhhqIUgVHovaYPSuPes9lUr0jSqDUrrBHPeR2INwe4xcJZWRKNo+bMp4IoJVq9RluIViL3JFrTz2MnCfwOgSJNaeZOokCQGjsdiOL4u/Hci+RzDUKyyBDU3BgOk29No8iCPPAlfOqDqJi8zExBgmBB/zDHpxWG1dHE86e4B/wDSdNgNGnVIGnfVzHzF/wAMMTwt6TWUD7th3585xZZfxFXlAu94F2OngGJMG8+UWxJXqMSVCVCG2Ikgn4lmex/I4tKG6Fc9mB0c24eIteC0ywn8/pcYs8r4kbwWAvvEwI29B3njDPC8hVqM4ek6gqSGIga1LEQWAtYi20jDqOQeQGJ1ET/CptUPTeTCgSYMg9jh9ZFayYsjeyCqGYgxoUy0CLA3hgLXBO3mOIxOVsQADC2mL/0jefUYLyPhhBhqLFdPSXfQTM7C8ERMHuN9sRZvL1AQeQTLKs3EgkDeN5X/AN4MPpOFitqDugnhThTa3KXMKSSeCLwILLYWjZhvb/awldXK7v5nYSSRPz2Ppi9NEiNh1dO8Qfh33kWB8sC1qTEC5PJuBKzBG/eB5W2xtlT2JzMotKfbHVzep/thYuf3pU6CqmMLBkkGYqs7WzdVYd8tJ7IOYNyDaSNU9we9xKOXztJjSaoUQzICrEkeYtNr+WLzJgpoZwCAOIF4bteDtP1xG/iAZoYA2PaLzMdzzG2OV4MdkbdZIZ4H7SVshmv+Y66FWRXUywYN8TAHlfux94bnH0JlQrIrUyvu2AKaY0lSJWItEHj+mPnLxPK61YQHF2BBuJ4E77jcmCe22y/Yl7YEH/htdjaTlmbsLtS+V2H+ocDHDj4eVnThTtHrz0Zm4n09P6YRT85jEk4WOU2I/deY447X74S0/wAPLD8KcAHQMKccwi2ADuOTjkYRbAA2oNo4xClMkmRA9e5k7YnGGlu2ABjL5/h+v18oYUkX543/APf68sS4iZsADKi+d/T874ci/r8sMLRhB/kMAgjT6fT6c4yv7Usrq8LzPOkK23Z1kj5YtM77R5eipLVAY4W5+Fmjtsp5xkvaX22oVqb0NM0nUq7SQImnPVsvSxInlcXFNO2JtHlXjGYijkKgN196hP8A+uqtQfT32PpalmV0BpABEye3/rHzV49UptlaYpKFFKvBAJN6tETJk3/gTY40/ivjNU00sYWjlyWDBelqSajsSSHUjiNQ74tQzSpEuVKz0X24y+XzVEqzp7ynLU23gkfCY2VrfQHjHnOX9lkE66wlIkU1apEFQNoE3ufPHHrVKily6qfeg9Q1TrAg/wASbG5tFo9cSVqaNogvUUBdQEsgM9tl2Hb4sdeHGUFWy8efuc82pOztPw7I0WPSajGV6nmACCBppiRJFp7Rg0+MQGalQUQoEqNHaeoySd4JX5dwFDTU0BQGIZI6oKtAlUmBEjqI3O+Jky7AhXbSDMzCyItYaiItfUDiqT4t+W3PqK33c8+BLnPFXDqa5XTBQtckIbC7drGwE8jfFXk89U977zSekShJIBXpJ+K+mBuATBHe8r1sukydcdA0gSVEyBudW3I27AYzTZ6qKnTe5AJuSCYO/eDfmDg6pSTTiq8defdgpNO0za5Km5q1J6lBA2dek6iAC7AhtOpbT85w/wAXq6MwPgKVUFRdJLDUgAZbTtvxt6TiMylVmDNVbfq6zeSxVgD68duDvd5PwqpoqgliyIrgnqg0gZIAOzU/mzR5nFYeHkkm34cPsE5Zk/csPEG1TCgwOCRqExPc7na8eU4D/eihLBjyANO1uZO42PkTixq1ZVW47DgbMLHYMfwwJVykbEgE6h5RF57zIx3JKjmvvAnzIJmSNraXPHEWjnCwLXpwxAcp/LO3pbbCw7YUgvOLHVNh3+h3Eetu07zgc0VmdNt9jcDaQb7fn54sErlQfMWF7xAMgXkSLG4nkTiAsrgCWJA3AG5JMWAEESY9djjFssHopBBaYNyZiLD5WHPne22d8TUpVDqdD03lGWxBUyp9QV9bQeMaupSEQRfZfM3F587etjxiHN0tQIZJIJiBA5+ttP0jeJzxcPOqKhPK7PYv2fe1i+IZRahgVkhK6jh4+IfysLj5jcHGmjHzX7L+Nv4XnFrgE0WAWsokhkMXEWkbqeYI5M/R2WzC1EWpTYMjqGVhsykSCPIg48nEg4ujvjLMrJScIY4TGOb4zKO6u2ELY4Ww0nk/2wAO1ThTGK3O+O5ekJeqg22M7kAbeoxnc9+0TKpcanImwgbEAwLnnttOKysnMjZEzjhaMeZ579qJAJSkFgE9UibgWL6QbGfw5xQ5n9o+YdQQwUkbiCLSY/hyASjbE7pxgrxCz2StVAEsQo8yBioz3tLl6Yk1AbxYjfVp5tvbHiy+NVswWGt/hioD0yCBT7sSQGkwR8PlOM9VzJBBYhSGMkAMwJJB631GZ7HtzfFKD4L7fslyPWfEP2jBlJopxYnYErIktAs1j5XGMv4t7bZh2IDReVA4lg6ySQIiBK6rE/LK5iuXaaSs0g9RvHwyS1QwoVxETtBO+JqobMaWvsC4CzHUOSQoh2IkTAInti0lt8c/gm3/AKEZzMVGemJUB1WCzahtKqSw0izgTp77xgPKuPe7NUQHSJ1GNXUgtIXbSw4E4lNBNKtVIOm3UQ5VdZUgKRpJEz8PHawnGbog/CXPULkkGbMI2AYAERycXGLvRV56vn1Jb7yvzNL/AJXMAn4KlFx1A/Cz05Om1xWiZ+z5Y0fh7l8pl5kocu6t1KLpWqbkgkQoU9umMUGazT1kzCsACaJa0AEpUo1DYWuFJ8iz4l8IzzDIU0ABAr1gSQCANFFxvzLNH+rBFf2UxvsGpy+XohQ3SQVAbolmE9JmoTcEeW2Jh4lSYAgF4kEuSZI2Imw4tYXGKanmGYamIDeQgS11vax3E/zA4L8Po6l1NtBbTH2rfSRF/wAtsd0cGK1OVzexJnPGnKAoLKCI+G15B52txiDNszt06hpSTc6uNVjcjfDj0EkKCIKncbkXHnqEyP7YJqZ9SEVjLQBAE/U7HYifL0nbRbIjVlemQVZDahIggcGd/wAREzz54r83R0sEMgyNV/tXgi0CbX88XmcJYagFgbhryCCTvBNgb/2xTeK0QWWGYmJmPswIFtonbex9cTKyohy5hfdLYLvKxIIuSpvKnWsCdgx3nB2UzyJXR41KAEYzA6Jg/wA0oCY3/h+s11AzSWSQySy2HUQARPkyACDygnbDdQVCoAdUgNrBjSHBAP2gRDSdwrHvjJ62u9fHKLQZk5pu+Xkj3TlRJkRcLJ3HQdJPBi20lpTiNyJJ7mPtAgdoE4r/ABZSuao1LRWp05upGpQaTAfIKSdpfBhPVp1QfnExY7SuqYI2mRjpwp2jOcaZHWpjUbH6p/vfCwajNFkMf6R+BuMLG1x8DIolqAQYMSJvF4PnvYwdiMdDmI0hePhg6m2iTOn8jxJwqVEsCENzYi3BkRN99jxtG+OCt0yR06ryOB8R73kkr6HtjkNwh2MTAWbXIggCPmIgE+YOH1a+lSdSrywa4JEGTOx2Ft+k4r83noEg3AJBkmDEj6T81jfFtmUpPSpuEosqLBNWYEqOoG4ZpHoIjnGON0mGCk5FYeDLEehVeIoWUIVnWJWJIILbraPi3jYjG0/ZJ49VoJUyuZSotBZehVcEBQSNSHyk6gYiS21hjOeIeKLoDB2GolQtJQtwAwXq2A1WgXEdoIlHN1arOFaBHQWJJMwskExfYwB33nHI8aPSFai/Pb5N1B4W7PZM57aZSmSGqSw3AER/3R6+mKHxP9ptNATTp6oXVLGFItsTA2M78Xg2x5hmgo92feSHAnS0RJKiVWBZgQfliN2UMTohWEAsNMSJklyCQhEG+w4mDLwkt2lz6FdY3tz8mwz37R8xUDCkVHTI0jUfitESPKJ7bc59varMV30mo5JFgTpAJIO5LEwTyLAntinyC1Fq9OldWpSIYkKQ0mYCyGgiCbgdsSL4cQGcs406pgonA1WAaJUsRfg+oMq8faufcVjKOaarUZKjBBpvrOrdgZ0k6LHqjTsvocAU6jGQxf7rKi6QYJBWEABt3nbFklKiOpgGIY6pBf4TJGp5BBF7Acjtgatn6ewLNzbpUtNmAEC4kG314eTw99fz8hm8fYFYNpXoAYdDaoSTJsNRB+Fo/E74fkkqUwqhg1xAAdpBJ7ADSQziJvfyOIn8TS+imijgxfefwNv9RvfDV8TqOYEgR58EtNrjSWmNow6ff7csPQsKfh73Ks0kb9KSDTM9A1FpQmIIPpIw73dNCS0BiZaFLtvLdTyQSDqkRcXxSPVqm2o9MbbiDweYn6HBnh73K1WN5kTMCbgT9oEagOT6xhqC4/UTb4FgmepybBzpAhuvZdJjyYHUI5xBmPEatQskySbQIUyFE221aQY7jjDqOWpwDJib2gyTeNI7Q4F5g4dLN1WBCwRHJ7RvY6x641UaM7IaahwBUeDK+c6l32mRGk+owTk/DtMztcbyb7jtsC1uw74FooSY6WIMSCBciO2zTHrGDg4sIgQb/DtGmfNTfm2LiJjcyVaqFEh6i1Kck2LOj0xNrHUwIk7OO2AvZzMRlqgIJArIYG4/h1ZIB3I0A+invgnxBipVlXSyOCsWEgyONgbE9tJuJxJkKUfvCosg1Q1Mx0lVNSLmxKlkB7AmYjGMl/amaRf9bLHK1idNM07NvBgWgkWNrCVv9ogb4PosyiToMi57gxsPvTI7SPO1fQLxJWAkBgvEGem3xK0EeUeuDAyQemHGmRN/smRa8jtF2879sTmZHWAiDaCIJvcDf0kel8Kqx0q4W40yV6is9Wq3TBA9JJwa9Q1FI52Pfk/Q/wCxmcBVs1oLBg2g9jcap2i7A9pnbFS3sSHlGK6CYIIBEkzN7nYW/wBvPEVbSqyIUMxFxfXpgjaTJkeUnbBaZVVMqZRgG3kox6pA2KaY3252GB8xVV6bCIY6dex2g6hNrn+uC7QznhlEMhVSom25kdQv3JVit/5vLD8mkSNLs5HwmwBACuLeQN+CoviHJIVJJu5BbmGaRN+zKx25A7YgrVkBNRCWFyWDGNNnUwbSrSxm1j54xejRotUwnPIGytKoTTb93r6ToAUaKyz1baSXXbbrXveGhmyKjFjIYdtiYPG0k+s3GJsooq0c5TJUsaTuEg70WFSZ+1P16VBwMsPTQiJMHm5LQQSu0wAfODzOLwNNAxDSGG6mFYk7lVJU+l7enG2Fiqy2brqoVPfaRPwmBuZtFjMyO84WOm2c1IgFU6gQb6RwPlB5txsZ4IOBHW8SBdY3tF/Uc3iQN5GCKdWQrXIAuYAsWF+qwBjfkyDcziFzrYnULgbSfIfiOb7b4xZsPzrUirWViCYIDBTYEA/zAKNpA02OCcp7n92d2gBf4bEKxH8NxGo2uFYGRIu3cYFNPUkdTdxxyw9IM7bWI7Yqsn4aKlOqtz7txKgmCD07A3k9uSvE45cfCzfPtqa4c6LDxHxnKqNCENzGpyNQiLhLMATf+UCezKHj2WQlSkkNB0qxMAkMCXnU2nmfzwDQ8HXReBfSxM9JIIkx6g/LtOJ8h4KukOR9kb787X+7JE/dg7jGawHm1ZTxFQWntBl/8MBgNl/xAIHxCBsWAsRte8HEeadzSlFpaiRJVfileQdg1Mc8gjzxBVoIhJCi0wN9hJAj7tjJ4nfbFepJ1QQASencQ3VAHykYpYeUWayY1a7XD+ZJ2sNImdzFjOIqubNI1OZMEcGI45huT598EtV1XPUQLktCna87RtJ2mDEziT3SPZiGMAji0gDym+kgTycOhWV9VC8D4JjSs9gLeXdd9ziSpk4AkaogRxp3t2s0yeQ2Htl6fSQQN7C5EH13WJ8wRiepUkaTBIJmAZO0hQODZh5jzjD0ADfJC0AydjpkS21uxgg+c+WLHw7KooDGLgmCGJAPSpBBgAEEN5MDyIiDAKpBvuAZEyZ4+yygkH7wPrh1Kg7kwd+qCdKy0m4OwIt6kG/JSC2GGhS09WmZMxqn7o3ssMSjbbgcXiX3IBPTIBKlQ+3VECJEbMfOMR0vD9QKggsTeYMzPfkliO0r6jHWyhCrAFoJIsWBW1+xUwZ2K4WULCBUprDkJ8ROzSIZQpHbSzXnhjEjA9GvTBDALqvKnVMCYCRbUNrnn5YrwIIJ3I23JMkciZPwd9sMpN1aheftG7AHnsIsD64Qy6FejJYgMkxADC5M9vukMLXMcTgMVgTIcBtQMgGCIIDeRk3E7T6YC96G21SQNUgWWxIGwlSLdwcPI+JiCQb3EqCR5fevbifLDQmWdPNMNXSHBMKLMTxEcGLeqIcPpZiYAJ1aiRsCZWVkf9QQsd0G94FyB31GF32gmfu8yQpPkU88F5VbkVFkEGYgERcj1AAf5EWlsbRIZPl82bmTqsQYswBIViCf9BNzAF8EDkaYYNG11tIEdtQMHgE+eBaKktEATI1WCmd9/sPIPkcSZeqvT1BTIAgXkXgz8Znby5xS0JZa021Rq4TfqiTBkxeYEeon0i8SFN5IKnSSAxD2OnmNxt/SxkOnV0gE3hj0r1GBpF/zkj7XnjlbMh7ixaQBupJnULb8/XuDhtCQZlvdyNUKgBCiXHUJJWBMoQZWZ3iMJ2SmdxYG7SIK2IO5IG3O3bADj4gBpG8zcqpAXTNpBEkfyntiV3Vlk7sL8k/9RfmDIjbCodjqHumqKuqF0dJaYIltwOBIYH+XCzVJBEhJpkAnq0hulSRwVYMPMDVYTgLN1FZ0ZZIY9jIY8mCDpOoG/nheLZQA6WkFjFPUY0ggiARtoYrvuPXETjoy4vUtfC87SGbpe4YwxCkQb6iQ2qbhlDccou8YpPCkNM1KDE9DtTg3Eo2k7cWAJ2iTaMBUIDghzpYGSh6gQNQI8iVkx25jB/ix/wCbqFNqgSosXF00tpH2hqV78ie+CGk2N6xDB4eTzT89TQ08gjULg284wsOSi8DToj+bTq8/smb88iDjuOyn38+xzlcHBnQBaDvqgb7fh/NMWnE9AgAtYS3msi9wYmJEHkTexwzMVBBJMTAgAFSZ3F79+A0DkHHHdSDF47EzEkb/AO/IMHzwZoFU4CnSC07rIAmLeYH8o7AjbEXs4xOZqUvh97TMGwup1CLfc1XHBYb7KgenpX0BBJgXv5cxEgm2+BEY0c1l6xMfxF1XJszMp095B1TsTB3nET2KjuWOWUQxKwwIZZN1F6gkg3gQ0zcavPHMtmtNt9hEEcB7Cdx8QAtYqO+G5hFFZ1+Bb9U/FpaYTkkIwKk2Mn7wxD+8qoIBGoQOZEDSArDeAQysBI5HOMU9n6c/UprcVZ4uqnSLgb/ZLCPIXI7gsO8DrRSCwF7z2mGICwLiAGB2kEYsc48jVaIMADTcHX073llcDlSR9nFY0hjqso+H7u2oXjv1L6kHy0ZKB83TF5aAZnT0gbmADsDaPMeeIiWUypBLRxIkyIttyD5g24wYUXqi5tMbsTJIBm0kBr7ERbkPN05Kkqp7XkNI1D5EQbcyNsQ0UiTLxpkAsQZne4gnY8WBE7Xm2FQ0hlGwNp3CkXgR8TCO0dt4xGK5XlSSJ6iB3AJvzMEHv5nHUa8iVUEnvpE7H/KSTHIOEMnDETGmAfKJkSPM21D578Rp1vpJIJsQCIuw1XkCCASPOB5Yly9NFY67JsIIYrJiZsG0Ehr8DELKmuRqMCYMggTJXuYnUDzFu+ABEaNUSdIEzPeTF/VvUHzwXSfuPICCQSRfSBcG5ZZ5wLVzTGdXQTcRBI5MgdnE7bMcdFVu5jaN2BGnv903HYEjjFWKhq5jeTeWaZsZUsYH83SRtDDcE4HKSQyHUJkR9Ph4DWE94+cleirbrGngEkmwJjtclh9LXxGVhbtwTC2kWJEdiOoDyO2IZSG1AwIsACRAiI23B5htJ9BieqhC2Jm9oiO6+ZEgj9HEToWOqQxnT8USYY2GwDem44nDnrEyQwaAGBuWjgn0kAzP9QB7GAGk7gzfuDN/TUON/OLSmKapqYgEONhqAIN5iLAn0KuPXFYGNixvbmTYrt2gwwi/44IRg8/Z5i4VZJAI/lkgf5WTti4MmSLJCZDArp2AgW/kPyJt5iNsCrU0suoEXYSIJttPkN/lhlOkQQLbzEiB3BvwbyPL1w56rTpANmiDssqb9r9vTucaozaCRUJi15NxYWWYLd+oGfPawiI6RKLcmZEC20xbiNvLCRgQ+gWDW7nfki8b73IOHVnbSZZdh8MbRuBaRM/TfDAj9+WVmOxHU15EjqaZt8YVgN5Pnh+RCkNTgiSVMG4IERewDdcG1wTgf3xVoMjY2BiSBva4Ij5xghXEwD9kCD8QFwekR1KZ+nngGRZmsUhFWLsrBuQYtPcHiJxHXLEy594J9QRYqYMWbY+XpGJc1ldfUXh29SSRAVudOoyOPXuWvhylC1gQDYjbYuPQEggfzHD8wKytUpJHUf4Z2EhW7gEcxcHzO+DfaYaBk61hpQ02gBiChlQTwQCQBf4MCDJ+8uxBkAWhCzJKhRvuukk8ahYnBOZpitk6kBVaiq1E6iTCEq9jfbqvc+9B2iOTM3JV5PzXA3yqnzuPMG5C9rsOLciYtbyjCxXZenKgyu3IE+W+FjvU33c+xyuIZpOrUASdNyeq020gRuAT57/FIw1KhYGSdgJWL3uSdrjbgx32lUw4OoaokiZ3IJmLzaYjzHUMdzFORMAWJIJLeZkKL2872IjEMpCKXN9h3tpHVzv9nzFsAePddObDSLjY89ha9z5meTgt65iLAGNiJWxiT9q1gdiIBucRZumLXDErEjkAmIP5A8yL2xEtUUtGH+KuKvuqqqf4lNTq4lg8ggfa1RBHK6eBgNgzg+8hQYAWCAZDkkG8cEHmI+zjvhS+9yInXqpVXpgKYJDAOnaQCCbm0HlsMUTd24PmGBJYf6Sw1A3g6vTGC1T9+fqaPRhdPqQEESsjSqza5sST31DuCRxcJkBCypjUNJ1ahyekjfeVPnxqgTZbMFWUKsErM7ydwVA+IjSHHn084HR5IEGQdMTY3JAUn7MCVPM9ttjM5Tp7wIAn0j4untfqA33GGOG1AkWB4gg7yFA7zI4uR2xKGMBmEmLGPPhdwOoEcfF84bmbRYjvaYsTz9ofTCoY0OWF1ETFhYk+p+E6f+4eeG5NNLHknv32G/BJ0n124xLVo9ZM8iWmZBEkQeGiQZ8ucSPpBgkmABE27XP8y8z8U4iiiOioFxNrgmDa4BMSBBXSe8rgdi27TsDMm0dIaNzBMHuCt73nXMFUtYFoJIgNM77yCBBHcDHaqa1PJmSxbgkKNV+/Se1jbCGMQyBJ2UmRA0/ZAnezEgj7pB2w01wSd0gzYHvO3cH6gjcRhlJCFOynfYk2BAkG86uk8WHcHEyuFaSo0g8mSBMXG8g9J5wCIFexIDQZlb8EmFO/TYjyLdjhyPM9MEkiNwABLdRHHxDyLDi0lXSJ0sYttBMgysCDEOCtjdfXAlRRHKkf90ArYRaQbjurHylDEKbRBAUwzCYJMhWifIQwPn6xJRHXYahIAkbkwZjs1z6z8oaepoAkQIkX2GrzEbsO4nCqdPTuTFhMSTECO8gg+eJGTLWgwpWdUifK6zN7Xni5njBlNzBUaTedMSPu7n00f6lPniubLrML1QIBmACTuZ4It6mfQjK1NImBFukXJBJESBYwIvsVQ+tREywRiVUG0XK9xFyJJvAMx5fN+Zo206rHTH2iOP12jAiUSS1jB+HcRNwQOAQPxPa89fLaSOkyALibd+dxIj+2OjgZcSNGbSUYQI1HmBYTT5uBfiBg6tS1KSkDaW3gn4SLx1TF+RgbLMAs2KiJ255Fu4g2+0drjE2Vy3TNMPt1Bt9hqXTG0XHoY74EgYKjqSACy7wNgfvLPJsrDji1sTI0CCV1C2ssYJIs8CLaQVPcjiwxzNU4P2psuu0QT0NI8947/LDAARckSJaPuzdZNtri83Plhuxna6RMmJE+dzDAgXJBJI7zztiLLu7SpDaD8C2GoiRvsqG66uSQL3h1YlILAGG0heoaoBEsZBAMDzbymcR1arAkk6GYb1Ox06NCKCwAKxMRAHE4wniJ6XS50XP60jBklEBoSq+kKQVC2UB1WAoGwDIvTP4zg/wFkFX3dMAq3QS0TFQAcSCFqEEjgDzMV6XszVG1dOlUhSZ1L1EliNa76ZvhmXzTBg60qYkxqYsephIu5gNqAvA2jGWerUVtquHzXiXV02yuVhTmmwEozJffpYi9vLHMX/iHspVzVQ5inScrVCvKuNOoqNcTJs0jCxrll3r3M/4j6fxMeYJ+fu9X/kAfUYlqnpJ5KvJ9HMfTCwsdDMCCuLt5VagHpomPqSfmcMrc/wCUfjSJ/O+O4WM0Wwf2cchM6ASIWkRfYwxn6gH5DDsm5nc2do8oembdrkn1JwsLHPHsvyNZdpBeZpgV7ACA0QNorCI7bn64h8aOlqZXpMEyLXWpUANu0CPTHcLG0eyZvtCFFZHSPhHA+9TP+5+pxFm1AkgAEIYI3EFYjHMLDkJEK3qLN75jf+WmCv0Nx2xHmT0N/mf8Pdn8yT8zhYWE+I1uPVRpzIjbbyvx2xWayXWSTci5n/8AGD+d8LCxizRFlRUXt9pv/iTE2YpjSBAj3m0d0M/kPoMLCwyQDwc/xCOCKc+e2JqJk0pv8P8A5nCwsNDYzJf4XzH/AMoH5Ej54kzqAVGgAdLcdmtjuFiCgZzc+j/+M/niQD+FPN78/wCGh/O+FhYtbi4B2QY69/vj5e9W34n64I8UMUwRvq3+S45hY3XZMXuAeHj+Inm6g+hpkkehNzg3LVCSZJN6e577/XnCwsGGORL4oLsOAHgcWq2t5Y7VEV0UWU1QCvEe72jaLn64WFhYnZfl9hw7SBfEqrCjlmBIaoU94QSC8m+s/anzxXuP4erkhpPJ6xucLCxydEWjfizfG3RovElAAIAEPaOIqqR+JJ+eM8WJcg3BMRxAZOMLCx0S39PyYx29TTZTO1ERVSo6qFEBWIAtwAcLCwsdUIrKtOAnuf/Z"/>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 name="Rectangle 1"/>
          <p:cNvSpPr/>
          <p:nvPr/>
        </p:nvSpPr>
        <p:spPr>
          <a:xfrm>
            <a:off x="155574" y="1326880"/>
            <a:ext cx="8988425" cy="4370427"/>
          </a:xfrm>
          <a:prstGeom prst="rect">
            <a:avLst/>
          </a:prstGeom>
        </p:spPr>
        <p:txBody>
          <a:bodyPr wrap="square">
            <a:spAutoFit/>
          </a:bodyPr>
          <a:lstStyle/>
          <a:p>
            <a:pPr lvl="0"/>
            <a:r>
              <a:rPr lang="en-US" sz="2400" b="1" dirty="0" smtClean="0">
                <a:latin typeface="Gill Sans MT" panose="020B0502020104020203" pitchFamily="34" charset="0"/>
              </a:rPr>
              <a:t>Feedback: Why are we no longer being trained in CGI and instead focusing on the Math Practice Standards? </a:t>
            </a:r>
          </a:p>
          <a:p>
            <a:pPr lvl="0"/>
            <a:endParaRPr lang="en-US" sz="1000" b="1" dirty="0" smtClean="0">
              <a:latin typeface="Gill Sans MT" panose="020B0502020104020203" pitchFamily="34" charset="0"/>
            </a:endParaRPr>
          </a:p>
          <a:p>
            <a:pPr marL="342900" indent="-342900">
              <a:buFont typeface="Arial" panose="020B0604020202020204" pitchFamily="34" charset="0"/>
              <a:buChar char="•"/>
            </a:pPr>
            <a:r>
              <a:rPr lang="en-US" sz="2000" dirty="0"/>
              <a:t>Based on the requirements of the Iowa Core – we are moving forward with professional development with the Mathematical Practice Standards which correlates well with the practices of CGI. </a:t>
            </a:r>
            <a:endParaRPr lang="en-US" sz="2000" dirty="0" smtClean="0"/>
          </a:p>
          <a:p>
            <a:pPr marL="342900" indent="-342900">
              <a:buFont typeface="Arial" panose="020B0604020202020204" pitchFamily="34" charset="0"/>
              <a:buChar char="•"/>
            </a:pPr>
            <a:r>
              <a:rPr lang="en-US" sz="2000" dirty="0" smtClean="0"/>
              <a:t>Our district supports all who have been trained and continue to implement the practices of CGI. </a:t>
            </a:r>
          </a:p>
          <a:p>
            <a:pPr marL="342900" indent="-342900">
              <a:buFont typeface="Arial" panose="020B0604020202020204" pitchFamily="34" charset="0"/>
              <a:buChar char="•"/>
            </a:pPr>
            <a:r>
              <a:rPr lang="en-US" sz="2000" dirty="0" smtClean="0"/>
              <a:t>In the past, our district was awarded a grant to help train teachers in CGI. Unfortunately, the funding is no longer available. </a:t>
            </a:r>
          </a:p>
          <a:p>
            <a:pPr marL="342900" indent="-342900">
              <a:buFont typeface="Arial" panose="020B0604020202020204" pitchFamily="34" charset="0"/>
              <a:buChar char="•"/>
            </a:pPr>
            <a:r>
              <a:rPr lang="en-US" sz="2000" dirty="0" smtClean="0"/>
              <a:t>1,000 elementary teachers in DMPS have various levels of understanding of CGI ranging from zero to deep implementation. </a:t>
            </a:r>
          </a:p>
          <a:p>
            <a:pPr marL="342900" indent="-342900">
              <a:buFont typeface="Arial" panose="020B0604020202020204" pitchFamily="34" charset="0"/>
              <a:buChar char="•"/>
            </a:pPr>
            <a:r>
              <a:rPr lang="en-US" sz="2000" dirty="0" smtClean="0"/>
              <a:t>If you are interested in beginning or continuing training in CGI – please check the AEA summer course offerings. </a:t>
            </a:r>
            <a:endParaRPr lang="en-US" sz="2000" dirty="0"/>
          </a:p>
        </p:txBody>
      </p:sp>
    </p:spTree>
    <p:extLst>
      <p:ext uri="{BB962C8B-B14F-4D97-AF65-F5344CB8AC3E}">
        <p14:creationId xmlns:p14="http://schemas.microsoft.com/office/powerpoint/2010/main" val="10878730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fade">
                                      <p:cBhvr>
                                        <p:cTn id="22" dur="500"/>
                                        <p:tgtEl>
                                          <p:spTgt spid="2">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fade">
                                      <p:cBhvr>
                                        <p:cTn id="2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612775" y="160337"/>
            <a:ext cx="8229600" cy="1143000"/>
          </a:xfrm>
        </p:spPr>
        <p:txBody>
          <a:bodyPr>
            <a:normAutofit fontScale="90000"/>
          </a:bodyPr>
          <a:lstStyle/>
          <a:p>
            <a:r>
              <a:rPr lang="en-US" dirty="0" smtClean="0"/>
              <a:t>Elementary Math:</a:t>
            </a:r>
            <a:br>
              <a:rPr lang="en-US" dirty="0" smtClean="0"/>
            </a:br>
            <a:r>
              <a:rPr lang="en-US" dirty="0" smtClean="0"/>
              <a:t> </a:t>
            </a:r>
            <a:r>
              <a:rPr lang="en-US" dirty="0" smtClean="0">
                <a:solidFill>
                  <a:srgbClr val="FFC000"/>
                </a:solidFill>
              </a:rPr>
              <a:t>Feedback from December 3</a:t>
            </a:r>
            <a:r>
              <a:rPr lang="en-US" baseline="30000" dirty="0" smtClean="0">
                <a:solidFill>
                  <a:srgbClr val="FFC000"/>
                </a:solidFill>
              </a:rPr>
              <a:t>rd</a:t>
            </a:r>
            <a:r>
              <a:rPr lang="en-US" dirty="0" smtClean="0">
                <a:solidFill>
                  <a:srgbClr val="FFC000"/>
                </a:solidFill>
              </a:rPr>
              <a:t> </a:t>
            </a:r>
            <a:endParaRPr lang="en-US" sz="3600" b="1" dirty="0">
              <a:solidFill>
                <a:srgbClr val="FFC000"/>
              </a:solidFill>
            </a:endParaRPr>
          </a:p>
        </p:txBody>
      </p:sp>
      <p:sp>
        <p:nvSpPr>
          <p:cNvPr id="5" name="AutoShape 4" descr="http://www.clker.com/cliparts/d/j/E/B/g/X/wide-thought-bubble.sv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2" descr="data:image/jpeg;base64,/9j/4AAQSkZJRgABAQAAAQABAAD/2wCEAAkGBxQTEhUTExQVFhUWFxoYFxgYGBgYGBkcGhgYGhweGRsYHSggGBwlHBgcITEiJSkrLi4uGR8zODMsNygtLisBCgoKDg0OGxAQGywkHyQsMCwsLSwsLC0sLCwsLCwsLCwsLC0sLCwsLCwsLCwsLCwsLCwsLCwsLCwsLCwsLCwsLP/AABEIAMIBAwMBIgACEQEDEQH/xAAcAAABBQEBAQAAAAAAAAAAAAAEAAIDBQYBBwj/xABCEAACAQIFAgMFBQYEBgEFAAABAhEDIQAEEjFBIlEFYXEGEzKBkUJSobHwBxQjYtHhM3KCwRUkY5Ky8bMWJUNzo//EABkBAAMBAQEAAAAAAAAAAAAAAAABAgMEBf/EAC8RAAICAAQCCQQDAQEAAAAAAAABAhEDEiExQfAEEzJRYXGBkbGhwdHhIiPxFEL/2gAMAwEAAhEDEQA/APJDVxE5w0CMIYsk7hEThY7OAY4X9eD39f6/oNPnvzhGML3gNueD38j/AF/QAONhk+WOM367Y4FZtgThWAmGGlsF08gT8bBfxP0GDKWTpjZWc92OkfSL/hiXJDoq6YZrKCx8gT+WC6fhFSxfTTUmOsgX8hMnF2uueiKY2hAFgevxfOcEZfIibCTyf64TkPKVeX8KpCNXvavoAic2knV+B3wfRp6f8OnTp8SF1t9Xkfhiwp0uNr4KGWWd9sS2VRUVcuWPUSxHe8T2Gw+WGNSxeNleeMRHLA4QylZThhXFpmMvGxwG1E74BA2OYmNLDCuACMjDGwQtA+k2k4Hdd7gx2M/lgGNBjDg845pHMxz+jiI5imAZZZ46p/Bd8MLJxh4OA/8AitIQd44Ckj56ow0eNoBENvPwpP1nbyw6YrQdiRV77fngIeNrvoYyI3VZtxAMDucJvHHn/DYFdhr222AXDpizILdJxWeIeDtBZVNtxBxJU8WrabU7TYEufnuMC1/GqmxRPo316mw8rW6FmTNh7MZwVsqQ5Ouibi82Bgnm4taLqvz02Y8OWrl2AMswldgA6KW7SZXUv/b2xhPYXOCnXFRjHvT7ogJZSxGhiBuNVuIsb49T8O9n3pVG9/XApqw0tIBWCGX4vimBMj6zj0IYq6upHI4VO0eZKgInUv4/0wsaLxT2JJquaPiC+7JlQXEgHjfg2wsYf803tRv1iPM9eGmrix8H8Gq5kkUkkD4nPSi/5mNgfLfyxqcl7D0tQVqrVCJLFR7umum5kmXfaOkD4htjNQbG2kYWijOwVAWY7AAkn0AucXp9kM2qJUqKtKm9lao4F+xVZcHn4diMeo5Dw+hlVUUqYpl7ErJJgGxaSzfU3J72x3t54/XbNZjLByKKupVbR8CneJ3M2sbXO+Bxy7iu9gPL+yWWQaszmyfKkFXb+aoZPlCYjqVfDaYUU8o9Ujc1qzgHjZNMzvt/alMz+v8A3jgGM3PuLUe9h+Z8QFSy0cvStH8Oko8oLPqebb6v7DKhNtona398RLg7JQTffaf6/r+0NlIjoU5wWABEb4SUtMziaOoEbEYkZNTUj1OCqNPicdp0rxg7JURPpgsZHToiZJt2wWKQiYjDgs3i35cXxsvZr2SaoKdeoQKUaiGUybkFYPkJ1eYIvhbgZ3wnwWrmGQIhddYViI6RYkn7oiYPMGMXXj/sU1IBqLKUg+81MoFMj+ZiARPSCed98b/w7KolNVyoVUnq7npBBJ+1uN+MHVchTZXUqCKkhhe+rf0725vi4pcSJN8D55qIWbSFJiZkQbb4FrvTUw9QKfuqC7D10CAfIkYvv2seBHLOXCO9KFAQNCkAAa2gROrcRaRAFzjzZs/mCIpr7pdgKakE3+8ZP0OLngyi64bry5+pEMZSXlo/Pn6Gir51Ev7vSOGquFH/AGjf0DYqc144s2aT/wBJSg87t1fngP8A4LVMVNDvqN5ljcSJ7yD2vibw7wN3qCRoE/akAevPPG2+Kj0eTB4qBH8RYmVpqD/Ndo/DEYavUEgkg/dG0egnG2/4Qk3VQQN5WTA3jk7gjnfnBOS8NpwxDDld9N9lHncDSRE7G9sdMeh97MH0juMKvgbsbv2uZ59ePPE6+zjMIV1LXtsbeR58sa18qg6iNj8IAIvM37dwfwxypWp8fECAv+UXjUBIgz5j0xuuiwW5Dx5cDKJ7OGytqDGItYyDz6288WWV8AooU96dzcfM2Yx07fj5Y1GUqUnQ3mTMAwdjBAFg0DfniCMdq5BJDiCTPxTcC9j+F9ufKl0aC2JePLiVSeF5dqkNTZbAq3pbSw43sfTfFrW8GoCF924uSCywRzp+sb7X8sQ5ISTCmB8NoDAbjVwYAjy8sG0q1QEq51ACNiWaB947NbebnG0YJbIzlJshXw5JEINDgEmB0sJ+nNifPGe9qvAgWD/DqJPFjNx2O3rjV6adyzEkCY2Dgfy8NYWjjElWhSqJpZpABvEEQLSONvPb63JRksrFGTi7R57k/C9ilT4TAYWI/tzjTUPZt65/5mtVMiYYsdidhsw+1G8HywDmvBjSFTSTFmDbcTfsd/ri38DzPvqGksRUS5iJgGZAi8QJEXB9ccjgovY6FKzT5HwrKimoFNSI390G/GRI+WFitGfoJ01EqFx8UMwHygxhYteF+/7I9jO+J+0yKvucuiaEkKAIpid4Xdyb9TX9cQezObeo+Yao9/3d4iB9unsIgfTGcjF97HA+9qwJPuHIvGxQ7giMedGcnLU7HFJGrz9bT7uNlRidtyhAuJ4XmRfeNsf7bj/7hmDtqKH/APkn1Mz85ucb2vkpROoDS9/jgRMDabzuLbSAYjIe2+SJzOslQGpUpN/ijTsB5R2t2ibx6a053M8PRmWOOAYsKnh2lSSwkdpI3AjbeTvhU/D7N1CQwXmzTcbel9scp0AiLcYkWzSMF0vDSSeoSIBF7MYgG3nxiJ8vCe81KV8p7xyLX74Qw7JuGGlt+/fyw9BGKpM3GwJ9B3wnzzAHUQg7m5nsYtPa+FQWaGhmFEMTHfBeWFaoEOXoVK2t2ppoEy6gEhj9izAy0CDg32Q9gKtWurVFp1sm1HUazkhR7ylqXQtm94pZTIgAA3B29d8A8GpZFEo5WlKMet7ElulSWIgCwPYdMRh5QsrvBvZWnkzUrVGaoGIUIQNKIWUjXvrYEAzsI25xqKdJi4qaiFKjoPBg/wBfwGO5PJimWhmOozfi5MfUnErvwP1acMmx6IAIAAHYCBh2IlrTx+vnhj17Wj8fXthiBPaLwdM1Rak4FwdJImDEX7gixHY4+es94ZVydZ6LhoBOmRJB3A8yIseR6iPpL3nHO04yH7QPZv8AeqXvKdqyDe8OBwYF/wC/cAjr6PirsS9PD9PnicuPhtPPH18u/wA18eh5RlKsqQdzFpiYMdrC8AjYi0zhj0iT7xahs0nUDPSJ253lhzvycDCk6VGU1AbNIIYHcjeI1cEAkEGfPDqdJtSiekEqGkm/EA7cwbA7Ha/bGRg4ltl8uKiHUWF4Nh2tfadr8gC+BBk1VSrEtvAiIOnjkGDccQhFpwXlF1KRqG3IsCdj6XPpcYZmfDtQsQGC3MbTtPl2O+/GNSBU9BVlbSSSI5UgANDccgz9QIwH4tl6WkkQJA7FrDy39dxEXwRRyIUFTeApIJ3357AiZHlvwPncsSOqNgV22+XxARxf63T1GtCuy+fhRZuokHfY3sIiLDY8WvY2FDxIBTMs0TtY389pmbX2BFjgdMoWDCywZJadiB9ybEnzHfg4ZnPDoJYOq6QWlixJFhNwe/naL3xFtF0mTN4ixtceQ7D0mDtcHtgr96LhiGJYgi95v9D2+eIV8LLGNYBG92+En0vf7J8vQNbw4g/HI0kkNeIAFjEnnp3Hfc4pSFRynUqFyaiy1QQfIC3z223tiyo5hgoMrqIABs4O1yT8QGrv5YEr5EgglwenUwJYi8sDI3WF3FwYkdn08vKiHEWbYgXm5gXmdxbpE7DFKaDKN8UCFbtMgwZ3IJO5/VvTFJlMy1CuHBInewtv/XFvmEEhWubsNMkSQZgmzH9c4rPF6QA7xNxIni44sDiJ66lR00Ldso/2ULLAgxNosJ0mwFt+MLFVlvaSpTUINgLbYWOZ4WG3dfP5NViTRQ4vPY1C2YKDepSqpfa6E377bflikGLb2UYjN0TG76f+4Febc44YP+SOuS0ZujWY0AwYyALAkfzEEsTM25g/CbwcZf25qsHy9QFl1Unpxcf4dTtNj1j6doxoaR0q4I6Q5idjfRJA+zbqB4PcSc/7c5gNlMu8n+HVKnYsBUpK+4sQSs6ufUHG+Kv4mEH/ACMy2Zflmja5t6YbWzjteWN53MC82nFUc7J6Fv3NzgnL5CpVVmZ4AG0gfr+4xzRg5bGzkkE1vFGEaqpG9gSTfEB8QqPOkO4O+okj6bYkyPhoarTpqBLuqgvOmWIA1dhcT9cb/wBl/ZBq71su1EN0ppqqzCkumpoeGCwHux0sJmkVIBONOqrcnPexmvB/ZSu9bLpmmanRrFQuggEhh0wYIFys72OPVPYz9nVPLUKiZ1g9GrUWotFxeVRv8SJhoIkKTemLwSDqPZnwajkvdZdqjVcxoCe9fdr1qg0qSYgM4tJ0wCYAi6yuSZkK5kI/VYbiAALyBuZMbQYviG1wKSfE7Sy7S1E01FAJpXTAEQoCgDaOrsNowbl6IRQomBO5k3MmSfM4fOFiBncMZRzjs4QGGIb7v1jtOOlB+icdnHRgAYKQv58ThxQdsKcdwAeS/tU9nHosM3RBNMn+KokwTzvta3Yk+WPNlz/8m/xTYb3JE3nnsb84+n8zQWorI4lWEEHn+mPAfbPwFsjmWVkmk0tTfkg8Endlk2mSMd+Bi51T3OTEw8u2wNQck6laRJmZMbgz+APcAMN8W9GGCgtTE2WRsSRYkQStrN289s5kKMUyzkRuBN4mRBO1yQG3Bt54K8NzpvpiLqJU2AEGwncEEjgkRzHWmYNFsyrN32EHTuvIg8DfywO+UQ0wRG0DcDi4Hc/jb1xxK5CM2mRNiFBIF+AepcNevYAgQJOkjpExEXuJEX+tsaEkj0NMTIYKNLKYBkQY4ItfeSMQzokCVJEagWPJki/qDI3v5YnqkSSsqoMOo4kQI8j/ALfUPMUGI6DIEl4vpmwdYv6/3wUgsnqZgGwYgi8mYJn1uvnwTHfCSoxtqYEAzfzESf8ATZsdbw9zTK/C9m2EEG89tJ7d4xHUy7qFZwBPQ17KW23m3PO2FSHYFmGcEE6w22rULXO/zFzf+o9XMVUJUM2mJlTB6hzFpgCIsY88WFHJ6jVV6qaqcCJFgSIiLFRPykYkCUl00agLCCNYBUgyBJLAKV25mSIvhScI7sqKb2AZLjWQWgRM7T6bH84J5wquVcUlqEhVEgA2nqM/5uq0jbUMSeJZ4UlpmmNAsSNLM0zfSw6W2t1d/lYZ2o+YyxqDSRHwwTcDTJvGoWNhsT2vHWpuoqy1B8WMy/svSqKHFRIYT8M/jqH5YWKjwzxVBSUO3UJB645PANhGFjLPidyHSMvVzaruR6bn6Cw+eF4P4nGZoMAYFWmSTJMa1mw/LB3hvgVJiAx5N538v13xNm/CEpZql0xS96mpuCusTyeJ/Dvjk/55Rps6euTdGqzniFOlUraiR1MFgXJA1bmzMC+/IHpio8SX96oVKdMqCStRVMog0moIWxGwCi4+L1xbeL1ckHfWwaJZgykyxYSYJ0mQPlq8sQeKe06ZlaeXyKn3msllMKrKEk6mY6VACkkW2J9ScntXfx/RMUvgxnhHhQIJMSBMEwe1saHwrwn/ABaVRmpaKRq/4csdOk/CSCQELOYkwrQDcYuvZn2TbN+9UU3SstTQ/wBmnTVqYZSyn4lZg8kEkSkBhv634b7P06JNVtNfNKC4Jjpc01D+6BuiuxLQSb1D3vbxIwjS3EoOT1MX7Lfs/evQp084gppTaoAVj3lQFldHRxdAdTqQw2CQAQNO/wAsVqCtQoD3LU31MdPSXZ2J1RGpmjUbyQ4J3xJSy5zS0qzirRKsTo+EsoeV1A3WdCmLGLGMXJOOWU3Lc3SSIMrl9KoGOt1QKXIAY2EnykiYxPjmOE4gB045OOYU4BncLHBhTgEOnCw0YWrtgAcThAY5hTOAB04pPa7wmlmaBp1RcnoMEkNvAi4Bi+LucZH9pni9XK5anWo6QwzFMHUNQhgwP+2Gm07Qmk9GebeL5d6FGlUemkV5VShDDpMEsGj6ehEGxr6+fQa9NNBpAMmog4tdZlgWsfODgLwTxHMZnKrRP8T93rVXKwCdOks0AQWi5jtMXjEGezDn3oVbsA9+mYBBu0b3vz5HHdDFbVuVHNKCT0RbZTPq9FYAuxnTr0iRA2TkiDG+J6uabQGCqSE1KVBcXJHMWgTpN5mO+KPwCu4y+kKTrYiVamQA0xMnuAY7xzh3hzvTWujEaotDm/eSBvJAngneMUp3/wCn9PwS4+AZ4V4mzVnSkSQ9MgBkUCd2AOpuxMesbYZ4d4gTmlXUy20jqWPOwUyDvHed5wD4W/ua6VWemDDAm5aTO+qNp3PaNrYFGbpKadUVlNTXJUAKYG1wWI/phuS4t8+wV3JGspe/qVDTdroj2LHrmLWgQDA8gScVnhytUo1tRRWpnVdUIWI+9JIkDm0LwTA9LxKmazODVYmsH1LTcxvtZQp4g2ufTHKNdkqO9PKVCjAgjUObX1lpG4Nr6uIw14Rfz+Q9SPwnMn94VKzgB12UKixpsekAEgTHeI5w/wAYyKmalKSoci09PEhmIBVpN/XvhmZGZ6Pd0qdP3YF/eTysagAsCQAYtc4jz65wHqqomsydCKOBzfmPpilGS7Ma59AzLi+fqW+eU11NN4ToUqxI+0TeLCGgneJv3wH4Z45Qo0hSqVTq1EaKY1MYU6biAvU0b3HN7A0/Zym1QLVqOxgGWYWiBpjbmPpg5fC6NNrUtpB7gd7izCYjy4xXVTe7558QzxWxTeIZeajFMpV0k21EA/PTb9d8dxpmzCT00tY2Dd4t9cLF9RDmvwT1suf9BP8AhdOmty5MekDbken9+R8lQDU394hZSYBZlDA8swLdPzO/PItPFyjZfSiy6qFYKlwPpf1G4NrSAH4XVjKEaCCzGLRsNyD6j5LfcEYSxHxkvb9l5V3Pn0Kjw72W9+amlkJpgWZx1FzpUDTI3ESYG3cY9Q9kP2crGVzFRfcNTVCVUQ7OCwcVdUjSwg2Aa7KeIg/ZX4OKPvc67wBNMoASY1KdTntdSCJiDJ3GPQaWYq1KtCrRZDlnQl9Uhu4KiLztvAj68eJOnUTohHTUjL+7yyjw+kjhCFFNSqgAi12IgCQTzAO5xZ0vDKYrHMQfeMuk9R0jaYG0nSL/AMowshlKVEMtJAoZi7QDBJ3JP6GCTU/X6488YmhJOOYY1QY5qn9fn2wgHzhDHJwsAHZwscJwsAHZwicR1KkbXOGrUvf6/wBuMAEvrhFsRGreB9f6d8LWP1z/AFwCJB54dqwMa3aY7/r88PFUD9fqcABAxjv2u0tXhdc8o1J/pVQfkcaz3mMH+2tNXhwI+xXpsfQhl/3xUVboDDfsky1Wlndb0qi02rFldkYKValVWQxEFZYXwX+0j2C9xWavRd0oVTICwBTft/lPH04GKgeK1Ez/AIaRUYI1LLhhqIUgVHovaYPSuPes9lUr0jSqDUrrBHPeR2INwe4xcJZWRKNo+bMp4IoJVq9RluIViL3JFrTz2MnCfwOgSJNaeZOokCQGjsdiOL4u/Hci+RzDUKyyBDU3BgOk29No8iCPPAlfOqDqJi8zExBgmBB/zDHpxWG1dHE86e4B/wDSdNgNGnVIGnfVzHzF/wAMMTwt6TWUD7th3585xZZfxFXlAu94F2OngGJMG8+UWxJXqMSVCVCG2Ikgn4lmex/I4tKG6Fc9mB0c24eIteC0ywn8/pcYs8r4kbwWAvvEwI29B3njDPC8hVqM4ek6gqSGIga1LEQWAtYi20jDqOQeQGJ1ET/CptUPTeTCgSYMg9jh9ZFayYsjeyCqGYgxoUy0CLA3hgLXBO3mOIxOVsQADC2mL/0jefUYLyPhhBhqLFdPSXfQTM7C8ERMHuN9sRZvL1AQeQTLKs3EgkDeN5X/AN4MPpOFitqDugnhThTa3KXMKSSeCLwILLYWjZhvb/awldXK7v5nYSSRPz2Ppi9NEiNh1dO8Qfh33kWB8sC1qTEC5PJuBKzBG/eB5W2xtlT2JzMotKfbHVzep/thYuf3pU6CqmMLBkkGYqs7WzdVYd8tJ7IOYNyDaSNU9we9xKOXztJjSaoUQzICrEkeYtNr+WLzJgpoZwCAOIF4bteDtP1xG/iAZoYA2PaLzMdzzG2OV4MdkbdZIZ4H7SVshmv+Y66FWRXUywYN8TAHlfux94bnH0JlQrIrUyvu2AKaY0lSJWItEHj+mPnLxPK61YQHF2BBuJ4E77jcmCe22y/Yl7YEH/htdjaTlmbsLtS+V2H+ocDHDj4eVnThTtHrz0Zm4n09P6YRT85jEk4WOU2I/deY447X74S0/wAPLD8KcAHQMKccwi2ADuOTjkYRbAA2oNo4xClMkmRA9e5k7YnGGlu2ABjL5/h+v18oYUkX543/APf68sS4iZsADKi+d/T874ci/r8sMLRhB/kMAgjT6fT6c4yv7Usrq8LzPOkK23Z1kj5YtM77R5eipLVAY4W5+Fmjtsp5xkvaX22oVqb0NM0nUq7SQImnPVsvSxInlcXFNO2JtHlXjGYijkKgN196hP8A+uqtQfT32PpalmV0BpABEye3/rHzV49UptlaYpKFFKvBAJN6tETJk3/gTY40/ivjNU00sYWjlyWDBelqSajsSSHUjiNQ74tQzSpEuVKz0X24y+XzVEqzp7ynLU23gkfCY2VrfQHjHnOX9lkE66wlIkU1apEFQNoE3ufPHHrVKily6qfeg9Q1TrAg/wASbG5tFo9cSVqaNogvUUBdQEsgM9tl2Hb4sdeHGUFWy8efuc82pOztPw7I0WPSajGV6nmACCBppiRJFp7Rg0+MQGalQUQoEqNHaeoySd4JX5dwFDTU0BQGIZI6oKtAlUmBEjqI3O+Jky7AhXbSDMzCyItYaiItfUDiqT4t+W3PqK33c8+BLnPFXDqa5XTBQtckIbC7drGwE8jfFXk89U977zSekShJIBXpJ+K+mBuATBHe8r1sukydcdA0gSVEyBudW3I27AYzTZ6qKnTe5AJuSCYO/eDfmDg6pSTTiq8defdgpNO0za5Km5q1J6lBA2dek6iAC7AhtOpbT85w/wAXq6MwPgKVUFRdJLDUgAZbTtvxt6TiMylVmDNVbfq6zeSxVgD68duDvd5PwqpoqgliyIrgnqg0gZIAOzU/mzR5nFYeHkkm34cPsE5Zk/csPEG1TCgwOCRqExPc7na8eU4D/eihLBjyANO1uZO42PkTixq1ZVW47DgbMLHYMfwwJVykbEgE6h5RF57zIx3JKjmvvAnzIJmSNraXPHEWjnCwLXpwxAcp/LO3pbbCw7YUgvOLHVNh3+h3Eetu07zgc0VmdNt9jcDaQb7fn54sErlQfMWF7xAMgXkSLG4nkTiAsrgCWJA3AG5JMWAEESY9djjFssHopBBaYNyZiLD5WHPne22d8TUpVDqdD03lGWxBUyp9QV9bQeMaupSEQRfZfM3F587etjxiHN0tQIZJIJiBA5+ttP0jeJzxcPOqKhPK7PYv2fe1i+IZRahgVkhK6jh4+IfysLj5jcHGmjHzX7L+Nv4XnFrgE0WAWsokhkMXEWkbqeYI5M/R2WzC1EWpTYMjqGVhsykSCPIg48nEg4ujvjLMrJScIY4TGOb4zKO6u2ELY4Ww0nk/2wAO1ThTGK3O+O5ekJeqg22M7kAbeoxnc9+0TKpcanImwgbEAwLnnttOKysnMjZEzjhaMeZ579qJAJSkFgE9UibgWL6QbGfw5xQ5n9o+YdQQwUkbiCLSY/hyASjbE7pxgrxCz2StVAEsQo8yBioz3tLl6Yk1AbxYjfVp5tvbHiy+NVswWGt/hioD0yCBT7sSQGkwR8PlOM9VzJBBYhSGMkAMwJJB631GZ7HtzfFKD4L7fslyPWfEP2jBlJopxYnYErIktAs1j5XGMv4t7bZh2IDReVA4lg6ySQIiBK6rE/LK5iuXaaSs0g9RvHwyS1QwoVxETtBO+JqobMaWvsC4CzHUOSQoh2IkTAInti0lt8c/gm3/AKEZzMVGemJUB1WCzahtKqSw0izgTp77xgPKuPe7NUQHSJ1GNXUgtIXbSw4E4lNBNKtVIOm3UQ5VdZUgKRpJEz8PHawnGbog/CXPULkkGbMI2AYAERycXGLvRV56vn1Jb7yvzNL/AJXMAn4KlFx1A/Cz05Om1xWiZ+z5Y0fh7l8pl5kocu6t1KLpWqbkgkQoU9umMUGazT1kzCsACaJa0AEpUo1DYWuFJ8iz4l8IzzDIU0ABAr1gSQCANFFxvzLNH+rBFf2UxvsGpy+XohQ3SQVAbolmE9JmoTcEeW2Jh4lSYAgF4kEuSZI2Imw4tYXGKanmGYamIDeQgS11vax3E/zA4L8Po6l1NtBbTH2rfSRF/wAtsd0cGK1OVzexJnPGnKAoLKCI+G15B52txiDNszt06hpSTc6uNVjcjfDj0EkKCIKncbkXHnqEyP7YJqZ9SEVjLQBAE/U7HYifL0nbRbIjVlemQVZDahIggcGd/wAREzz54r83R0sEMgyNV/tXgi0CbX88XmcJYagFgbhryCCTvBNgb/2xTeK0QWWGYmJmPswIFtonbex9cTKyohy5hfdLYLvKxIIuSpvKnWsCdgx3nB2UzyJXR41KAEYzA6Jg/wA0oCY3/h+s11AzSWSQySy2HUQARPkyACDygnbDdQVCoAdUgNrBjSHBAP2gRDSdwrHvjJ62u9fHKLQZk5pu+Xkj3TlRJkRcLJ3HQdJPBi20lpTiNyJJ7mPtAgdoE4r/ABZSuao1LRWp05upGpQaTAfIKSdpfBhPVp1QfnExY7SuqYI2mRjpwp2jOcaZHWpjUbH6p/vfCwajNFkMf6R+BuMLG1x8DIolqAQYMSJvF4PnvYwdiMdDmI0hePhg6m2iTOn8jxJwqVEsCENzYi3BkRN99jxtG+OCt0yR06ryOB8R73kkr6HtjkNwh2MTAWbXIggCPmIgE+YOH1a+lSdSrywa4JEGTOx2Ft+k4r83noEg3AJBkmDEj6T81jfFtmUpPSpuEosqLBNWYEqOoG4ZpHoIjnGON0mGCk5FYeDLEehVeIoWUIVnWJWJIILbraPi3jYjG0/ZJ49VoJUyuZSotBZehVcEBQSNSHyk6gYiS21hjOeIeKLoDB2GolQtJQtwAwXq2A1WgXEdoIlHN1arOFaBHQWJJMwskExfYwB33nHI8aPSFai/Pb5N1B4W7PZM57aZSmSGqSw3AER/3R6+mKHxP9ptNATTp6oXVLGFItsTA2M78Xg2x5hmgo92feSHAnS0RJKiVWBZgQfliN2UMTohWEAsNMSJklyCQhEG+w4mDLwkt2lz6FdY3tz8mwz37R8xUDCkVHTI0jUfitESPKJ7bc59varMV30mo5JFgTpAJIO5LEwTyLAntinyC1Fq9OldWpSIYkKQ0mYCyGgiCbgdsSL4cQGcs406pgonA1WAaJUsRfg+oMq8faufcVjKOaarUZKjBBpvrOrdgZ0k6LHqjTsvocAU6jGQxf7rKi6QYJBWEABt3nbFklKiOpgGIY6pBf4TJGp5BBF7Acjtgatn6ewLNzbpUtNmAEC4kG314eTw99fz8hm8fYFYNpXoAYdDaoSTJsNRB+Fo/E74fkkqUwqhg1xAAdpBJ7ADSQziJvfyOIn8TS+imijgxfefwNv9RvfDV8TqOYEgR58EtNrjSWmNow6ff7csPQsKfh73Ks0kb9KSDTM9A1FpQmIIPpIw73dNCS0BiZaFLtvLdTyQSDqkRcXxSPVqm2o9MbbiDweYn6HBnh73K1WN5kTMCbgT9oEagOT6xhqC4/UTb4FgmepybBzpAhuvZdJjyYHUI5xBmPEatQskySbQIUyFE221aQY7jjDqOWpwDJib2gyTeNI7Q4F5g4dLN1WBCwRHJ7RvY6x641UaM7IaahwBUeDK+c6l32mRGk+owTk/DtMztcbyb7jtsC1uw74FooSY6WIMSCBciO2zTHrGDg4sIgQb/DtGmfNTfm2LiJjcyVaqFEh6i1Kck2LOj0xNrHUwIk7OO2AvZzMRlqgIJArIYG4/h1ZIB3I0A+invgnxBipVlXSyOCsWEgyONgbE9tJuJxJkKUfvCosg1Q1Mx0lVNSLmxKlkB7AmYjGMl/amaRf9bLHK1idNM07NvBgWgkWNrCVv9ogb4PosyiToMi57gxsPvTI7SPO1fQLxJWAkBgvEGem3xK0EeUeuDAyQemHGmRN/smRa8jtF2879sTmZHWAiDaCIJvcDf0kel8Kqx0q4W40yV6is9Wq3TBA9JJwa9Q1FI52Pfk/Q/wCxmcBVs1oLBg2g9jcap2i7A9pnbFS3sSHlGK6CYIIBEkzN7nYW/wBvPEVbSqyIUMxFxfXpgjaTJkeUnbBaZVVMqZRgG3kox6pA2KaY3252GB8xVV6bCIY6dex2g6hNrn+uC7QznhlEMhVSom25kdQv3JVit/5vLD8mkSNLs5HwmwBACuLeQN+CoviHJIVJJu5BbmGaRN+zKx25A7YgrVkBNRCWFyWDGNNnUwbSrSxm1j54xejRotUwnPIGytKoTTb93r6ToAUaKyz1baSXXbbrXveGhmyKjFjIYdtiYPG0k+s3GJsooq0c5TJUsaTuEg70WFSZ+1P16VBwMsPTQiJMHm5LQQSu0wAfODzOLwNNAxDSGG6mFYk7lVJU+l7enG2Fiqy2brqoVPfaRPwmBuZtFjMyO84WOm2c1IgFU6gQb6RwPlB5txsZ4IOBHW8SBdY3tF/Uc3iQN5GCKdWQrXIAuYAsWF+qwBjfkyDcziFzrYnULgbSfIfiOb7b4xZsPzrUirWViCYIDBTYEA/zAKNpA02OCcp7n92d2gBf4bEKxH8NxGo2uFYGRIu3cYFNPUkdTdxxyw9IM7bWI7Yqsn4aKlOqtz7txKgmCD07A3k9uSvE45cfCzfPtqa4c6LDxHxnKqNCENzGpyNQiLhLMATf+UCezKHj2WQlSkkNB0qxMAkMCXnU2nmfzwDQ8HXReBfSxM9JIIkx6g/LtOJ8h4KukOR9kb787X+7JE/dg7jGawHm1ZTxFQWntBl/8MBgNl/xAIHxCBsWAsRte8HEeadzSlFpaiRJVfileQdg1Mc8gjzxBVoIhJCi0wN9hJAj7tjJ4nfbFepJ1QQASencQ3VAHykYpYeUWayY1a7XD+ZJ2sNImdzFjOIqubNI1OZMEcGI45huT598EtV1XPUQLktCna87RtJ2mDEziT3SPZiGMAji0gDym+kgTycOhWV9VC8D4JjSs9gLeXdd9ziSpk4AkaogRxp3t2s0yeQ2Htl6fSQQN7C5EH13WJ8wRiepUkaTBIJmAZO0hQODZh5jzjD0ADfJC0AydjpkS21uxgg+c+WLHw7KooDGLgmCGJAPSpBBgAEEN5MDyIiDAKpBvuAZEyZ4+yygkH7wPrh1Kg7kwd+qCdKy0m4OwIt6kG/JSC2GGhS09WmZMxqn7o3ssMSjbbgcXiX3IBPTIBKlQ+3VECJEbMfOMR0vD9QKggsTeYMzPfkliO0r6jHWyhCrAFoJIsWBW1+xUwZ2K4WULCBUprDkJ8ROzSIZQpHbSzXnhjEjA9GvTBDALqvKnVMCYCRbUNrnn5YrwIIJ3I23JMkciZPwd9sMpN1aheftG7AHnsIsD64Qy6FejJYgMkxADC5M9vukMLXMcTgMVgTIcBtQMgGCIIDeRk3E7T6YC96G21SQNUgWWxIGwlSLdwcPI+JiCQb3EqCR5fevbifLDQmWdPNMNXSHBMKLMTxEcGLeqIcPpZiYAJ1aiRsCZWVkf9QQsd0G94FyB31GF32gmfu8yQpPkU88F5VbkVFkEGYgERcj1AAf5EWlsbRIZPl82bmTqsQYswBIViCf9BNzAF8EDkaYYNG11tIEdtQMHgE+eBaKktEATI1WCmd9/sPIPkcSZeqvT1BTIAgXkXgz8Znby5xS0JZa021Rq4TfqiTBkxeYEeon0i8SFN5IKnSSAxD2OnmNxt/SxkOnV0gE3hj0r1GBpF/zkj7XnjlbMh7ixaQBupJnULb8/XuDhtCQZlvdyNUKgBCiXHUJJWBMoQZWZ3iMJ2SmdxYG7SIK2IO5IG3O3bADj4gBpG8zcqpAXTNpBEkfyntiV3Vlk7sL8k/9RfmDIjbCodjqHumqKuqF0dJaYIltwOBIYH+XCzVJBEhJpkAnq0hulSRwVYMPMDVYTgLN1FZ0ZZIY9jIY8mCDpOoG/nheLZQA6WkFjFPUY0ggiARtoYrvuPXETjoy4vUtfC87SGbpe4YwxCkQb6iQ2qbhlDccou8YpPCkNM1KDE9DtTg3Eo2k7cWAJ2iTaMBUIDghzpYGSh6gQNQI8iVkx25jB/ix/wCbqFNqgSosXF00tpH2hqV78ie+CGk2N6xDB4eTzT89TQ08gjULg284wsOSi8DToj+bTq8/smb88iDjuOyn38+xzlcHBnQBaDvqgb7fh/NMWnE9AgAtYS3msi9wYmJEHkTexwzMVBBJMTAgAFSZ3F79+A0DkHHHdSDF47EzEkb/AO/IMHzwZoFU4CnSC07rIAmLeYH8o7AjbEXs4xOZqUvh97TMGwup1CLfc1XHBYb7KgenpX0BBJgXv5cxEgm2+BEY0c1l6xMfxF1XJszMp095B1TsTB3nET2KjuWOWUQxKwwIZZN1F6gkg3gQ0zcavPHMtmtNt9hEEcB7Cdx8QAtYqO+G5hFFZ1+Bb9U/FpaYTkkIwKk2Mn7wxD+8qoIBGoQOZEDSArDeAQysBI5HOMU9n6c/UprcVZ4uqnSLgb/ZLCPIXI7gsO8DrRSCwF7z2mGICwLiAGB2kEYsc48jVaIMADTcHX073llcDlSR9nFY0hjqso+H7u2oXjv1L6kHy0ZKB83TF5aAZnT0gbmADsDaPMeeIiWUypBLRxIkyIttyD5g24wYUXqi5tMbsTJIBm0kBr7ERbkPN05Kkqp7XkNI1D5EQbcyNsQ0UiTLxpkAsQZne4gnY8WBE7Xm2FQ0hlGwNp3CkXgR8TCO0dt4xGK5XlSSJ6iB3AJvzMEHv5nHUa8iVUEnvpE7H/KSTHIOEMnDETGmAfKJkSPM21D578Rp1vpJIJsQCIuw1XkCCASPOB5Yly9NFY67JsIIYrJiZsG0Ehr8DELKmuRqMCYMggTJXuYnUDzFu+ABEaNUSdIEzPeTF/VvUHzwXSfuPICCQSRfSBcG5ZZ5wLVzTGdXQTcRBI5MgdnE7bMcdFVu5jaN2BGnv903HYEjjFWKhq5jeTeWaZsZUsYH83SRtDDcE4HKSQyHUJkR9Ph4DWE94+cleirbrGngEkmwJjtclh9LXxGVhbtwTC2kWJEdiOoDyO2IZSG1AwIsACRAiI23B5htJ9BieqhC2Jm9oiO6+ZEgj9HEToWOqQxnT8USYY2GwDem44nDnrEyQwaAGBuWjgn0kAzP9QB7GAGk7gzfuDN/TUON/OLSmKapqYgEONhqAIN5iLAn0KuPXFYGNixvbmTYrt2gwwi/44IRg8/Z5i4VZJAI/lkgf5WTti4MmSLJCZDArp2AgW/kPyJt5iNsCrU0suoEXYSIJttPkN/lhlOkQQLbzEiB3BvwbyPL1w56rTpANmiDssqb9r9vTucaozaCRUJi15NxYWWYLd+oGfPawiI6RKLcmZEC20xbiNvLCRgQ+gWDW7nfki8b73IOHVnbSZZdh8MbRuBaRM/TfDAj9+WVmOxHU15EjqaZt8YVgN5Pnh+RCkNTgiSVMG4IERewDdcG1wTgf3xVoMjY2BiSBva4Ij5xghXEwD9kCD8QFwekR1KZ+nngGRZmsUhFWLsrBuQYtPcHiJxHXLEy594J9QRYqYMWbY+XpGJc1ldfUXh29SSRAVudOoyOPXuWvhylC1gQDYjbYuPQEggfzHD8wKytUpJHUf4Z2EhW7gEcxcHzO+DfaYaBk61hpQ02gBiChlQTwQCQBf4MCDJ+8uxBkAWhCzJKhRvuukk8ahYnBOZpitk6kBVaiq1E6iTCEq9jfbqvc+9B2iOTM3JV5PzXA3yqnzuPMG5C9rsOLciYtbyjCxXZenKgyu3IE+W+FjvU33c+xyuIZpOrUASdNyeq020gRuAT57/FIw1KhYGSdgJWL3uSdrjbgx32lUw4OoaokiZ3IJmLzaYjzHUMdzFORMAWJIJLeZkKL2872IjEMpCKXN9h3tpHVzv9nzFsAePddObDSLjY89ha9z5meTgt65iLAGNiJWxiT9q1gdiIBucRZumLXDErEjkAmIP5A8yL2xEtUUtGH+KuKvuqqqf4lNTq4lg8ggfa1RBHK6eBgNgzg+8hQYAWCAZDkkG8cEHmI+zjvhS+9yInXqpVXpgKYJDAOnaQCCbm0HlsMUTd24PmGBJYf6Sw1A3g6vTGC1T9+fqaPRhdPqQEESsjSqza5sST31DuCRxcJkBCypjUNJ1ahyekjfeVPnxqgTZbMFWUKsErM7ydwVA+IjSHHn084HR5IEGQdMTY3JAUn7MCVPM9ttjM5Tp7wIAn0j4untfqA33GGOG1AkWB4gg7yFA7zI4uR2xKGMBmEmLGPPhdwOoEcfF84bmbRYjvaYsTz9ofTCoY0OWF1ETFhYk+p+E6f+4eeG5NNLHknv32G/BJ0n124xLVo9ZM8iWmZBEkQeGiQZ8ucSPpBgkmABE27XP8y8z8U4iiiOioFxNrgmDa4BMSBBXSe8rgdi27TsDMm0dIaNzBMHuCt73nXMFUtYFoJIgNM77yCBBHcDHaqa1PJmSxbgkKNV+/Se1jbCGMQyBJ2UmRA0/ZAnezEgj7pB2w01wSd0gzYHvO3cH6gjcRhlJCFOynfYk2BAkG86uk8WHcHEyuFaSo0g8mSBMXG8g9J5wCIFexIDQZlb8EmFO/TYjyLdjhyPM9MEkiNwABLdRHHxDyLDi0lXSJ0sYttBMgysCDEOCtjdfXAlRRHKkf90ArYRaQbjurHylDEKbRBAUwzCYJMhWifIQwPn6xJRHXYahIAkbkwZjs1z6z8oaepoAkQIkX2GrzEbsO4nCqdPTuTFhMSTECO8gg+eJGTLWgwpWdUifK6zN7Xni5njBlNzBUaTedMSPu7n00f6lPniubLrML1QIBmACTuZ4It6mfQjK1NImBFukXJBJESBYwIvsVQ+tREywRiVUG0XK9xFyJJvAMx5fN+Zo206rHTH2iOP12jAiUSS1jB+HcRNwQOAQPxPa89fLaSOkyALibd+dxIj+2OjgZcSNGbSUYQI1HmBYTT5uBfiBg6tS1KSkDaW3gn4SLx1TF+RgbLMAs2KiJ255Fu4g2+0drjE2Vy3TNMPt1Bt9hqXTG0XHoY74EgYKjqSACy7wNgfvLPJsrDji1sTI0CCV1C2ssYJIs8CLaQVPcjiwxzNU4P2psuu0QT0NI8947/LDAARckSJaPuzdZNtri83Plhuxna6RMmJE+dzDAgXJBJI7zztiLLu7SpDaD8C2GoiRvsqG66uSQL3h1YlILAGG0heoaoBEsZBAMDzbymcR1arAkk6GYb1Ox06NCKCwAKxMRAHE4wniJ6XS50XP60jBklEBoSq+kKQVC2UB1WAoGwDIvTP4zg/wFkFX3dMAq3QS0TFQAcSCFqEEjgDzMV6XszVG1dOlUhSZ1L1EliNa76ZvhmXzTBg60qYkxqYsephIu5gNqAvA2jGWerUVtquHzXiXV02yuVhTmmwEozJffpYi9vLHMX/iHspVzVQ5inScrVCvKuNOoqNcTJs0jCxrll3r3M/4j6fxMeYJ+fu9X/kAfUYlqnpJ5KvJ9HMfTCwsdDMCCuLt5VagHpomPqSfmcMrc/wCUfjSJ/O+O4WM0Wwf2cchM6ASIWkRfYwxn6gH5DDsm5nc2do8oembdrkn1JwsLHPHsvyNZdpBeZpgV7ACA0QNorCI7bn64h8aOlqZXpMEyLXWpUANu0CPTHcLG0eyZvtCFFZHSPhHA+9TP+5+pxFm1AkgAEIYI3EFYjHMLDkJEK3qLN75jf+WmCv0Nx2xHmT0N/mf8Pdn8yT8zhYWE+I1uPVRpzIjbbyvx2xWayXWSTci5n/8AGD+d8LCxizRFlRUXt9pv/iTE2YpjSBAj3m0d0M/kPoMLCwyQDwc/xCOCKc+e2JqJk0pv8P8A5nCwsNDYzJf4XzH/AMoH5Ej54kzqAVGgAdLcdmtjuFiCgZzc+j/+M/niQD+FPN78/wCGh/O+FhYtbi4B2QY69/vj5e9W34n64I8UMUwRvq3+S45hY3XZMXuAeHj+Inm6g+hpkkehNzg3LVCSZJN6e577/XnCwsGGORL4oLsOAHgcWq2t5Y7VEV0UWU1QCvEe72jaLn64WFhYnZfl9hw7SBfEqrCjlmBIaoU94QSC8m+s/anzxXuP4erkhpPJ6xucLCxydEWjfizfG3RovElAAIAEPaOIqqR+JJ+eM8WJcg3BMRxAZOMLCx0S39PyYx29TTZTO1ERVSo6qFEBWIAtwAcLCwsdUIrKtOAnuf/Z"/>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 name="Rectangle 1"/>
          <p:cNvSpPr/>
          <p:nvPr/>
        </p:nvSpPr>
        <p:spPr>
          <a:xfrm>
            <a:off x="155574" y="1326880"/>
            <a:ext cx="8988425" cy="3385542"/>
          </a:xfrm>
          <a:prstGeom prst="rect">
            <a:avLst/>
          </a:prstGeom>
        </p:spPr>
        <p:txBody>
          <a:bodyPr wrap="square">
            <a:spAutoFit/>
          </a:bodyPr>
          <a:lstStyle/>
          <a:p>
            <a:pPr lvl="0"/>
            <a:r>
              <a:rPr lang="en-US" sz="2400" b="1" dirty="0" smtClean="0">
                <a:latin typeface="Gill Sans MT" panose="020B0502020104020203" pitchFamily="34" charset="0"/>
              </a:rPr>
              <a:t>Feedback: I am excited about the math materials upgrade!</a:t>
            </a:r>
          </a:p>
          <a:p>
            <a:pPr lvl="0"/>
            <a:endParaRPr lang="en-US" sz="1000" b="1" dirty="0" smtClean="0">
              <a:latin typeface="Gill Sans MT" panose="020B0502020104020203" pitchFamily="34" charset="0"/>
            </a:endParaRPr>
          </a:p>
          <a:p>
            <a:pPr marL="342900" indent="-342900">
              <a:buFont typeface="Arial" panose="020B0604020202020204" pitchFamily="34" charset="0"/>
              <a:buChar char="•"/>
            </a:pPr>
            <a:r>
              <a:rPr lang="en-US" sz="2000" dirty="0"/>
              <a:t>On December 17</a:t>
            </a:r>
            <a:r>
              <a:rPr lang="en-US" sz="2000" baseline="30000" dirty="0"/>
              <a:t>th</a:t>
            </a:r>
            <a:r>
              <a:rPr lang="en-US" sz="2000" dirty="0"/>
              <a:t>, a committee of 17 district representatives from Des Moines Public Schools voted in favor of the materials upgrade purchase of the Houghton Mifflin Go Math (©2015) comprehensive mathematics </a:t>
            </a:r>
            <a:r>
              <a:rPr lang="en-US" sz="2000" dirty="0" smtClean="0"/>
              <a:t>program.</a:t>
            </a:r>
          </a:p>
          <a:p>
            <a:endParaRPr lang="en-US" sz="2000" dirty="0" smtClean="0"/>
          </a:p>
          <a:p>
            <a:pPr marL="342900" indent="-342900">
              <a:buFont typeface="Arial" panose="020B0604020202020204" pitchFamily="34" charset="0"/>
              <a:buChar char="•"/>
            </a:pPr>
            <a:r>
              <a:rPr lang="en-US" sz="2000" dirty="0" smtClean="0"/>
              <a:t>Go Math will </a:t>
            </a:r>
            <a:r>
              <a:rPr lang="en-US" sz="2000" dirty="0"/>
              <a:t>support the teaching and learning of the Iowa Common Core Standards.  </a:t>
            </a:r>
            <a:endParaRPr lang="en-US" sz="2000" dirty="0" smtClean="0"/>
          </a:p>
          <a:p>
            <a:endParaRPr lang="en-US" sz="2000" dirty="0" smtClean="0"/>
          </a:p>
          <a:p>
            <a:pPr marL="342900" indent="-342900">
              <a:buFont typeface="Arial" panose="020B0604020202020204" pitchFamily="34" charset="0"/>
              <a:buChar char="•"/>
            </a:pPr>
            <a:r>
              <a:rPr lang="en-US" sz="2000" dirty="0" smtClean="0"/>
              <a:t>This </a:t>
            </a:r>
            <a:r>
              <a:rPr lang="en-US" sz="2000" dirty="0"/>
              <a:t>proposal will go to the Des Moines Public School Board in early 2014. </a:t>
            </a: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9811" y="1580165"/>
            <a:ext cx="7219950" cy="4438650"/>
          </a:xfrm>
          <a:prstGeom prst="rect">
            <a:avLst/>
          </a:prstGeom>
          <a:ln w="127000" cap="sq">
            <a:solidFill>
              <a:srgbClr val="000000"/>
            </a:solidFill>
            <a:miter lim="800000"/>
          </a:ln>
          <a:effectLst>
            <a:outerShdw blurRad="57150" dist="50800" dir="2700000" algn="tl" rotWithShape="0">
              <a:srgbClr val="000000">
                <a:alpha val="40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8404625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fade">
                                      <p:cBhvr>
                                        <p:cTn id="7" dur="5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612775" y="160337"/>
            <a:ext cx="8229600" cy="1143000"/>
          </a:xfrm>
        </p:spPr>
        <p:txBody>
          <a:bodyPr>
            <a:normAutofit fontScale="90000"/>
          </a:bodyPr>
          <a:lstStyle/>
          <a:p>
            <a:r>
              <a:rPr lang="en-US" dirty="0" smtClean="0"/>
              <a:t>Elementary Math:</a:t>
            </a:r>
            <a:br>
              <a:rPr lang="en-US" dirty="0" smtClean="0"/>
            </a:br>
            <a:r>
              <a:rPr lang="en-US" dirty="0" smtClean="0"/>
              <a:t> </a:t>
            </a:r>
            <a:r>
              <a:rPr lang="en-US" dirty="0" smtClean="0">
                <a:solidFill>
                  <a:srgbClr val="FFC000"/>
                </a:solidFill>
              </a:rPr>
              <a:t>Feedback from December 3</a:t>
            </a:r>
            <a:r>
              <a:rPr lang="en-US" baseline="30000" dirty="0" smtClean="0">
                <a:solidFill>
                  <a:srgbClr val="FFC000"/>
                </a:solidFill>
              </a:rPr>
              <a:t>rd</a:t>
            </a:r>
            <a:r>
              <a:rPr lang="en-US" dirty="0" smtClean="0">
                <a:solidFill>
                  <a:srgbClr val="FFC000"/>
                </a:solidFill>
              </a:rPr>
              <a:t> </a:t>
            </a:r>
            <a:endParaRPr lang="en-US" sz="3600" b="1" dirty="0">
              <a:solidFill>
                <a:srgbClr val="FFC000"/>
              </a:solidFill>
            </a:endParaRPr>
          </a:p>
        </p:txBody>
      </p:sp>
      <p:sp>
        <p:nvSpPr>
          <p:cNvPr id="5" name="AutoShape 4" descr="http://www.clker.com/cliparts/d/j/E/B/g/X/wide-thought-bubble.sv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2" descr="data:image/jpeg;base64,/9j/4AAQSkZJRgABAQAAAQABAAD/2wCEAAkGBxQTEhUTExQVFhUWFxoYFxgYGBgYGBkcGhgYGhweGRsYHSggGBwlHBgcITEiJSkrLi4uGR8zODMsNygtLisBCgoKDg0OGxAQGywkHyQsMCwsLSwsLC0sLCwsLCwsLCwsLC0sLCwsLCwsLCwsLCwsLCwsLCwsLCwsLCwsLCwsLP/AABEIAMIBAwMBIgACEQEDEQH/xAAcAAABBQEBAQAAAAAAAAAAAAAEAAIDBQYBBwj/xABCEAACAQIFAgMFBQYEBgEFAAABAhEDIQAEEjFBIlEFYXEGEzKBkUJSobHwBxQjYtHhM3KCwRUkY5Ky8bMWJUNzo//EABkBAAMBAQEAAAAAAAAAAAAAAAABAgMEBf/EAC8RAAICAAQCCQQDAQEAAAAAAAABAhEDEiExQfAEEzJRYXGBkbGhwdHhIiPxFEL/2gAMAwEAAhEDEQA/APJDVxE5w0CMIYsk7hEThY7OAY4X9eD39f6/oNPnvzhGML3gNueD38j/AF/QAONhk+WOM367Y4FZtgThWAmGGlsF08gT8bBfxP0GDKWTpjZWc92OkfSL/hiXJDoq6YZrKCx8gT+WC6fhFSxfTTUmOsgX8hMnF2uueiKY2hAFgevxfOcEZfIibCTyf64TkPKVeX8KpCNXvavoAic2knV+B3wfRp6f8OnTp8SF1t9Xkfhiwp0uNr4KGWWd9sS2VRUVcuWPUSxHe8T2Gw+WGNSxeNleeMRHLA4QylZThhXFpmMvGxwG1E74BA2OYmNLDCuACMjDGwQtA+k2k4Hdd7gx2M/lgGNBjDg845pHMxz+jiI5imAZZZ46p/Bd8MLJxh4OA/8AitIQd44Ckj56ow0eNoBENvPwpP1nbyw6YrQdiRV77fngIeNrvoYyI3VZtxAMDucJvHHn/DYFdhr222AXDpizILdJxWeIeDtBZVNtxBxJU8WrabU7TYEufnuMC1/GqmxRPo316mw8rW6FmTNh7MZwVsqQ5Ouibi82Bgnm4taLqvz02Y8OWrl2AMswldgA6KW7SZXUv/b2xhPYXOCnXFRjHvT7ogJZSxGhiBuNVuIsb49T8O9n3pVG9/XApqw0tIBWCGX4vimBMj6zj0IYq6upHI4VO0eZKgInUv4/0wsaLxT2JJquaPiC+7JlQXEgHjfg2wsYf803tRv1iPM9eGmrix8H8Gq5kkUkkD4nPSi/5mNgfLfyxqcl7D0tQVqrVCJLFR7umum5kmXfaOkD4htjNQbG2kYWijOwVAWY7AAkn0AucXp9kM2qJUqKtKm9lao4F+xVZcHn4diMeo5Dw+hlVUUqYpl7ErJJgGxaSzfU3J72x3t54/XbNZjLByKKupVbR8CneJ3M2sbXO+Bxy7iu9gPL+yWWQaszmyfKkFXb+aoZPlCYjqVfDaYUU8o9Ujc1qzgHjZNMzvt/alMz+v8A3jgGM3PuLUe9h+Z8QFSy0cvStH8Oko8oLPqebb6v7DKhNtona398RLg7JQTffaf6/r+0NlIjoU5wWABEb4SUtMziaOoEbEYkZNTUj1OCqNPicdp0rxg7JURPpgsZHToiZJt2wWKQiYjDgs3i35cXxsvZr2SaoKdeoQKUaiGUybkFYPkJ1eYIvhbgZ3wnwWrmGQIhddYViI6RYkn7oiYPMGMXXj/sU1IBqLKUg+81MoFMj+ZiARPSCed98b/w7KolNVyoVUnq7npBBJ+1uN+MHVchTZXUqCKkhhe+rf0725vi4pcSJN8D55qIWbSFJiZkQbb4FrvTUw9QKfuqC7D10CAfIkYvv2seBHLOXCO9KFAQNCkAAa2gROrcRaRAFzjzZs/mCIpr7pdgKakE3+8ZP0OLngyi64bry5+pEMZSXlo/Pn6Gir51Ev7vSOGquFH/AGjf0DYqc144s2aT/wBJSg87t1fngP8A4LVMVNDvqN5ljcSJ7yD2vibw7wN3qCRoE/akAevPPG2+Kj0eTB4qBH8RYmVpqD/Ndo/DEYavUEgkg/dG0egnG2/4Qk3VQQN5WTA3jk7gjnfnBOS8NpwxDDld9N9lHncDSRE7G9sdMeh97MH0juMKvgbsbv2uZ59ePPE6+zjMIV1LXtsbeR58sa18qg6iNj8IAIvM37dwfwxypWp8fECAv+UXjUBIgz5j0xuuiwW5Dx5cDKJ7OGytqDGItYyDz6288WWV8AooU96dzcfM2Yx07fj5Y1GUqUnQ3mTMAwdjBAFg0DfniCMdq5BJDiCTPxTcC9j+F9ufKl0aC2JePLiVSeF5dqkNTZbAq3pbSw43sfTfFrW8GoCF924uSCywRzp+sb7X8sQ5ISTCmB8NoDAbjVwYAjy8sG0q1QEq51ACNiWaB947NbebnG0YJbIzlJshXw5JEINDgEmB0sJ+nNifPGe9qvAgWD/DqJPFjNx2O3rjV6adyzEkCY2Dgfy8NYWjjElWhSqJpZpABvEEQLSONvPb63JRksrFGTi7R57k/C9ilT4TAYWI/tzjTUPZt65/5mtVMiYYsdidhsw+1G8HywDmvBjSFTSTFmDbcTfsd/ri38DzPvqGksRUS5iJgGZAi8QJEXB9ccjgovY6FKzT5HwrKimoFNSI390G/GRI+WFitGfoJ01EqFx8UMwHygxhYteF+/7I9jO+J+0yKvucuiaEkKAIpid4Xdyb9TX9cQezObeo+Yao9/3d4iB9unsIgfTGcjF97HA+9qwJPuHIvGxQ7giMedGcnLU7HFJGrz9bT7uNlRidtyhAuJ4XmRfeNsf7bj/7hmDtqKH/APkn1Mz85ucb2vkpROoDS9/jgRMDabzuLbSAYjIe2+SJzOslQGpUpN/ijTsB5R2t2ibx6a053M8PRmWOOAYsKnh2lSSwkdpI3AjbeTvhU/D7N1CQwXmzTcbel9scp0AiLcYkWzSMF0vDSSeoSIBF7MYgG3nxiJ8vCe81KV8p7xyLX74Qw7JuGGlt+/fyw9BGKpM3GwJ9B3wnzzAHUQg7m5nsYtPa+FQWaGhmFEMTHfBeWFaoEOXoVK2t2ppoEy6gEhj9izAy0CDg32Q9gKtWurVFp1sm1HUazkhR7ylqXQtm94pZTIgAA3B29d8A8GpZFEo5WlKMet7ElulSWIgCwPYdMRh5QsrvBvZWnkzUrVGaoGIUIQNKIWUjXvrYEAzsI25xqKdJi4qaiFKjoPBg/wBfwGO5PJimWhmOozfi5MfUnErvwP1acMmx6IAIAAHYCBh2IlrTx+vnhj17Wj8fXthiBPaLwdM1Rak4FwdJImDEX7gixHY4+es94ZVydZ6LhoBOmRJB3A8yIseR6iPpL3nHO04yH7QPZv8AeqXvKdqyDe8OBwYF/wC/cAjr6PirsS9PD9PnicuPhtPPH18u/wA18eh5RlKsqQdzFpiYMdrC8AjYi0zhj0iT7xahs0nUDPSJ253lhzvycDCk6VGU1AbNIIYHcjeI1cEAkEGfPDqdJtSiekEqGkm/EA7cwbA7Ha/bGRg4ltl8uKiHUWF4Nh2tfadr8gC+BBk1VSrEtvAiIOnjkGDccQhFpwXlF1KRqG3IsCdj6XPpcYZmfDtQsQGC3MbTtPl2O+/GNSBU9BVlbSSSI5UgANDccgz9QIwH4tl6WkkQJA7FrDy39dxEXwRRyIUFTeApIJ3357AiZHlvwPncsSOqNgV22+XxARxf63T1GtCuy+fhRZuokHfY3sIiLDY8WvY2FDxIBTMs0TtY389pmbX2BFjgdMoWDCywZJadiB9ybEnzHfg4ZnPDoJYOq6QWlixJFhNwe/naL3xFtF0mTN4ixtceQ7D0mDtcHtgr96LhiGJYgi95v9D2+eIV8LLGNYBG92+En0vf7J8vQNbw4g/HI0kkNeIAFjEnnp3Hfc4pSFRynUqFyaiy1QQfIC3z223tiyo5hgoMrqIABs4O1yT8QGrv5YEr5EgglwenUwJYi8sDI3WF3FwYkdn08vKiHEWbYgXm5gXmdxbpE7DFKaDKN8UCFbtMgwZ3IJO5/VvTFJlMy1CuHBInewtv/XFvmEEhWubsNMkSQZgmzH9c4rPF6QA7xNxIni44sDiJ66lR00Ldso/2ULLAgxNosJ0mwFt+MLFVlvaSpTUINgLbYWOZ4WG3dfP5NViTRQ4vPY1C2YKDepSqpfa6E377bflikGLb2UYjN0TG76f+4Febc44YP+SOuS0ZujWY0AwYyALAkfzEEsTM25g/CbwcZf25qsHy9QFl1Unpxcf4dTtNj1j6doxoaR0q4I6Q5idjfRJA+zbqB4PcSc/7c5gNlMu8n+HVKnYsBUpK+4sQSs6ufUHG+Kv4mEH/ACMy2Zflmja5t6YbWzjteWN53MC82nFUc7J6Fv3NzgnL5CpVVmZ4AG0gfr+4xzRg5bGzkkE1vFGEaqpG9gSTfEB8QqPOkO4O+okj6bYkyPhoarTpqBLuqgvOmWIA1dhcT9cb/wBl/ZBq71su1EN0ppqqzCkumpoeGCwHux0sJmkVIBONOqrcnPexmvB/ZSu9bLpmmanRrFQuggEhh0wYIFys72OPVPYz9nVPLUKiZ1g9GrUWotFxeVRv8SJhoIkKTemLwSDqPZnwajkvdZdqjVcxoCe9fdr1qg0qSYgM4tJ0wCYAi6yuSZkK5kI/VYbiAALyBuZMbQYviG1wKSfE7Sy7S1E01FAJpXTAEQoCgDaOrsNowbl6IRQomBO5k3MmSfM4fOFiBncMZRzjs4QGGIb7v1jtOOlB+icdnHRgAYKQv58ThxQdsKcdwAeS/tU9nHosM3RBNMn+KokwTzvta3Yk+WPNlz/8m/xTYb3JE3nnsb84+n8zQWorI4lWEEHn+mPAfbPwFsjmWVkmk0tTfkg8Endlk2mSMd+Bi51T3OTEw8u2wNQck6laRJmZMbgz+APcAMN8W9GGCgtTE2WRsSRYkQStrN289s5kKMUyzkRuBN4mRBO1yQG3Bt54K8NzpvpiLqJU2AEGwncEEjgkRzHWmYNFsyrN32EHTuvIg8DfywO+UQ0wRG0DcDi4Hc/jb1xxK5CM2mRNiFBIF+AepcNevYAgQJOkjpExEXuJEX+tsaEkj0NMTIYKNLKYBkQY4ItfeSMQzokCVJEagWPJki/qDI3v5YnqkSSsqoMOo4kQI8j/ALfUPMUGI6DIEl4vpmwdYv6/3wUgsnqZgGwYgi8mYJn1uvnwTHfCSoxtqYEAzfzESf8ATZsdbw9zTK/C9m2EEG89tJ7d4xHUy7qFZwBPQ17KW23m3PO2FSHYFmGcEE6w22rULXO/zFzf+o9XMVUJUM2mJlTB6hzFpgCIsY88WFHJ6jVV6qaqcCJFgSIiLFRPykYkCUl00agLCCNYBUgyBJLAKV25mSIvhScI7sqKb2AZLjWQWgRM7T6bH84J5wquVcUlqEhVEgA2nqM/5uq0jbUMSeJZ4UlpmmNAsSNLM0zfSw6W2t1d/lYZ2o+YyxqDSRHwwTcDTJvGoWNhsT2vHWpuoqy1B8WMy/svSqKHFRIYT8M/jqH5YWKjwzxVBSUO3UJB645PANhGFjLPidyHSMvVzaruR6bn6Cw+eF4P4nGZoMAYFWmSTJMa1mw/LB3hvgVJiAx5N538v13xNm/CEpZql0xS96mpuCusTyeJ/Dvjk/55Rps6euTdGqzniFOlUraiR1MFgXJA1bmzMC+/IHpio8SX96oVKdMqCStRVMog0moIWxGwCi4+L1xbeL1ckHfWwaJZgykyxYSYJ0mQPlq8sQeKe06ZlaeXyKn3msllMKrKEk6mY6VACkkW2J9ScntXfx/RMUvgxnhHhQIJMSBMEwe1saHwrwn/ABaVRmpaKRq/4csdOk/CSCQELOYkwrQDcYuvZn2TbN+9UU3SstTQ/wBmnTVqYZSyn4lZg8kEkSkBhv634b7P06JNVtNfNKC4Jjpc01D+6BuiuxLQSb1D3vbxIwjS3EoOT1MX7Lfs/evQp084gppTaoAVj3lQFldHRxdAdTqQw2CQAQNO/wAsVqCtQoD3LU31MdPSXZ2J1RGpmjUbyQ4J3xJSy5zS0qzirRKsTo+EsoeV1A3WdCmLGLGMXJOOWU3Lc3SSIMrl9KoGOt1QKXIAY2EnykiYxPjmOE4gB045OOYU4BncLHBhTgEOnCw0YWrtgAcThAY5hTOAB04pPa7wmlmaBp1RcnoMEkNvAi4Bi+LucZH9pni9XK5anWo6QwzFMHUNQhgwP+2Gm07Qmk9GebeL5d6FGlUemkV5VShDDpMEsGj6ehEGxr6+fQa9NNBpAMmog4tdZlgWsfODgLwTxHMZnKrRP8T93rVXKwCdOks0AQWi5jtMXjEGezDn3oVbsA9+mYBBu0b3vz5HHdDFbVuVHNKCT0RbZTPq9FYAuxnTr0iRA2TkiDG+J6uabQGCqSE1KVBcXJHMWgTpN5mO+KPwCu4y+kKTrYiVamQA0xMnuAY7xzh3hzvTWujEaotDm/eSBvJAngneMUp3/wCn9PwS4+AZ4V4mzVnSkSQ9MgBkUCd2AOpuxMesbYZ4d4gTmlXUy20jqWPOwUyDvHed5wD4W/ua6VWemDDAm5aTO+qNp3PaNrYFGbpKadUVlNTXJUAKYG1wWI/phuS4t8+wV3JGspe/qVDTdroj2LHrmLWgQDA8gScVnhytUo1tRRWpnVdUIWI+9JIkDm0LwTA9LxKmazODVYmsH1LTcxvtZQp4g2ufTHKNdkqO9PKVCjAgjUObX1lpG4Nr6uIw14Rfz+Q9SPwnMn94VKzgB12UKixpsekAEgTHeI5w/wAYyKmalKSoci09PEhmIBVpN/XvhmZGZ6Pd0qdP3YF/eTysagAsCQAYtc4jz65wHqqomsydCKOBzfmPpilGS7Ma59AzLi+fqW+eU11NN4ToUqxI+0TeLCGgneJv3wH4Z45Qo0hSqVTq1EaKY1MYU6biAvU0b3HN7A0/Zym1QLVqOxgGWYWiBpjbmPpg5fC6NNrUtpB7gd7izCYjy4xXVTe7558QzxWxTeIZeajFMpV0k21EA/PTb9d8dxpmzCT00tY2Dd4t9cLF9RDmvwT1suf9BP8AhdOmty5MekDbken9+R8lQDU394hZSYBZlDA8swLdPzO/PItPFyjZfSiy6qFYKlwPpf1G4NrSAH4XVjKEaCCzGLRsNyD6j5LfcEYSxHxkvb9l5V3Pn0Kjw72W9+amlkJpgWZx1FzpUDTI3ESYG3cY9Q9kP2crGVzFRfcNTVCVUQ7OCwcVdUjSwg2Aa7KeIg/ZX4OKPvc67wBNMoASY1KdTntdSCJiDJ3GPQaWYq1KtCrRZDlnQl9Uhu4KiLztvAj68eJOnUTohHTUjL+7yyjw+kjhCFFNSqgAi12IgCQTzAO5xZ0vDKYrHMQfeMuk9R0jaYG0nSL/AMowshlKVEMtJAoZi7QDBJ3JP6GCTU/X6488YmhJOOYY1QY5qn9fn2wgHzhDHJwsAHZwscJwsAHZwicR1KkbXOGrUvf6/wBuMAEvrhFsRGreB9f6d8LWP1z/AFwCJB54dqwMa3aY7/r88PFUD9fqcABAxjv2u0tXhdc8o1J/pVQfkcaz3mMH+2tNXhwI+xXpsfQhl/3xUVboDDfsky1Wlndb0qi02rFldkYKValVWQxEFZYXwX+0j2C9xWavRd0oVTICwBTft/lPH04GKgeK1Ez/AIaRUYI1LLhhqIUgVHovaYPSuPes9lUr0jSqDUrrBHPeR2INwe4xcJZWRKNo+bMp4IoJVq9RluIViL3JFrTz2MnCfwOgSJNaeZOokCQGjsdiOL4u/Hci+RzDUKyyBDU3BgOk29No8iCPPAlfOqDqJi8zExBgmBB/zDHpxWG1dHE86e4B/wDSdNgNGnVIGnfVzHzF/wAMMTwt6TWUD7th3585xZZfxFXlAu94F2OngGJMG8+UWxJXqMSVCVCG2Ikgn4lmex/I4tKG6Fc9mB0c24eIteC0ywn8/pcYs8r4kbwWAvvEwI29B3njDPC8hVqM4ek6gqSGIga1LEQWAtYi20jDqOQeQGJ1ET/CptUPTeTCgSYMg9jh9ZFayYsjeyCqGYgxoUy0CLA3hgLXBO3mOIxOVsQADC2mL/0jefUYLyPhhBhqLFdPSXfQTM7C8ERMHuN9sRZvL1AQeQTLKs3EgkDeN5X/AN4MPpOFitqDugnhThTa3KXMKSSeCLwILLYWjZhvb/awldXK7v5nYSSRPz2Ppi9NEiNh1dO8Qfh33kWB8sC1qTEC5PJuBKzBG/eB5W2xtlT2JzMotKfbHVzep/thYuf3pU6CqmMLBkkGYqs7WzdVYd8tJ7IOYNyDaSNU9we9xKOXztJjSaoUQzICrEkeYtNr+WLzJgpoZwCAOIF4bteDtP1xG/iAZoYA2PaLzMdzzG2OV4MdkbdZIZ4H7SVshmv+Y66FWRXUywYN8TAHlfux94bnH0JlQrIrUyvu2AKaY0lSJWItEHj+mPnLxPK61YQHF2BBuJ4E77jcmCe22y/Yl7YEH/htdjaTlmbsLtS+V2H+ocDHDj4eVnThTtHrz0Zm4n09P6YRT85jEk4WOU2I/deY447X74S0/wAPLD8KcAHQMKccwi2ADuOTjkYRbAA2oNo4xClMkmRA9e5k7YnGGlu2ABjL5/h+v18oYUkX543/APf68sS4iZsADKi+d/T874ci/r8sMLRhB/kMAgjT6fT6c4yv7Usrq8LzPOkK23Z1kj5YtM77R5eipLVAY4W5+Fmjtsp5xkvaX22oVqb0NM0nUq7SQImnPVsvSxInlcXFNO2JtHlXjGYijkKgN196hP8A+uqtQfT32PpalmV0BpABEye3/rHzV49UptlaYpKFFKvBAJN6tETJk3/gTY40/ivjNU00sYWjlyWDBelqSajsSSHUjiNQ74tQzSpEuVKz0X24y+XzVEqzp7ynLU23gkfCY2VrfQHjHnOX9lkE66wlIkU1apEFQNoE3ufPHHrVKily6qfeg9Q1TrAg/wASbG5tFo9cSVqaNogvUUBdQEsgM9tl2Hb4sdeHGUFWy8efuc82pOztPw7I0WPSajGV6nmACCBppiRJFp7Rg0+MQGalQUQoEqNHaeoySd4JX5dwFDTU0BQGIZI6oKtAlUmBEjqI3O+Jky7AhXbSDMzCyItYaiItfUDiqT4t+W3PqK33c8+BLnPFXDqa5XTBQtckIbC7drGwE8jfFXk89U977zSekShJIBXpJ+K+mBuATBHe8r1sukydcdA0gSVEyBudW3I27AYzTZ6qKnTe5AJuSCYO/eDfmDg6pSTTiq8defdgpNO0za5Km5q1J6lBA2dek6iAC7AhtOpbT85w/wAXq6MwPgKVUFRdJLDUgAZbTtvxt6TiMylVmDNVbfq6zeSxVgD68duDvd5PwqpoqgliyIrgnqg0gZIAOzU/mzR5nFYeHkkm34cPsE5Zk/csPEG1TCgwOCRqExPc7na8eU4D/eihLBjyANO1uZO42PkTixq1ZVW47DgbMLHYMfwwJVykbEgE6h5RF57zIx3JKjmvvAnzIJmSNraXPHEWjnCwLXpwxAcp/LO3pbbCw7YUgvOLHVNh3+h3Eetu07zgc0VmdNt9jcDaQb7fn54sErlQfMWF7xAMgXkSLG4nkTiAsrgCWJA3AG5JMWAEESY9djjFssHopBBaYNyZiLD5WHPne22d8TUpVDqdD03lGWxBUyp9QV9bQeMaupSEQRfZfM3F587etjxiHN0tQIZJIJiBA5+ttP0jeJzxcPOqKhPK7PYv2fe1i+IZRahgVkhK6jh4+IfysLj5jcHGmjHzX7L+Nv4XnFrgE0WAWsokhkMXEWkbqeYI5M/R2WzC1EWpTYMjqGVhsykSCPIg48nEg4ujvjLMrJScIY4TGOb4zKO6u2ELY4Ww0nk/2wAO1ThTGK3O+O5ekJeqg22M7kAbeoxnc9+0TKpcanImwgbEAwLnnttOKysnMjZEzjhaMeZ579qJAJSkFgE9UibgWL6QbGfw5xQ5n9o+YdQQwUkbiCLSY/hyASjbE7pxgrxCz2StVAEsQo8yBioz3tLl6Yk1AbxYjfVp5tvbHiy+NVswWGt/hioD0yCBT7sSQGkwR8PlOM9VzJBBYhSGMkAMwJJB631GZ7HtzfFKD4L7fslyPWfEP2jBlJopxYnYErIktAs1j5XGMv4t7bZh2IDReVA4lg6ySQIiBK6rE/LK5iuXaaSs0g9RvHwyS1QwoVxETtBO+JqobMaWvsC4CzHUOSQoh2IkTAInti0lt8c/gm3/AKEZzMVGemJUB1WCzahtKqSw0izgTp77xgPKuPe7NUQHSJ1GNXUgtIXbSw4E4lNBNKtVIOm3UQ5VdZUgKRpJEz8PHawnGbog/CXPULkkGbMI2AYAERycXGLvRV56vn1Jb7yvzNL/AJXMAn4KlFx1A/Cz05Om1xWiZ+z5Y0fh7l8pl5kocu6t1KLpWqbkgkQoU9umMUGazT1kzCsACaJa0AEpUo1DYWuFJ8iz4l8IzzDIU0ABAr1gSQCANFFxvzLNH+rBFf2UxvsGpy+XohQ3SQVAbolmE9JmoTcEeW2Jh4lSYAgF4kEuSZI2Imw4tYXGKanmGYamIDeQgS11vax3E/zA4L8Po6l1NtBbTH2rfSRF/wAtsd0cGK1OVzexJnPGnKAoLKCI+G15B52txiDNszt06hpSTc6uNVjcjfDj0EkKCIKncbkXHnqEyP7YJqZ9SEVjLQBAE/U7HYifL0nbRbIjVlemQVZDahIggcGd/wAREzz54r83R0sEMgyNV/tXgi0CbX88XmcJYagFgbhryCCTvBNgb/2xTeK0QWWGYmJmPswIFtonbex9cTKyohy5hfdLYLvKxIIuSpvKnWsCdgx3nB2UzyJXR41KAEYzA6Jg/wA0oCY3/h+s11AzSWSQySy2HUQARPkyACDygnbDdQVCoAdUgNrBjSHBAP2gRDSdwrHvjJ62u9fHKLQZk5pu+Xkj3TlRJkRcLJ3HQdJPBi20lpTiNyJJ7mPtAgdoE4r/ABZSuao1LRWp05upGpQaTAfIKSdpfBhPVp1QfnExY7SuqYI2mRjpwp2jOcaZHWpjUbH6p/vfCwajNFkMf6R+BuMLG1x8DIolqAQYMSJvF4PnvYwdiMdDmI0hePhg6m2iTOn8jxJwqVEsCENzYi3BkRN99jxtG+OCt0yR06ryOB8R73kkr6HtjkNwh2MTAWbXIggCPmIgE+YOH1a+lSdSrywa4JEGTOx2Ft+k4r83noEg3AJBkmDEj6T81jfFtmUpPSpuEosqLBNWYEqOoG4ZpHoIjnGON0mGCk5FYeDLEehVeIoWUIVnWJWJIILbraPi3jYjG0/ZJ49VoJUyuZSotBZehVcEBQSNSHyk6gYiS21hjOeIeKLoDB2GolQtJQtwAwXq2A1WgXEdoIlHN1arOFaBHQWJJMwskExfYwB33nHI8aPSFai/Pb5N1B4W7PZM57aZSmSGqSw3AER/3R6+mKHxP9ptNATTp6oXVLGFItsTA2M78Xg2x5hmgo92feSHAnS0RJKiVWBZgQfliN2UMTohWEAsNMSJklyCQhEG+w4mDLwkt2lz6FdY3tz8mwz37R8xUDCkVHTI0jUfitESPKJ7bc59varMV30mo5JFgTpAJIO5LEwTyLAntinyC1Fq9OldWpSIYkKQ0mYCyGgiCbgdsSL4cQGcs406pgonA1WAaJUsRfg+oMq8faufcVjKOaarUZKjBBpvrOrdgZ0k6LHqjTsvocAU6jGQxf7rKi6QYJBWEABt3nbFklKiOpgGIY6pBf4TJGp5BBF7Acjtgatn6ewLNzbpUtNmAEC4kG314eTw99fz8hm8fYFYNpXoAYdDaoSTJsNRB+Fo/E74fkkqUwqhg1xAAdpBJ7ADSQziJvfyOIn8TS+imijgxfefwNv9RvfDV8TqOYEgR58EtNrjSWmNow6ff7csPQsKfh73Ks0kb9KSDTM9A1FpQmIIPpIw73dNCS0BiZaFLtvLdTyQSDqkRcXxSPVqm2o9MbbiDweYn6HBnh73K1WN5kTMCbgT9oEagOT6xhqC4/UTb4FgmepybBzpAhuvZdJjyYHUI5xBmPEatQskySbQIUyFE221aQY7jjDqOWpwDJib2gyTeNI7Q4F5g4dLN1WBCwRHJ7RvY6x641UaM7IaahwBUeDK+c6l32mRGk+owTk/DtMztcbyb7jtsC1uw74FooSY6WIMSCBciO2zTHrGDg4sIgQb/DtGmfNTfm2LiJjcyVaqFEh6i1Kck2LOj0xNrHUwIk7OO2AvZzMRlqgIJArIYG4/h1ZIB3I0A+invgnxBipVlXSyOCsWEgyONgbE9tJuJxJkKUfvCosg1Q1Mx0lVNSLmxKlkB7AmYjGMl/amaRf9bLHK1idNM07NvBgWgkWNrCVv9ogb4PosyiToMi57gxsPvTI7SPO1fQLxJWAkBgvEGem3xK0EeUeuDAyQemHGmRN/smRa8jtF2879sTmZHWAiDaCIJvcDf0kel8Kqx0q4W40yV6is9Wq3TBA9JJwa9Q1FI52Pfk/Q/wCxmcBVs1oLBg2g9jcap2i7A9pnbFS3sSHlGK6CYIIBEkzN7nYW/wBvPEVbSqyIUMxFxfXpgjaTJkeUnbBaZVVMqZRgG3kox6pA2KaY3252GB8xVV6bCIY6dex2g6hNrn+uC7QznhlEMhVSom25kdQv3JVit/5vLD8mkSNLs5HwmwBACuLeQN+CoviHJIVJJu5BbmGaRN+zKx25A7YgrVkBNRCWFyWDGNNnUwbSrSxm1j54xejRotUwnPIGytKoTTb93r6ToAUaKyz1baSXXbbrXveGhmyKjFjIYdtiYPG0k+s3GJsooq0c5TJUsaTuEg70WFSZ+1P16VBwMsPTQiJMHm5LQQSu0wAfODzOLwNNAxDSGG6mFYk7lVJU+l7enG2Fiqy2brqoVPfaRPwmBuZtFjMyO84WOm2c1IgFU6gQb6RwPlB5txsZ4IOBHW8SBdY3tF/Uc3iQN5GCKdWQrXIAuYAsWF+qwBjfkyDcziFzrYnULgbSfIfiOb7b4xZsPzrUirWViCYIDBTYEA/zAKNpA02OCcp7n92d2gBf4bEKxH8NxGo2uFYGRIu3cYFNPUkdTdxxyw9IM7bWI7Yqsn4aKlOqtz7txKgmCD07A3k9uSvE45cfCzfPtqa4c6LDxHxnKqNCENzGpyNQiLhLMATf+UCezKHj2WQlSkkNB0qxMAkMCXnU2nmfzwDQ8HXReBfSxM9JIIkx6g/LtOJ8h4KukOR9kb787X+7JE/dg7jGawHm1ZTxFQWntBl/8MBgNl/xAIHxCBsWAsRte8HEeadzSlFpaiRJVfileQdg1Mc8gjzxBVoIhJCi0wN9hJAj7tjJ4nfbFepJ1QQASencQ3VAHykYpYeUWayY1a7XD+ZJ2sNImdzFjOIqubNI1OZMEcGI45huT598EtV1XPUQLktCna87RtJ2mDEziT3SPZiGMAji0gDym+kgTycOhWV9VC8D4JjSs9gLeXdd9ziSpk4AkaogRxp3t2s0yeQ2Htl6fSQQN7C5EH13WJ8wRiepUkaTBIJmAZO0hQODZh5jzjD0ADfJC0AydjpkS21uxgg+c+WLHw7KooDGLgmCGJAPSpBBgAEEN5MDyIiDAKpBvuAZEyZ4+yygkH7wPrh1Kg7kwd+qCdKy0m4OwIt6kG/JSC2GGhS09WmZMxqn7o3ssMSjbbgcXiX3IBPTIBKlQ+3VECJEbMfOMR0vD9QKggsTeYMzPfkliO0r6jHWyhCrAFoJIsWBW1+xUwZ2K4WULCBUprDkJ8ROzSIZQpHbSzXnhjEjA9GvTBDALqvKnVMCYCRbUNrnn5YrwIIJ3I23JMkciZPwd9sMpN1aheftG7AHnsIsD64Qy6FejJYgMkxADC5M9vukMLXMcTgMVgTIcBtQMgGCIIDeRk3E7T6YC96G21SQNUgWWxIGwlSLdwcPI+JiCQb3EqCR5fevbifLDQmWdPNMNXSHBMKLMTxEcGLeqIcPpZiYAJ1aiRsCZWVkf9QQsd0G94FyB31GF32gmfu8yQpPkU88F5VbkVFkEGYgERcj1AAf5EWlsbRIZPl82bmTqsQYswBIViCf9BNzAF8EDkaYYNG11tIEdtQMHgE+eBaKktEATI1WCmd9/sPIPkcSZeqvT1BTIAgXkXgz8Znby5xS0JZa021Rq4TfqiTBkxeYEeon0i8SFN5IKnSSAxD2OnmNxt/SxkOnV0gE3hj0r1GBpF/zkj7XnjlbMh7ixaQBupJnULb8/XuDhtCQZlvdyNUKgBCiXHUJJWBMoQZWZ3iMJ2SmdxYG7SIK2IO5IG3O3bADj4gBpG8zcqpAXTNpBEkfyntiV3Vlk7sL8k/9RfmDIjbCodjqHumqKuqF0dJaYIltwOBIYH+XCzVJBEhJpkAnq0hulSRwVYMPMDVYTgLN1FZ0ZZIY9jIY8mCDpOoG/nheLZQA6WkFjFPUY0ggiARtoYrvuPXETjoy4vUtfC87SGbpe4YwxCkQb6iQ2qbhlDccou8YpPCkNM1KDE9DtTg3Eo2k7cWAJ2iTaMBUIDghzpYGSh6gQNQI8iVkx25jB/ix/wCbqFNqgSosXF00tpH2hqV78ie+CGk2N6xDB4eTzT89TQ08gjULg284wsOSi8DToj+bTq8/smb88iDjuOyn38+xzlcHBnQBaDvqgb7fh/NMWnE9AgAtYS3msi9wYmJEHkTexwzMVBBJMTAgAFSZ3F79+A0DkHHHdSDF47EzEkb/AO/IMHzwZoFU4CnSC07rIAmLeYH8o7AjbEXs4xOZqUvh97TMGwup1CLfc1XHBYb7KgenpX0BBJgXv5cxEgm2+BEY0c1l6xMfxF1XJszMp095B1TsTB3nET2KjuWOWUQxKwwIZZN1F6gkg3gQ0zcavPHMtmtNt9hEEcB7Cdx8QAtYqO+G5hFFZ1+Bb9U/FpaYTkkIwKk2Mn7wxD+8qoIBGoQOZEDSArDeAQysBI5HOMU9n6c/UprcVZ4uqnSLgb/ZLCPIXI7gsO8DrRSCwF7z2mGICwLiAGB2kEYsc48jVaIMADTcHX073llcDlSR9nFY0hjqso+H7u2oXjv1L6kHy0ZKB83TF5aAZnT0gbmADsDaPMeeIiWUypBLRxIkyIttyD5g24wYUXqi5tMbsTJIBm0kBr7ERbkPN05Kkqp7XkNI1D5EQbcyNsQ0UiTLxpkAsQZne4gnY8WBE7Xm2FQ0hlGwNp3CkXgR8TCO0dt4xGK5XlSSJ6iB3AJvzMEHv5nHUa8iVUEnvpE7H/KSTHIOEMnDETGmAfKJkSPM21D578Rp1vpJIJsQCIuw1XkCCASPOB5Yly9NFY67JsIIYrJiZsG0Ehr8DELKmuRqMCYMggTJXuYnUDzFu+ABEaNUSdIEzPeTF/VvUHzwXSfuPICCQSRfSBcG5ZZ5wLVzTGdXQTcRBI5MgdnE7bMcdFVu5jaN2BGnv903HYEjjFWKhq5jeTeWaZsZUsYH83SRtDDcE4HKSQyHUJkR9Ph4DWE94+cleirbrGngEkmwJjtclh9LXxGVhbtwTC2kWJEdiOoDyO2IZSG1AwIsACRAiI23B5htJ9BieqhC2Jm9oiO6+ZEgj9HEToWOqQxnT8USYY2GwDem44nDnrEyQwaAGBuWjgn0kAzP9QB7GAGk7gzfuDN/TUON/OLSmKapqYgEONhqAIN5iLAn0KuPXFYGNixvbmTYrt2gwwi/44IRg8/Z5i4VZJAI/lkgf5WTti4MmSLJCZDArp2AgW/kPyJt5iNsCrU0suoEXYSIJttPkN/lhlOkQQLbzEiB3BvwbyPL1w56rTpANmiDssqb9r9vTucaozaCRUJi15NxYWWYLd+oGfPawiI6RKLcmZEC20xbiNvLCRgQ+gWDW7nfki8b73IOHVnbSZZdh8MbRuBaRM/TfDAj9+WVmOxHU15EjqaZt8YVgN5Pnh+RCkNTgiSVMG4IERewDdcG1wTgf3xVoMjY2BiSBva4Ij5xghXEwD9kCD8QFwekR1KZ+nngGRZmsUhFWLsrBuQYtPcHiJxHXLEy594J9QRYqYMWbY+XpGJc1ldfUXh29SSRAVudOoyOPXuWvhylC1gQDYjbYuPQEggfzHD8wKytUpJHUf4Z2EhW7gEcxcHzO+DfaYaBk61hpQ02gBiChlQTwQCQBf4MCDJ+8uxBkAWhCzJKhRvuukk8ahYnBOZpitk6kBVaiq1E6iTCEq9jfbqvc+9B2iOTM3JV5PzXA3yqnzuPMG5C9rsOLciYtbyjCxXZenKgyu3IE+W+FjvU33c+xyuIZpOrUASdNyeq020gRuAT57/FIw1KhYGSdgJWL3uSdrjbgx32lUw4OoaokiZ3IJmLzaYjzHUMdzFORMAWJIJLeZkKL2872IjEMpCKXN9h3tpHVzv9nzFsAePddObDSLjY89ha9z5meTgt65iLAGNiJWxiT9q1gdiIBucRZumLXDErEjkAmIP5A8yL2xEtUUtGH+KuKvuqqqf4lNTq4lg8ggfa1RBHK6eBgNgzg+8hQYAWCAZDkkG8cEHmI+zjvhS+9yInXqpVXpgKYJDAOnaQCCbm0HlsMUTd24PmGBJYf6Sw1A3g6vTGC1T9+fqaPRhdPqQEESsjSqza5sST31DuCRxcJkBCypjUNJ1ahyekjfeVPnxqgTZbMFWUKsErM7ydwVA+IjSHHn084HR5IEGQdMTY3JAUn7MCVPM9ttjM5Tp7wIAn0j4untfqA33GGOG1AkWB4gg7yFA7zI4uR2xKGMBmEmLGPPhdwOoEcfF84bmbRYjvaYsTz9ofTCoY0OWF1ETFhYk+p+E6f+4eeG5NNLHknv32G/BJ0n124xLVo9ZM8iWmZBEkQeGiQZ8ucSPpBgkmABE27XP8y8z8U4iiiOioFxNrgmDa4BMSBBXSe8rgdi27TsDMm0dIaNzBMHuCt73nXMFUtYFoJIgNM77yCBBHcDHaqa1PJmSxbgkKNV+/Se1jbCGMQyBJ2UmRA0/ZAnezEgj7pB2w01wSd0gzYHvO3cH6gjcRhlJCFOynfYk2BAkG86uk8WHcHEyuFaSo0g8mSBMXG8g9J5wCIFexIDQZlb8EmFO/TYjyLdjhyPM9MEkiNwABLdRHHxDyLDi0lXSJ0sYttBMgysCDEOCtjdfXAlRRHKkf90ArYRaQbjurHylDEKbRBAUwzCYJMhWifIQwPn6xJRHXYahIAkbkwZjs1z6z8oaepoAkQIkX2GrzEbsO4nCqdPTuTFhMSTECO8gg+eJGTLWgwpWdUifK6zN7Xni5njBlNzBUaTedMSPu7n00f6lPniubLrML1QIBmACTuZ4It6mfQjK1NImBFukXJBJESBYwIvsVQ+tREywRiVUG0XK9xFyJJvAMx5fN+Zo206rHTH2iOP12jAiUSS1jB+HcRNwQOAQPxPa89fLaSOkyALibd+dxIj+2OjgZcSNGbSUYQI1HmBYTT5uBfiBg6tS1KSkDaW3gn4SLx1TF+RgbLMAs2KiJ255Fu4g2+0drjE2Vy3TNMPt1Bt9hqXTG0XHoY74EgYKjqSACy7wNgfvLPJsrDji1sTI0CCV1C2ssYJIs8CLaQVPcjiwxzNU4P2psuu0QT0NI8947/LDAARckSJaPuzdZNtri83Plhuxna6RMmJE+dzDAgXJBJI7zztiLLu7SpDaD8C2GoiRvsqG66uSQL3h1YlILAGG0heoaoBEsZBAMDzbymcR1arAkk6GYb1Ox06NCKCwAKxMRAHE4wniJ6XS50XP60jBklEBoSq+kKQVC2UB1WAoGwDIvTP4zg/wFkFX3dMAq3QS0TFQAcSCFqEEjgDzMV6XszVG1dOlUhSZ1L1EliNa76ZvhmXzTBg60qYkxqYsephIu5gNqAvA2jGWerUVtquHzXiXV02yuVhTmmwEozJffpYi9vLHMX/iHspVzVQ5inScrVCvKuNOoqNcTJs0jCxrll3r3M/4j6fxMeYJ+fu9X/kAfUYlqnpJ5KvJ9HMfTCwsdDMCCuLt5VagHpomPqSfmcMrc/wCUfjSJ/O+O4WM0Wwf2cchM6ASIWkRfYwxn6gH5DDsm5nc2do8oembdrkn1JwsLHPHsvyNZdpBeZpgV7ACA0QNorCI7bn64h8aOlqZXpMEyLXWpUANu0CPTHcLG0eyZvtCFFZHSPhHA+9TP+5+pxFm1AkgAEIYI3EFYjHMLDkJEK3qLN75jf+WmCv0Nx2xHmT0N/mf8Pdn8yT8zhYWE+I1uPVRpzIjbbyvx2xWayXWSTci5n/8AGD+d8LCxizRFlRUXt9pv/iTE2YpjSBAj3m0d0M/kPoMLCwyQDwc/xCOCKc+e2JqJk0pv8P8A5nCwsNDYzJf4XzH/AMoH5Ej54kzqAVGgAdLcdmtjuFiCgZzc+j/+M/niQD+FPN78/wCGh/O+FhYtbi4B2QY69/vj5e9W34n64I8UMUwRvq3+S45hY3XZMXuAeHj+Inm6g+hpkkehNzg3LVCSZJN6e577/XnCwsGGORL4oLsOAHgcWq2t5Y7VEV0UWU1QCvEe72jaLn64WFhYnZfl9hw7SBfEqrCjlmBIaoU94QSC8m+s/anzxXuP4erkhpPJ6xucLCxydEWjfizfG3RovElAAIAEPaOIqqR+JJ+eM8WJcg3BMRxAZOMLCx0S39PyYx29TTZTO1ERVSo6qFEBWIAtwAcLCwsdUIrKtOAnuf/Z"/>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 name="Rectangle 1"/>
          <p:cNvSpPr/>
          <p:nvPr/>
        </p:nvSpPr>
        <p:spPr>
          <a:xfrm>
            <a:off x="155575" y="1298999"/>
            <a:ext cx="8988425" cy="830997"/>
          </a:xfrm>
          <a:prstGeom prst="rect">
            <a:avLst/>
          </a:prstGeom>
        </p:spPr>
        <p:txBody>
          <a:bodyPr wrap="square">
            <a:spAutoFit/>
          </a:bodyPr>
          <a:lstStyle/>
          <a:p>
            <a:pPr lvl="0"/>
            <a:r>
              <a:rPr lang="en-US" sz="2400" b="1" dirty="0" smtClean="0">
                <a:latin typeface="Gill Sans MT" panose="020B0502020104020203" pitchFamily="34" charset="0"/>
              </a:rPr>
              <a:t>Feedback: I liked the video! I am excited to use the “Find 3 Ways Graphic Organizer”. </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375" y="2271886"/>
            <a:ext cx="7923566" cy="3908197"/>
          </a:xfrm>
          <a:prstGeom prst="rect">
            <a:avLst/>
          </a:prstGeom>
          <a:ln w="127000" cap="sq">
            <a:solidFill>
              <a:srgbClr val="000000"/>
            </a:solidFill>
            <a:miter lim="800000"/>
          </a:ln>
          <a:effectLst>
            <a:outerShdw blurRad="57150" dist="50800" dir="2700000" algn="tl" rotWithShape="0">
              <a:srgbClr val="000000">
                <a:alpha val="40000"/>
              </a:srgbClr>
            </a:outerShdw>
          </a:effectLst>
          <a:extLst>
            <a:ext uri="{909E8E84-426E-40DD-AFC4-6F175D3DCCD1}">
              <a14:hiddenFill xmlns:a14="http://schemas.microsoft.com/office/drawing/2010/main">
                <a:solidFill>
                  <a:schemeClr val="accent1"/>
                </a:solidFill>
              </a14:hiddenFill>
            </a:ext>
          </a:extLst>
        </p:spPr>
      </p:pic>
      <p:cxnSp>
        <p:nvCxnSpPr>
          <p:cNvPr id="6" name="Straight Arrow Connector 5"/>
          <p:cNvCxnSpPr/>
          <p:nvPr/>
        </p:nvCxnSpPr>
        <p:spPr>
          <a:xfrm>
            <a:off x="7598979" y="2490952"/>
            <a:ext cx="15766" cy="1119351"/>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7975" y="2271886"/>
            <a:ext cx="8210634" cy="2817671"/>
          </a:xfrm>
          <a:prstGeom prst="rect">
            <a:avLst/>
          </a:prstGeom>
          <a:ln w="127000" cap="sq">
            <a:solidFill>
              <a:srgbClr val="000000"/>
            </a:solidFill>
            <a:miter lim="800000"/>
          </a:ln>
          <a:effectLst>
            <a:outerShdw blurRad="57150" dist="50800" dir="2700000" algn="tl" rotWithShape="0">
              <a:srgbClr val="000000">
                <a:alpha val="40000"/>
              </a:srgbClr>
            </a:outerShdw>
          </a:effectLst>
          <a:extLst>
            <a:ext uri="{909E8E84-426E-40DD-AFC4-6F175D3DCCD1}">
              <a14:hiddenFill xmlns:a14="http://schemas.microsoft.com/office/drawing/2010/main">
                <a:solidFill>
                  <a:schemeClr val="accent1"/>
                </a:solidFill>
              </a14:hiddenFill>
            </a:ext>
          </a:extLst>
        </p:spPr>
      </p:pic>
      <p:cxnSp>
        <p:nvCxnSpPr>
          <p:cNvPr id="10" name="Straight Arrow Connector 9"/>
          <p:cNvCxnSpPr/>
          <p:nvPr/>
        </p:nvCxnSpPr>
        <p:spPr>
          <a:xfrm flipH="1">
            <a:off x="1718441" y="3680721"/>
            <a:ext cx="3247697" cy="434079"/>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6023172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1"/>
                                        </p:tgtEl>
                                        <p:attrNameLst>
                                          <p:attrName>style.visibility</p:attrName>
                                        </p:attrNameLst>
                                      </p:cBhvr>
                                      <p:to>
                                        <p:strVal val="visible"/>
                                      </p:to>
                                    </p:set>
                                    <p:animEffect transition="in" filter="fade">
                                      <p:cBhvr>
                                        <p:cTn id="7" dur="500"/>
                                        <p:tgtEl>
                                          <p:spTgt spid="2051"/>
                                        </p:tgtEl>
                                      </p:cBhvr>
                                    </p:animEffect>
                                  </p:childTnLst>
                                </p:cTn>
                              </p:par>
                              <p:par>
                                <p:cTn id="8" presetID="10" presetClass="entr" presetSubtype="0"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124" y="1789907"/>
            <a:ext cx="8715375" cy="754062"/>
          </a:xfrm>
        </p:spPr>
        <p:txBody>
          <a:bodyPr>
            <a:noAutofit/>
          </a:bodyPr>
          <a:lstStyle/>
          <a:p>
            <a:pPr marL="4572" indent="0"/>
            <a:r>
              <a:rPr lang="en-US" sz="5400" dirty="0" smtClean="0"/>
              <a:t>Kindergarten Science</a:t>
            </a:r>
            <a:br>
              <a:rPr lang="en-US" sz="5400" dirty="0" smtClean="0"/>
            </a:br>
            <a:r>
              <a:rPr lang="en-US" sz="5400" dirty="0" smtClean="0">
                <a:solidFill>
                  <a:srgbClr val="FFC000"/>
                </a:solidFill>
              </a:rPr>
              <a:t>Unit 4</a:t>
            </a:r>
            <a:br>
              <a:rPr lang="en-US" sz="5400" dirty="0" smtClean="0">
                <a:solidFill>
                  <a:srgbClr val="FFC000"/>
                </a:solidFill>
              </a:rPr>
            </a:br>
            <a:r>
              <a:rPr lang="en-US" sz="5400" dirty="0" smtClean="0">
                <a:solidFill>
                  <a:srgbClr val="FFC000"/>
                </a:solidFill>
              </a:rPr>
              <a:t>Land and Water</a:t>
            </a:r>
            <a:endParaRPr lang="en-US" sz="5400" dirty="0">
              <a:solidFill>
                <a:srgbClr val="FFC000"/>
              </a:solidFill>
            </a:endParaRPr>
          </a:p>
        </p:txBody>
      </p:sp>
    </p:spTree>
    <p:extLst>
      <p:ext uri="{BB962C8B-B14F-4D97-AF65-F5344CB8AC3E}">
        <p14:creationId xmlns:p14="http://schemas.microsoft.com/office/powerpoint/2010/main" val="11212724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Unit Outline</a:t>
            </a:r>
          </a:p>
        </p:txBody>
      </p:sp>
      <p:sp>
        <p:nvSpPr>
          <p:cNvPr id="3" name="Content Placeholder 2"/>
          <p:cNvSpPr>
            <a:spLocks noGrp="1"/>
          </p:cNvSpPr>
          <p:nvPr>
            <p:ph idx="1"/>
          </p:nvPr>
        </p:nvSpPr>
        <p:spPr>
          <a:xfrm>
            <a:off x="457200" y="1600200"/>
            <a:ext cx="8686800" cy="4895193"/>
          </a:xfrm>
        </p:spPr>
        <p:txBody>
          <a:bodyPr>
            <a:normAutofit fontScale="92500" lnSpcReduction="10000"/>
          </a:bodyPr>
          <a:lstStyle/>
          <a:p>
            <a:r>
              <a:rPr lang="en-US" dirty="0"/>
              <a:t>6 weeks in length to correspond with literacy unit </a:t>
            </a:r>
            <a:r>
              <a:rPr lang="en-US" dirty="0" smtClean="0"/>
              <a:t>4 </a:t>
            </a:r>
            <a:r>
              <a:rPr lang="en-US" dirty="0"/>
              <a:t>(120 minutes/week)</a:t>
            </a:r>
          </a:p>
          <a:p>
            <a:pPr marL="4572" indent="0">
              <a:buNone/>
            </a:pPr>
            <a:r>
              <a:rPr lang="en-US" i="1" u="sng" dirty="0"/>
              <a:t>I Can Statements </a:t>
            </a:r>
            <a:r>
              <a:rPr lang="en-US" sz="3600" i="1" u="sng" dirty="0"/>
              <a:t>(student outcomes for the unit)</a:t>
            </a:r>
          </a:p>
          <a:p>
            <a:r>
              <a:rPr lang="en-US" dirty="0"/>
              <a:t>I can recognize that rocks and soils have different physical properties</a:t>
            </a:r>
            <a:r>
              <a:rPr lang="en-US" dirty="0" smtClean="0"/>
              <a:t>.</a:t>
            </a:r>
            <a:endParaRPr lang="en-US" dirty="0"/>
          </a:p>
          <a:p>
            <a:r>
              <a:rPr lang="en-US" dirty="0"/>
              <a:t>I can sort objects based on their observable characteristics</a:t>
            </a:r>
            <a:r>
              <a:rPr lang="en-US" dirty="0" smtClean="0"/>
              <a:t>.</a:t>
            </a:r>
            <a:endParaRPr lang="en-US" dirty="0"/>
          </a:p>
          <a:p>
            <a:r>
              <a:rPr lang="en-US" dirty="0"/>
              <a:t>I can explain how soil and rocks are used in my daily life.</a:t>
            </a:r>
          </a:p>
          <a:p>
            <a:endParaRPr lang="en-US" dirty="0"/>
          </a:p>
        </p:txBody>
      </p:sp>
    </p:spTree>
    <p:extLst>
      <p:ext uri="{BB962C8B-B14F-4D97-AF65-F5344CB8AC3E}">
        <p14:creationId xmlns:p14="http://schemas.microsoft.com/office/powerpoint/2010/main" val="18196316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a:xfrm>
            <a:off x="252249" y="1417638"/>
            <a:ext cx="8718330" cy="4998928"/>
          </a:xfrm>
        </p:spPr>
        <p:txBody>
          <a:bodyPr>
            <a:normAutofit fontScale="92500" lnSpcReduction="10000"/>
          </a:bodyPr>
          <a:lstStyle/>
          <a:p>
            <a:r>
              <a:rPr lang="en-US" dirty="0" smtClean="0"/>
              <a:t>Foss Kit: Pebbles, Sand and Silt</a:t>
            </a:r>
          </a:p>
          <a:p>
            <a:r>
              <a:rPr lang="en-US" u="sng" dirty="0"/>
              <a:t>Recommended Investigations: </a:t>
            </a:r>
            <a:r>
              <a:rPr lang="en-US" u="sng" dirty="0" smtClean="0"/>
              <a:t> </a:t>
            </a:r>
            <a:r>
              <a:rPr lang="en-US" dirty="0" smtClean="0"/>
              <a:t>Investigation </a:t>
            </a:r>
            <a:r>
              <a:rPr lang="en-US" dirty="0"/>
              <a:t>1, Investigation 2, Investigation 3 (parts </a:t>
            </a:r>
            <a:r>
              <a:rPr lang="en-US" dirty="0" smtClean="0"/>
              <a:t>3 &amp; 4 optional), </a:t>
            </a:r>
            <a:r>
              <a:rPr lang="en-US" dirty="0"/>
              <a:t>Investigation </a:t>
            </a:r>
            <a:r>
              <a:rPr lang="en-US" dirty="0" smtClean="0"/>
              <a:t>4</a:t>
            </a:r>
          </a:p>
          <a:p>
            <a:r>
              <a:rPr lang="en-US" dirty="0" smtClean="0"/>
              <a:t>Lots of other online resources listed on curriculum guide</a:t>
            </a:r>
          </a:p>
          <a:p>
            <a:r>
              <a:rPr lang="en-US" dirty="0" smtClean="0"/>
              <a:t>DMPS science website at </a:t>
            </a:r>
            <a:r>
              <a:rPr lang="en-US" dirty="0" smtClean="0">
                <a:hlinkClick r:id="rId2"/>
              </a:rPr>
              <a:t>http://science.dmschools.org</a:t>
            </a:r>
            <a:r>
              <a:rPr lang="en-US" dirty="0" smtClean="0"/>
              <a:t> </a:t>
            </a:r>
            <a:endParaRPr lang="en-US" dirty="0"/>
          </a:p>
          <a:p>
            <a:r>
              <a:rPr lang="en-US" dirty="0"/>
              <a:t>Contact Kim O’Donnell if you need any </a:t>
            </a:r>
            <a:r>
              <a:rPr lang="en-US" dirty="0" smtClean="0"/>
              <a:t>support </a:t>
            </a:r>
            <a:r>
              <a:rPr lang="en-US" dirty="0" smtClean="0">
                <a:solidFill>
                  <a:srgbClr val="002060"/>
                </a:solidFill>
                <a:hlinkClick r:id="rId3"/>
              </a:rPr>
              <a:t>kimberly.odonnell@dmschools.org</a:t>
            </a:r>
            <a:r>
              <a:rPr lang="en-US" dirty="0" smtClean="0">
                <a:solidFill>
                  <a:srgbClr val="002060"/>
                </a:solidFill>
              </a:rPr>
              <a:t>  </a:t>
            </a:r>
            <a:endParaRPr lang="en-US" dirty="0">
              <a:solidFill>
                <a:srgbClr val="002060"/>
              </a:solidFill>
            </a:endParaRPr>
          </a:p>
          <a:p>
            <a:endParaRPr lang="en-US" dirty="0"/>
          </a:p>
        </p:txBody>
      </p:sp>
    </p:spTree>
    <p:extLst>
      <p:ext uri="{BB962C8B-B14F-4D97-AF65-F5344CB8AC3E}">
        <p14:creationId xmlns:p14="http://schemas.microsoft.com/office/powerpoint/2010/main" val="29339934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Agenda</a:t>
            </a:r>
            <a:endParaRPr lang="en-US" dirty="0"/>
          </a:p>
        </p:txBody>
      </p:sp>
      <p:sp>
        <p:nvSpPr>
          <p:cNvPr id="3" name="Content Placeholder 2"/>
          <p:cNvSpPr>
            <a:spLocks noGrp="1"/>
          </p:cNvSpPr>
          <p:nvPr>
            <p:ph idx="1"/>
          </p:nvPr>
        </p:nvSpPr>
        <p:spPr>
          <a:xfrm>
            <a:off x="163773" y="1417638"/>
            <a:ext cx="8789158" cy="4655616"/>
          </a:xfrm>
        </p:spPr>
        <p:txBody>
          <a:bodyPr>
            <a:noAutofit/>
          </a:bodyPr>
          <a:lstStyle/>
          <a:p>
            <a:pPr marL="4572" indent="0">
              <a:buNone/>
            </a:pPr>
            <a:r>
              <a:rPr lang="en-US" sz="2400" dirty="0" smtClean="0"/>
              <a:t>2:30pm</a:t>
            </a:r>
            <a:r>
              <a:rPr lang="en-US" sz="2400" dirty="0"/>
              <a:t>	</a:t>
            </a:r>
            <a:r>
              <a:rPr lang="en-US" sz="2400" dirty="0" smtClean="0"/>
              <a:t>Welcome, Reminders, and Logistics</a:t>
            </a:r>
          </a:p>
          <a:p>
            <a:pPr marL="4572" indent="0">
              <a:buNone/>
            </a:pPr>
            <a:r>
              <a:rPr lang="en-US" sz="2400" dirty="0" smtClean="0"/>
              <a:t>2:35pm</a:t>
            </a:r>
            <a:r>
              <a:rPr lang="en-US" sz="2400" dirty="0"/>
              <a:t>	</a:t>
            </a:r>
            <a:r>
              <a:rPr lang="en-US" sz="2400" dirty="0" smtClean="0"/>
              <a:t>Mathematical Practice Standard #1</a:t>
            </a:r>
          </a:p>
          <a:p>
            <a:pPr marL="4572" indent="0">
              <a:spcBef>
                <a:spcPts val="0"/>
              </a:spcBef>
              <a:spcAft>
                <a:spcPts val="0"/>
              </a:spcAft>
              <a:buNone/>
            </a:pPr>
            <a:r>
              <a:rPr lang="en-US" sz="2000" i="1" dirty="0" smtClean="0">
                <a:solidFill>
                  <a:schemeClr val="tx1"/>
                </a:solidFill>
              </a:rPr>
              <a:t>“I am excited for all teachers to be focusing on problem solving.”</a:t>
            </a:r>
          </a:p>
          <a:p>
            <a:pPr marL="4572" indent="0">
              <a:spcBef>
                <a:spcPts val="0"/>
              </a:spcBef>
              <a:spcAft>
                <a:spcPts val="0"/>
              </a:spcAft>
              <a:buNone/>
            </a:pPr>
            <a:r>
              <a:rPr lang="en-US" sz="2000" i="1" dirty="0" smtClean="0">
                <a:solidFill>
                  <a:schemeClr val="tx1"/>
                </a:solidFill>
              </a:rPr>
              <a:t>“I am excited about the ideas shared by others in collaboration.”</a:t>
            </a:r>
          </a:p>
          <a:p>
            <a:pPr marL="4572" indent="0">
              <a:spcBef>
                <a:spcPts val="0"/>
              </a:spcBef>
              <a:spcAft>
                <a:spcPts val="0"/>
              </a:spcAft>
              <a:buNone/>
            </a:pPr>
            <a:r>
              <a:rPr lang="en-US" sz="2000" i="1" dirty="0" smtClean="0">
                <a:solidFill>
                  <a:schemeClr val="tx1"/>
                </a:solidFill>
              </a:rPr>
              <a:t>“I am excited about the practice standards.”</a:t>
            </a:r>
          </a:p>
          <a:p>
            <a:pPr marL="4572" indent="0">
              <a:spcBef>
                <a:spcPts val="0"/>
              </a:spcBef>
              <a:spcAft>
                <a:spcPts val="0"/>
              </a:spcAft>
              <a:buNone/>
            </a:pPr>
            <a:r>
              <a:rPr lang="en-US" sz="2000" i="1" dirty="0" smtClean="0">
                <a:solidFill>
                  <a:schemeClr val="tx1"/>
                </a:solidFill>
              </a:rPr>
              <a:t>“What are good strategies for me to use to expand their thinking?”</a:t>
            </a:r>
          </a:p>
          <a:p>
            <a:pPr marL="4572" indent="0">
              <a:spcBef>
                <a:spcPts val="0"/>
              </a:spcBef>
              <a:spcAft>
                <a:spcPts val="0"/>
              </a:spcAft>
              <a:buNone/>
            </a:pPr>
            <a:r>
              <a:rPr lang="en-US" sz="2000" i="1" dirty="0" smtClean="0">
                <a:solidFill>
                  <a:schemeClr val="tx1"/>
                </a:solidFill>
              </a:rPr>
              <a:t>“I would like more problem solving strategies for struggling math students.”</a:t>
            </a:r>
            <a:endParaRPr lang="en-US" sz="2000" i="1" dirty="0">
              <a:solidFill>
                <a:schemeClr val="tx1"/>
              </a:solidFill>
            </a:endParaRPr>
          </a:p>
          <a:p>
            <a:pPr marL="4572" indent="0">
              <a:buNone/>
            </a:pPr>
            <a:r>
              <a:rPr lang="en-US" sz="2400" dirty="0" smtClean="0"/>
              <a:t>3:10pm</a:t>
            </a:r>
            <a:r>
              <a:rPr lang="en-US" sz="2400" dirty="0"/>
              <a:t>	</a:t>
            </a:r>
            <a:r>
              <a:rPr lang="en-US" sz="2400" dirty="0" smtClean="0"/>
              <a:t>Science </a:t>
            </a:r>
          </a:p>
          <a:p>
            <a:pPr marL="4572" indent="0">
              <a:spcBef>
                <a:spcPts val="0"/>
              </a:spcBef>
              <a:spcAft>
                <a:spcPts val="0"/>
              </a:spcAft>
              <a:buNone/>
            </a:pPr>
            <a:r>
              <a:rPr lang="en-US" sz="2400" smtClean="0"/>
              <a:t>3:35pm</a:t>
            </a:r>
            <a:r>
              <a:rPr lang="en-US" sz="2400" dirty="0"/>
              <a:t>	</a:t>
            </a:r>
            <a:r>
              <a:rPr lang="en-US" sz="2400" dirty="0" smtClean="0"/>
              <a:t>Survey Feedback and </a:t>
            </a:r>
            <a:r>
              <a:rPr lang="en-US" sz="2400" dirty="0"/>
              <a:t>Exit Slip</a:t>
            </a:r>
          </a:p>
          <a:p>
            <a:pPr marL="4572" indent="0">
              <a:buNone/>
            </a:pPr>
            <a:r>
              <a:rPr lang="en-US" sz="2400" dirty="0"/>
              <a:t>3:45pm	</a:t>
            </a:r>
            <a:r>
              <a:rPr lang="en-US" sz="2400" dirty="0" smtClean="0"/>
              <a:t>Dismissal</a:t>
            </a:r>
          </a:p>
          <a:p>
            <a:pPr marL="4572" indent="0">
              <a:buNone/>
            </a:pPr>
            <a:endParaRPr lang="en-US" sz="2400" dirty="0"/>
          </a:p>
          <a:p>
            <a:pPr marL="3175" indent="0">
              <a:buNone/>
            </a:pPr>
            <a:endParaRPr lang="en-US" sz="2400" b="1" i="1" dirty="0" smtClean="0">
              <a:solidFill>
                <a:srgbClr val="595959"/>
              </a:solidFill>
              <a:latin typeface="ArialRoundedMTBold"/>
            </a:endParaRPr>
          </a:p>
          <a:p>
            <a:pPr marL="171450" indent="-168275"/>
            <a:endParaRPr lang="en-US" sz="2400" dirty="0"/>
          </a:p>
        </p:txBody>
      </p:sp>
    </p:spTree>
    <p:extLst>
      <p:ext uri="{BB962C8B-B14F-4D97-AF65-F5344CB8AC3E}">
        <p14:creationId xmlns:p14="http://schemas.microsoft.com/office/powerpoint/2010/main" val="2724023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Other Ideas for Teaching Land and Water</a:t>
            </a:r>
            <a:endParaRPr lang="en-US" dirty="0"/>
          </a:p>
        </p:txBody>
      </p:sp>
      <p:sp>
        <p:nvSpPr>
          <p:cNvPr id="3" name="Content Placeholder 2"/>
          <p:cNvSpPr>
            <a:spLocks noGrp="1"/>
          </p:cNvSpPr>
          <p:nvPr>
            <p:ph idx="1"/>
          </p:nvPr>
        </p:nvSpPr>
        <p:spPr/>
        <p:txBody>
          <a:bodyPr/>
          <a:lstStyle/>
          <a:p>
            <a:r>
              <a:rPr lang="en-US" dirty="0" smtClean="0"/>
              <a:t>Sample Kindergarten </a:t>
            </a:r>
            <a:r>
              <a:rPr lang="en-US" dirty="0"/>
              <a:t>Rock Unit: </a:t>
            </a:r>
            <a:r>
              <a:rPr lang="en-US" sz="2400" dirty="0">
                <a:hlinkClick r:id="rId2"/>
              </a:rPr>
              <a:t>http://</a:t>
            </a:r>
            <a:r>
              <a:rPr lang="en-US" sz="2400" dirty="0" smtClean="0">
                <a:hlinkClick r:id="rId2"/>
              </a:rPr>
              <a:t>www.kindergartenkindergarten.com/2012/04/rock-and-roll.html</a:t>
            </a:r>
            <a:r>
              <a:rPr lang="en-US" sz="2400" dirty="0" smtClean="0"/>
              <a:t> </a:t>
            </a:r>
          </a:p>
          <a:p>
            <a:r>
              <a:rPr lang="en-US" dirty="0" smtClean="0"/>
              <a:t>Make </a:t>
            </a:r>
            <a:r>
              <a:rPr lang="en-US" dirty="0"/>
              <a:t>Borax Crystals </a:t>
            </a:r>
            <a:r>
              <a:rPr lang="en-US" sz="2400" dirty="0">
                <a:hlinkClick r:id="rId3"/>
              </a:rPr>
              <a:t>http://</a:t>
            </a:r>
            <a:r>
              <a:rPr lang="en-US" sz="2400" dirty="0" smtClean="0">
                <a:hlinkClick r:id="rId3"/>
              </a:rPr>
              <a:t>britton.disted.camosun.bc.ca/snow/boraxsnowflake.html</a:t>
            </a:r>
            <a:endParaRPr lang="en-US" sz="2400" dirty="0" smtClean="0"/>
          </a:p>
          <a:p>
            <a:r>
              <a:rPr lang="en-US" dirty="0" smtClean="0"/>
              <a:t>Invite a geologist to talk to your class.  </a:t>
            </a:r>
          </a:p>
          <a:p>
            <a:endParaRPr lang="en-US" dirty="0"/>
          </a:p>
        </p:txBody>
      </p:sp>
    </p:spTree>
    <p:extLst>
      <p:ext uri="{BB962C8B-B14F-4D97-AF65-F5344CB8AC3E}">
        <p14:creationId xmlns:p14="http://schemas.microsoft.com/office/powerpoint/2010/main" val="10220226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Collaboration Time!</a:t>
            </a:r>
            <a:endParaRPr lang="en-US" dirty="0"/>
          </a:p>
        </p:txBody>
      </p:sp>
      <p:sp>
        <p:nvSpPr>
          <p:cNvPr id="3" name="Content Placeholder 2"/>
          <p:cNvSpPr>
            <a:spLocks noGrp="1"/>
          </p:cNvSpPr>
          <p:nvPr>
            <p:ph idx="1"/>
          </p:nvPr>
        </p:nvSpPr>
        <p:spPr>
          <a:xfrm>
            <a:off x="457200" y="1600200"/>
            <a:ext cx="8229600" cy="4958255"/>
          </a:xfrm>
        </p:spPr>
        <p:txBody>
          <a:bodyPr>
            <a:normAutofit fontScale="92500" lnSpcReduction="20000"/>
          </a:bodyPr>
          <a:lstStyle/>
          <a:p>
            <a:r>
              <a:rPr lang="en-US" dirty="0"/>
              <a:t>Form small groups (3-4) and discuss how you plan to teach </a:t>
            </a:r>
            <a:r>
              <a:rPr lang="en-US" dirty="0" smtClean="0"/>
              <a:t>Pebbles, Sand and Silt </a:t>
            </a:r>
            <a:r>
              <a:rPr lang="en-US" dirty="0"/>
              <a:t>to your students, and integrate science concepts with literacy and math</a:t>
            </a:r>
            <a:r>
              <a:rPr lang="en-US" dirty="0" smtClean="0"/>
              <a:t>.</a:t>
            </a:r>
          </a:p>
          <a:p>
            <a:pPr marL="4572" indent="0">
              <a:buNone/>
            </a:pPr>
            <a:endParaRPr lang="en-US" dirty="0"/>
          </a:p>
          <a:p>
            <a:r>
              <a:rPr lang="en-US" dirty="0"/>
              <a:t>Add your lesson ideas to the </a:t>
            </a:r>
            <a:r>
              <a:rPr lang="en-US" dirty="0" smtClean="0"/>
              <a:t>Land and Water  </a:t>
            </a:r>
            <a:r>
              <a:rPr lang="en-US" dirty="0"/>
              <a:t>page on the elementary science wiki! (you’ll need to become a member to add to the </a:t>
            </a:r>
            <a:r>
              <a:rPr lang="en-US" dirty="0" smtClean="0"/>
              <a:t>page if you are not already.) </a:t>
            </a:r>
            <a:r>
              <a:rPr lang="en-US" dirty="0" smtClean="0">
                <a:hlinkClick r:id="rId2"/>
              </a:rPr>
              <a:t>www.dmpsscience.wikispaces.com</a:t>
            </a:r>
            <a:endParaRPr lang="en-US" dirty="0" smtClean="0"/>
          </a:p>
          <a:p>
            <a:pPr marL="4572" indent="0">
              <a:buNone/>
            </a:pPr>
            <a:r>
              <a:rPr lang="en-US" dirty="0" smtClean="0"/>
              <a:t> </a:t>
            </a:r>
            <a:endParaRPr lang="en-US" dirty="0"/>
          </a:p>
          <a:p>
            <a:endParaRPr lang="en-US" dirty="0"/>
          </a:p>
        </p:txBody>
      </p:sp>
    </p:spTree>
    <p:extLst>
      <p:ext uri="{BB962C8B-B14F-4D97-AF65-F5344CB8AC3E}">
        <p14:creationId xmlns:p14="http://schemas.microsoft.com/office/powerpoint/2010/main" val="5518566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124" y="2166938"/>
            <a:ext cx="8715375" cy="754062"/>
          </a:xfrm>
        </p:spPr>
        <p:txBody>
          <a:bodyPr>
            <a:noAutofit/>
          </a:bodyPr>
          <a:lstStyle/>
          <a:p>
            <a:r>
              <a:rPr lang="en-US" sz="5400" smtClean="0"/>
              <a:t>Survey Feedback &amp; </a:t>
            </a:r>
            <a:r>
              <a:rPr lang="en-US" sz="5400" dirty="0" smtClean="0">
                <a:solidFill>
                  <a:srgbClr val="FFC000"/>
                </a:solidFill>
              </a:rPr>
              <a:t>Exit Slip</a:t>
            </a:r>
            <a:endParaRPr lang="en-US" sz="5400" dirty="0">
              <a:solidFill>
                <a:srgbClr val="FFC000"/>
              </a:solidFill>
            </a:endParaRPr>
          </a:p>
        </p:txBody>
      </p:sp>
    </p:spTree>
    <p:extLst>
      <p:ext uri="{BB962C8B-B14F-4D97-AF65-F5344CB8AC3E}">
        <p14:creationId xmlns:p14="http://schemas.microsoft.com/office/powerpoint/2010/main" val="20793479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Survey Feedback</a:t>
            </a:r>
            <a:endParaRPr lang="en-US" dirty="0"/>
          </a:p>
        </p:txBody>
      </p:sp>
      <p:sp>
        <p:nvSpPr>
          <p:cNvPr id="3" name="Content Placeholder 2"/>
          <p:cNvSpPr>
            <a:spLocks noGrp="1"/>
          </p:cNvSpPr>
          <p:nvPr>
            <p:ph idx="1"/>
          </p:nvPr>
        </p:nvSpPr>
        <p:spPr>
          <a:xfrm>
            <a:off x="457200" y="1600200"/>
            <a:ext cx="8686800" cy="4525963"/>
          </a:xfrm>
        </p:spPr>
        <p:txBody>
          <a:bodyPr/>
          <a:lstStyle/>
          <a:p>
            <a:pPr marL="4572" indent="0">
              <a:buNone/>
            </a:pPr>
            <a:r>
              <a:rPr lang="en-US" dirty="0" smtClean="0"/>
              <a:t>Please take a minute complete the following surveys to provide feedback for the Curriculum Team:</a:t>
            </a:r>
          </a:p>
          <a:p>
            <a:r>
              <a:rPr lang="en-US" dirty="0" smtClean="0"/>
              <a:t>TCI social studies survey: </a:t>
            </a:r>
            <a:r>
              <a:rPr lang="en-US" sz="2800" dirty="0">
                <a:hlinkClick r:id="rId2"/>
              </a:rPr>
              <a:t>http://</a:t>
            </a:r>
            <a:r>
              <a:rPr lang="en-US" sz="2800" dirty="0" smtClean="0">
                <a:hlinkClick r:id="rId2"/>
              </a:rPr>
              <a:t>socialstudies.dmschools.org/elementary.html</a:t>
            </a:r>
            <a:endParaRPr lang="en-US" sz="2800" dirty="0" smtClean="0"/>
          </a:p>
          <a:p>
            <a:r>
              <a:rPr lang="en-US" dirty="0" smtClean="0"/>
              <a:t>Literacy Curriculum Guide survey: </a:t>
            </a:r>
            <a:r>
              <a:rPr lang="en-US" dirty="0" smtClean="0">
                <a:hlinkClick r:id="rId3"/>
              </a:rPr>
              <a:t>www.elementaryliteracy.dmschools.org</a:t>
            </a:r>
            <a:endParaRPr lang="en-US" dirty="0" smtClean="0"/>
          </a:p>
          <a:p>
            <a:endParaRPr lang="en-US" dirty="0" smtClean="0"/>
          </a:p>
          <a:p>
            <a:endParaRPr lang="en-US" dirty="0"/>
          </a:p>
        </p:txBody>
      </p:sp>
    </p:spTree>
    <p:extLst>
      <p:ext uri="{BB962C8B-B14F-4D97-AF65-F5344CB8AC3E}">
        <p14:creationId xmlns:p14="http://schemas.microsoft.com/office/powerpoint/2010/main" val="2935954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Exit Slip</a:t>
            </a:r>
            <a:endParaRPr lang="en-US" dirty="0"/>
          </a:p>
        </p:txBody>
      </p:sp>
      <p:sp>
        <p:nvSpPr>
          <p:cNvPr id="3" name="Content Placeholder 2"/>
          <p:cNvSpPr>
            <a:spLocks noGrp="1"/>
          </p:cNvSpPr>
          <p:nvPr>
            <p:ph idx="1"/>
          </p:nvPr>
        </p:nvSpPr>
        <p:spPr/>
        <p:txBody>
          <a:bodyPr/>
          <a:lstStyle/>
          <a:p>
            <a:pPr marL="4572" indent="0">
              <a:buNone/>
            </a:pPr>
            <a:r>
              <a:rPr lang="en-US" dirty="0" smtClean="0"/>
              <a:t>Use a notecard on your table to complete one of the following sentence starters:</a:t>
            </a:r>
          </a:p>
          <a:p>
            <a:r>
              <a:rPr lang="en-US" dirty="0" smtClean="0"/>
              <a:t>I am excited about…</a:t>
            </a:r>
          </a:p>
          <a:p>
            <a:r>
              <a:rPr lang="en-US" dirty="0" smtClean="0"/>
              <a:t>Something I find challenging…</a:t>
            </a:r>
          </a:p>
          <a:p>
            <a:r>
              <a:rPr lang="en-US" dirty="0" smtClean="0"/>
              <a:t>I would like more information about…</a:t>
            </a:r>
          </a:p>
          <a:p>
            <a:r>
              <a:rPr lang="en-US" dirty="0" smtClean="0"/>
              <a:t>I really enjoyed…</a:t>
            </a:r>
            <a:endParaRPr lang="en-US" dirty="0"/>
          </a:p>
        </p:txBody>
      </p:sp>
    </p:spTree>
    <p:extLst>
      <p:ext uri="{BB962C8B-B14F-4D97-AF65-F5344CB8AC3E}">
        <p14:creationId xmlns:p14="http://schemas.microsoft.com/office/powerpoint/2010/main" val="2072667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124" y="2166938"/>
            <a:ext cx="8715375" cy="754062"/>
          </a:xfrm>
        </p:spPr>
        <p:txBody>
          <a:bodyPr>
            <a:noAutofit/>
          </a:bodyPr>
          <a:lstStyle/>
          <a:p>
            <a:r>
              <a:rPr lang="en-US" sz="5400" dirty="0" smtClean="0">
                <a:solidFill>
                  <a:srgbClr val="FFC000"/>
                </a:solidFill>
              </a:rPr>
              <a:t>Reminders</a:t>
            </a:r>
            <a:r>
              <a:rPr lang="en-US" sz="5400" dirty="0" smtClean="0"/>
              <a:t> and Logistics</a:t>
            </a:r>
            <a:endParaRPr lang="en-US" sz="5400" dirty="0">
              <a:solidFill>
                <a:srgbClr val="FFC000"/>
              </a:solidFill>
            </a:endParaRPr>
          </a:p>
        </p:txBody>
      </p:sp>
    </p:spTree>
    <p:extLst>
      <p:ext uri="{BB962C8B-B14F-4D97-AF65-F5344CB8AC3E}">
        <p14:creationId xmlns:p14="http://schemas.microsoft.com/office/powerpoint/2010/main" val="13953816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fontScale="90000"/>
          </a:bodyPr>
          <a:lstStyle/>
          <a:p>
            <a:r>
              <a:rPr lang="en-US" sz="4400" dirty="0" smtClean="0"/>
              <a:t>The </a:t>
            </a:r>
            <a:r>
              <a:rPr lang="en-US" sz="4400" dirty="0" smtClean="0">
                <a:solidFill>
                  <a:srgbClr val="FFC000"/>
                </a:solidFill>
              </a:rPr>
              <a:t>Purpose</a:t>
            </a:r>
            <a:r>
              <a:rPr lang="en-US" sz="4400" dirty="0" smtClean="0"/>
              <a:t> of the District </a:t>
            </a:r>
            <a:r>
              <a:rPr lang="en-US" sz="4400" dirty="0" err="1" smtClean="0"/>
              <a:t>PLCs</a:t>
            </a:r>
            <a:endParaRPr lang="en-US" sz="3100" dirty="0"/>
          </a:p>
        </p:txBody>
      </p:sp>
      <p:sp>
        <p:nvSpPr>
          <p:cNvPr id="3" name="Content Placeholder 2"/>
          <p:cNvSpPr>
            <a:spLocks noGrp="1"/>
          </p:cNvSpPr>
          <p:nvPr>
            <p:ph idx="1"/>
          </p:nvPr>
        </p:nvSpPr>
        <p:spPr/>
        <p:txBody>
          <a:bodyPr>
            <a:normAutofit/>
          </a:bodyPr>
          <a:lstStyle/>
          <a:p>
            <a:pPr lvl="0"/>
            <a:r>
              <a:rPr lang="en-US" dirty="0" smtClean="0"/>
              <a:t>Support </a:t>
            </a:r>
            <a:r>
              <a:rPr lang="en-US" dirty="0"/>
              <a:t>the implementation of our common district </a:t>
            </a:r>
            <a:r>
              <a:rPr lang="en-US" dirty="0" smtClean="0"/>
              <a:t>initiatives</a:t>
            </a:r>
            <a:br>
              <a:rPr lang="en-US" dirty="0" smtClean="0"/>
            </a:br>
            <a:endParaRPr lang="en-US" dirty="0"/>
          </a:p>
          <a:p>
            <a:pPr lvl="0"/>
            <a:r>
              <a:rPr lang="en-US" dirty="0"/>
              <a:t>Provide teachers with an opportunity to </a:t>
            </a:r>
            <a:r>
              <a:rPr lang="en-US" b="1" u="sng" dirty="0"/>
              <a:t>share ideas and collaborate</a:t>
            </a:r>
            <a:r>
              <a:rPr lang="en-US" dirty="0"/>
              <a:t> with colleagues from around the </a:t>
            </a:r>
            <a:r>
              <a:rPr lang="en-US" dirty="0" smtClean="0"/>
              <a:t>district</a:t>
            </a:r>
          </a:p>
        </p:txBody>
      </p:sp>
    </p:spTree>
    <p:extLst>
      <p:ext uri="{BB962C8B-B14F-4D97-AF65-F5344CB8AC3E}">
        <p14:creationId xmlns:p14="http://schemas.microsoft.com/office/powerpoint/2010/main" val="28532785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a:xfrm>
            <a:off x="457200" y="1600200"/>
            <a:ext cx="8229600" cy="4572000"/>
          </a:xfrm>
        </p:spPr>
        <p:txBody>
          <a:bodyPr>
            <a:normAutofit lnSpcReduction="10000"/>
          </a:bodyPr>
          <a:lstStyle/>
          <a:p>
            <a:r>
              <a:rPr lang="en-US" dirty="0" smtClean="0"/>
              <a:t>We want to make an effort to deliver deep, meaningful professional development to you each and every session. </a:t>
            </a:r>
          </a:p>
          <a:p>
            <a:r>
              <a:rPr lang="en-US" dirty="0" smtClean="0"/>
              <a:t>Time is limited and we want to make good use of the 75 minutes. </a:t>
            </a:r>
          </a:p>
          <a:p>
            <a:r>
              <a:rPr lang="en-US" dirty="0" smtClean="0"/>
              <a:t>Today – If you have questions about what is presented – please write them on a notecard. If you would like a personal response – please write down your name and school. </a:t>
            </a:r>
          </a:p>
          <a:p>
            <a:pPr lvl="2"/>
            <a:endParaRPr lang="en-US" dirty="0"/>
          </a:p>
        </p:txBody>
      </p:sp>
    </p:spTree>
    <p:extLst>
      <p:ext uri="{BB962C8B-B14F-4D97-AF65-F5344CB8AC3E}">
        <p14:creationId xmlns:p14="http://schemas.microsoft.com/office/powerpoint/2010/main" val="22183202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Norms</a:t>
            </a:r>
            <a:endParaRPr lang="en-US" dirty="0"/>
          </a:p>
        </p:txBody>
      </p:sp>
      <p:sp>
        <p:nvSpPr>
          <p:cNvPr id="3" name="Content Placeholder 2"/>
          <p:cNvSpPr>
            <a:spLocks noGrp="1"/>
          </p:cNvSpPr>
          <p:nvPr>
            <p:ph idx="1"/>
          </p:nvPr>
        </p:nvSpPr>
        <p:spPr>
          <a:xfrm>
            <a:off x="457200" y="1600200"/>
            <a:ext cx="8229600" cy="4572000"/>
          </a:xfrm>
        </p:spPr>
        <p:txBody>
          <a:bodyPr>
            <a:normAutofit fontScale="92500" lnSpcReduction="20000"/>
          </a:bodyPr>
          <a:lstStyle/>
          <a:p>
            <a:r>
              <a:rPr lang="en-US" dirty="0" smtClean="0"/>
              <a:t>Be on time – every time</a:t>
            </a:r>
          </a:p>
          <a:p>
            <a:r>
              <a:rPr lang="en-US" dirty="0" smtClean="0"/>
              <a:t>Be prepared – bring back requested materials</a:t>
            </a:r>
          </a:p>
          <a:p>
            <a:r>
              <a:rPr lang="en-US" dirty="0" smtClean="0"/>
              <a:t>Be present </a:t>
            </a:r>
          </a:p>
          <a:p>
            <a:pPr marL="854075" lvl="1" indent="-396875"/>
            <a:r>
              <a:rPr lang="en-US" dirty="0" smtClean="0"/>
              <a:t>No side conversations</a:t>
            </a:r>
          </a:p>
          <a:p>
            <a:pPr marL="854075" lvl="1" indent="-396875"/>
            <a:r>
              <a:rPr lang="en-US" dirty="0" smtClean="0"/>
              <a:t>Avoid using your computer or cell phone</a:t>
            </a:r>
          </a:p>
          <a:p>
            <a:pPr marL="854075" lvl="1" indent="-396875"/>
            <a:r>
              <a:rPr lang="en-US" dirty="0" smtClean="0"/>
              <a:t>Avoid working on other tasks – stay focused on the topic at hand</a:t>
            </a:r>
          </a:p>
          <a:p>
            <a:r>
              <a:rPr lang="en-US" dirty="0" smtClean="0"/>
              <a:t>Be respectful of your peers and the facilitator</a:t>
            </a:r>
          </a:p>
          <a:p>
            <a:r>
              <a:rPr lang="en-US" dirty="0" smtClean="0"/>
              <a:t>Participate!</a:t>
            </a:r>
          </a:p>
          <a:p>
            <a:pPr lvl="2"/>
            <a:endParaRPr lang="en-US" dirty="0"/>
          </a:p>
        </p:txBody>
      </p:sp>
    </p:spTree>
    <p:extLst>
      <p:ext uri="{BB962C8B-B14F-4D97-AF65-F5344CB8AC3E}">
        <p14:creationId xmlns:p14="http://schemas.microsoft.com/office/powerpoint/2010/main" val="19992615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Literacy Curriculum Guide Revision Survey</a:t>
            </a:r>
            <a:endParaRPr lang="en-US" dirty="0"/>
          </a:p>
        </p:txBody>
      </p:sp>
      <p:sp>
        <p:nvSpPr>
          <p:cNvPr id="3" name="Content Placeholder 2"/>
          <p:cNvSpPr>
            <a:spLocks noGrp="1"/>
          </p:cNvSpPr>
          <p:nvPr>
            <p:ph idx="1"/>
          </p:nvPr>
        </p:nvSpPr>
        <p:spPr>
          <a:xfrm>
            <a:off x="457200" y="1600200"/>
            <a:ext cx="2654300" cy="4470399"/>
          </a:xfrm>
        </p:spPr>
        <p:txBody>
          <a:bodyPr>
            <a:normAutofit/>
          </a:bodyPr>
          <a:lstStyle/>
          <a:p>
            <a:r>
              <a:rPr lang="en-US" dirty="0" smtClean="0"/>
              <a:t>Fill out the survey </a:t>
            </a:r>
            <a:r>
              <a:rPr lang="en-US" dirty="0" smtClean="0"/>
              <a:t>on the </a:t>
            </a:r>
            <a:r>
              <a:rPr lang="en-US" dirty="0" smtClean="0"/>
              <a:t>homepage to submit suggested revisions: </a:t>
            </a: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3844" y="1600201"/>
            <a:ext cx="5628855" cy="35941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4" name="TextBox 3"/>
          <p:cNvSpPr txBox="1"/>
          <p:nvPr/>
        </p:nvSpPr>
        <p:spPr>
          <a:xfrm>
            <a:off x="1511300" y="5547379"/>
            <a:ext cx="5943600" cy="523220"/>
          </a:xfrm>
          <a:prstGeom prst="rect">
            <a:avLst/>
          </a:prstGeom>
          <a:noFill/>
        </p:spPr>
        <p:txBody>
          <a:bodyPr wrap="square" rtlCol="0">
            <a:spAutoFit/>
          </a:bodyPr>
          <a:lstStyle/>
          <a:p>
            <a:r>
              <a:rPr lang="en-US" sz="2800" dirty="0" smtClean="0">
                <a:solidFill>
                  <a:srgbClr val="FF0000"/>
                </a:solidFill>
              </a:rPr>
              <a:t>www.elementaryliteracy.dmschools.org</a:t>
            </a:r>
            <a:endParaRPr lang="en-US" sz="2800" dirty="0">
              <a:solidFill>
                <a:srgbClr val="FF0000"/>
              </a:solidFill>
            </a:endParaRPr>
          </a:p>
        </p:txBody>
      </p:sp>
    </p:spTree>
    <p:extLst>
      <p:ext uri="{BB962C8B-B14F-4D97-AF65-F5344CB8AC3E}">
        <p14:creationId xmlns:p14="http://schemas.microsoft.com/office/powerpoint/2010/main" val="7868225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123" y="177069"/>
            <a:ext cx="8715375" cy="754062"/>
          </a:xfrm>
        </p:spPr>
        <p:txBody>
          <a:bodyPr>
            <a:noAutofit/>
          </a:bodyPr>
          <a:lstStyle/>
          <a:p>
            <a:r>
              <a:rPr lang="en-US" sz="4800" dirty="0" smtClean="0">
                <a:solidFill>
                  <a:srgbClr val="FFC000"/>
                </a:solidFill>
              </a:rPr>
              <a:t>mathematical practice standard #1:</a:t>
            </a:r>
            <a:br>
              <a:rPr lang="en-US" sz="4800" dirty="0" smtClean="0">
                <a:solidFill>
                  <a:srgbClr val="FFC000"/>
                </a:solidFill>
              </a:rPr>
            </a:br>
            <a:r>
              <a:rPr lang="en-US" sz="3200" dirty="0" smtClean="0"/>
              <a:t>Make sense of problems and persevere in solving them</a:t>
            </a:r>
            <a:endParaRPr lang="en-US" sz="3200" dirty="0"/>
          </a:p>
        </p:txBody>
      </p:sp>
      <p:sp>
        <p:nvSpPr>
          <p:cNvPr id="3" name="TextBox 2"/>
          <p:cNvSpPr txBox="1"/>
          <p:nvPr/>
        </p:nvSpPr>
        <p:spPr>
          <a:xfrm>
            <a:off x="238124" y="2739078"/>
            <a:ext cx="8715375" cy="2585323"/>
          </a:xfrm>
          <a:prstGeom prst="rect">
            <a:avLst/>
          </a:prstGeom>
          <a:solidFill>
            <a:srgbClr val="FFCC66"/>
          </a:solidFill>
          <a:ln w="28575">
            <a:solidFill>
              <a:schemeClr val="tx1"/>
            </a:solidFill>
          </a:ln>
        </p:spPr>
        <p:txBody>
          <a:bodyPr wrap="square" rtlCol="0">
            <a:spAutoFit/>
          </a:bodyPr>
          <a:lstStyle/>
          <a:p>
            <a:r>
              <a:rPr lang="en-US" b="1" dirty="0" smtClean="0">
                <a:latin typeface="Gill Sans MT" panose="020B0502020104020203" pitchFamily="34" charset="0"/>
              </a:rPr>
              <a:t>December 3</a:t>
            </a:r>
            <a:r>
              <a:rPr lang="en-US" b="1" baseline="30000" dirty="0" smtClean="0">
                <a:latin typeface="Gill Sans MT" panose="020B0502020104020203" pitchFamily="34" charset="0"/>
              </a:rPr>
              <a:t>rd</a:t>
            </a:r>
            <a:r>
              <a:rPr lang="en-US" b="1" dirty="0" smtClean="0">
                <a:latin typeface="Gill Sans MT" panose="020B0502020104020203" pitchFamily="34" charset="0"/>
              </a:rPr>
              <a:t> we…</a:t>
            </a:r>
          </a:p>
          <a:p>
            <a:pPr marL="285750" indent="-285750">
              <a:buFont typeface="Arial" panose="020B0604020202020204" pitchFamily="34" charset="0"/>
              <a:buChar char="•"/>
            </a:pPr>
            <a:r>
              <a:rPr lang="en-US" dirty="0" smtClean="0">
                <a:latin typeface="Gill Sans MT" panose="020B0502020104020203" pitchFamily="34" charset="0"/>
              </a:rPr>
              <a:t>Practiced solving a problem collaboratively for our current grade level unit.</a:t>
            </a:r>
          </a:p>
          <a:p>
            <a:pPr marL="285750" indent="-285750">
              <a:buFont typeface="Arial" panose="020B0604020202020204" pitchFamily="34" charset="0"/>
              <a:buChar char="•"/>
            </a:pPr>
            <a:r>
              <a:rPr lang="en-US" dirty="0" smtClean="0">
                <a:latin typeface="Gill Sans MT" panose="020B0502020104020203" pitchFamily="34" charset="0"/>
              </a:rPr>
              <a:t>Watched a video of elementary students working through the problem-solving process and discussed with an elbow partner how this was similar or different from the problem solving in your classroom.</a:t>
            </a:r>
          </a:p>
          <a:p>
            <a:pPr marL="285750" indent="-285750">
              <a:buFont typeface="Arial" panose="020B0604020202020204" pitchFamily="34" charset="0"/>
              <a:buChar char="•"/>
            </a:pPr>
            <a:r>
              <a:rPr lang="en-US" dirty="0" smtClean="0">
                <a:latin typeface="Gill Sans MT" panose="020B0502020104020203" pitchFamily="34" charset="0"/>
              </a:rPr>
              <a:t>Read an article about Practice Standard #1 and collaborated with a teacher from another school around your </a:t>
            </a:r>
            <a:r>
              <a:rPr lang="en-US" dirty="0" err="1" smtClean="0">
                <a:latin typeface="Gill Sans MT" panose="020B0502020104020203" pitchFamily="34" charset="0"/>
              </a:rPr>
              <a:t>Aha’s</a:t>
            </a:r>
            <a:r>
              <a:rPr lang="en-US" dirty="0" smtClean="0">
                <a:latin typeface="Gill Sans MT" panose="020B0502020104020203" pitchFamily="34" charset="0"/>
              </a:rPr>
              <a:t> and questions.</a:t>
            </a:r>
          </a:p>
          <a:p>
            <a:pPr marL="285750" indent="-285750">
              <a:buFont typeface="Arial" panose="020B0604020202020204" pitchFamily="34" charset="0"/>
              <a:buChar char="•"/>
            </a:pPr>
            <a:r>
              <a:rPr lang="en-US" dirty="0" smtClean="0">
                <a:latin typeface="Gill Sans MT" panose="020B0502020104020203" pitchFamily="34" charset="0"/>
              </a:rPr>
              <a:t>Were provided with teacher action steps and probing questions to ask our students during the problem solving process.</a:t>
            </a:r>
          </a:p>
        </p:txBody>
      </p:sp>
    </p:spTree>
    <p:extLst>
      <p:ext uri="{BB962C8B-B14F-4D97-AF65-F5344CB8AC3E}">
        <p14:creationId xmlns:p14="http://schemas.microsoft.com/office/powerpoint/2010/main" val="32667223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460375" y="15875"/>
            <a:ext cx="8229600" cy="1143000"/>
          </a:xfrm>
        </p:spPr>
        <p:txBody>
          <a:bodyPr>
            <a:normAutofit fontScale="90000"/>
          </a:bodyPr>
          <a:lstStyle/>
          <a:p>
            <a:r>
              <a:rPr lang="en-US" dirty="0" smtClean="0"/>
              <a:t>Building a Problem-Solving Disposition</a:t>
            </a:r>
            <a:endParaRPr lang="en-US" sz="3600" b="1" dirty="0">
              <a:solidFill>
                <a:srgbClr val="FFC000"/>
              </a:solidFill>
            </a:endParaRPr>
          </a:p>
        </p:txBody>
      </p:sp>
      <p:sp>
        <p:nvSpPr>
          <p:cNvPr id="5" name="AutoShape 4" descr="http://www.clker.com/cliparts/d/j/E/B/g/X/wide-thought-bubble.sv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2" descr="data:image/jpeg;base64,/9j/4AAQSkZJRgABAQAAAQABAAD/2wCEAAkGBxQTEhUTExQVFhUWFxoYFxgYGBgYGBkcGhgYGhweGRsYHSggGBwlHBgcITEiJSkrLi4uGR8zODMsNygtLisBCgoKDg0OGxAQGywkHyQsMCwsLSwsLC0sLCwsLCwsLCwsLC0sLCwsLCwsLCwsLCwsLCwsLCwsLCwsLCwsLCwsLP/AABEIAMIBAwMBIgACEQEDEQH/xAAcAAABBQEBAQAAAAAAAAAAAAAEAAIDBQYBBwj/xABCEAACAQIFAgMFBQYEBgEFAAABAhEDIQAEEjFBIlEFYXEGEzKBkUJSobHwBxQjYtHhM3KCwRUkY5Ky8bMWJUNzo//EABkBAAMBAQEAAAAAAAAAAAAAAAABAgMEBf/EAC8RAAICAAQCCQQDAQEAAAAAAAABAhEDEiExQfAEEzJRYXGBkbGhwdHhIiPxFEL/2gAMAwEAAhEDEQA/APJDVxE5w0CMIYsk7hEThY7OAY4X9eD39f6/oNPnvzhGML3gNueD38j/AF/QAONhk+WOM367Y4FZtgThWAmGGlsF08gT8bBfxP0GDKWTpjZWc92OkfSL/hiXJDoq6YZrKCx8gT+WC6fhFSxfTTUmOsgX8hMnF2uueiKY2hAFgevxfOcEZfIibCTyf64TkPKVeX8KpCNXvavoAic2knV+B3wfRp6f8OnTp8SF1t9Xkfhiwp0uNr4KGWWd9sS2VRUVcuWPUSxHe8T2Gw+WGNSxeNleeMRHLA4QylZThhXFpmMvGxwG1E74BA2OYmNLDCuACMjDGwQtA+k2k4Hdd7gx2M/lgGNBjDg845pHMxz+jiI5imAZZZ46p/Bd8MLJxh4OA/8AitIQd44Ckj56ow0eNoBENvPwpP1nbyw6YrQdiRV77fngIeNrvoYyI3VZtxAMDucJvHHn/DYFdhr222AXDpizILdJxWeIeDtBZVNtxBxJU8WrabU7TYEufnuMC1/GqmxRPo316mw8rW6FmTNh7MZwVsqQ5Ouibi82Bgnm4taLqvz02Y8OWrl2AMswldgA6KW7SZXUv/b2xhPYXOCnXFRjHvT7ogJZSxGhiBuNVuIsb49T8O9n3pVG9/XApqw0tIBWCGX4vimBMj6zj0IYq6upHI4VO0eZKgInUv4/0wsaLxT2JJquaPiC+7JlQXEgHjfg2wsYf803tRv1iPM9eGmrix8H8Gq5kkUkkD4nPSi/5mNgfLfyxqcl7D0tQVqrVCJLFR7umum5kmXfaOkD4htjNQbG2kYWijOwVAWY7AAkn0AucXp9kM2qJUqKtKm9lao4F+xVZcHn4diMeo5Dw+hlVUUqYpl7ErJJgGxaSzfU3J72x3t54/XbNZjLByKKupVbR8CneJ3M2sbXO+Bxy7iu9gPL+yWWQaszmyfKkFXb+aoZPlCYjqVfDaYUU8o9Ujc1qzgHjZNMzvt/alMz+v8A3jgGM3PuLUe9h+Z8QFSy0cvStH8Oko8oLPqebb6v7DKhNtona398RLg7JQTffaf6/r+0NlIjoU5wWABEb4SUtMziaOoEbEYkZNTUj1OCqNPicdp0rxg7JURPpgsZHToiZJt2wWKQiYjDgs3i35cXxsvZr2SaoKdeoQKUaiGUybkFYPkJ1eYIvhbgZ3wnwWrmGQIhddYViI6RYkn7oiYPMGMXXj/sU1IBqLKUg+81MoFMj+ZiARPSCed98b/w7KolNVyoVUnq7npBBJ+1uN+MHVchTZXUqCKkhhe+rf0725vi4pcSJN8D55qIWbSFJiZkQbb4FrvTUw9QKfuqC7D10CAfIkYvv2seBHLOXCO9KFAQNCkAAa2gROrcRaRAFzjzZs/mCIpr7pdgKakE3+8ZP0OLngyi64bry5+pEMZSXlo/Pn6Gir51Ev7vSOGquFH/AGjf0DYqc144s2aT/wBJSg87t1fngP8A4LVMVNDvqN5ljcSJ7yD2vibw7wN3qCRoE/akAevPPG2+Kj0eTB4qBH8RYmVpqD/Ndo/DEYavUEgkg/dG0egnG2/4Qk3VQQN5WTA3jk7gjnfnBOS8NpwxDDld9N9lHncDSRE7G9sdMeh97MH0juMKvgbsbv2uZ59ePPE6+zjMIV1LXtsbeR58sa18qg6iNj8IAIvM37dwfwxypWp8fECAv+UXjUBIgz5j0xuuiwW5Dx5cDKJ7OGytqDGItYyDz6288WWV8AooU96dzcfM2Yx07fj5Y1GUqUnQ3mTMAwdjBAFg0DfniCMdq5BJDiCTPxTcC9j+F9ufKl0aC2JePLiVSeF5dqkNTZbAq3pbSw43sfTfFrW8GoCF924uSCywRzp+sb7X8sQ5ISTCmB8NoDAbjVwYAjy8sG0q1QEq51ACNiWaB947NbebnG0YJbIzlJshXw5JEINDgEmB0sJ+nNifPGe9qvAgWD/DqJPFjNx2O3rjV6adyzEkCY2Dgfy8NYWjjElWhSqJpZpABvEEQLSONvPb63JRksrFGTi7R57k/C9ilT4TAYWI/tzjTUPZt65/5mtVMiYYsdidhsw+1G8HywDmvBjSFTSTFmDbcTfsd/ri38DzPvqGksRUS5iJgGZAi8QJEXB9ccjgovY6FKzT5HwrKimoFNSI390G/GRI+WFitGfoJ01EqFx8UMwHygxhYteF+/7I9jO+J+0yKvucuiaEkKAIpid4Xdyb9TX9cQezObeo+Yao9/3d4iB9unsIgfTGcjF97HA+9qwJPuHIvGxQ7giMedGcnLU7HFJGrz9bT7uNlRidtyhAuJ4XmRfeNsf7bj/7hmDtqKH/APkn1Mz85ucb2vkpROoDS9/jgRMDabzuLbSAYjIe2+SJzOslQGpUpN/ijTsB5R2t2ibx6a053M8PRmWOOAYsKnh2lSSwkdpI3AjbeTvhU/D7N1CQwXmzTcbel9scp0AiLcYkWzSMF0vDSSeoSIBF7MYgG3nxiJ8vCe81KV8p7xyLX74Qw7JuGGlt+/fyw9BGKpM3GwJ9B3wnzzAHUQg7m5nsYtPa+FQWaGhmFEMTHfBeWFaoEOXoVK2t2ppoEy6gEhj9izAy0CDg32Q9gKtWurVFp1sm1HUazkhR7ylqXQtm94pZTIgAA3B29d8A8GpZFEo5WlKMet7ElulSWIgCwPYdMRh5QsrvBvZWnkzUrVGaoGIUIQNKIWUjXvrYEAzsI25xqKdJi4qaiFKjoPBg/wBfwGO5PJimWhmOozfi5MfUnErvwP1acMmx6IAIAAHYCBh2IlrTx+vnhj17Wj8fXthiBPaLwdM1Rak4FwdJImDEX7gixHY4+es94ZVydZ6LhoBOmRJB3A8yIseR6iPpL3nHO04yH7QPZv8AeqXvKdqyDe8OBwYF/wC/cAjr6PirsS9PD9PnicuPhtPPH18u/wA18eh5RlKsqQdzFpiYMdrC8AjYi0zhj0iT7xahs0nUDPSJ253lhzvycDCk6VGU1AbNIIYHcjeI1cEAkEGfPDqdJtSiekEqGkm/EA7cwbA7Ha/bGRg4ltl8uKiHUWF4Nh2tfadr8gC+BBk1VSrEtvAiIOnjkGDccQhFpwXlF1KRqG3IsCdj6XPpcYZmfDtQsQGC3MbTtPl2O+/GNSBU9BVlbSSSI5UgANDccgz9QIwH4tl6WkkQJA7FrDy39dxEXwRRyIUFTeApIJ3357AiZHlvwPncsSOqNgV22+XxARxf63T1GtCuy+fhRZuokHfY3sIiLDY8WvY2FDxIBTMs0TtY389pmbX2BFjgdMoWDCywZJadiB9ybEnzHfg4ZnPDoJYOq6QWlixJFhNwe/naL3xFtF0mTN4ixtceQ7D0mDtcHtgr96LhiGJYgi95v9D2+eIV8LLGNYBG92+En0vf7J8vQNbw4g/HI0kkNeIAFjEnnp3Hfc4pSFRynUqFyaiy1QQfIC3z223tiyo5hgoMrqIABs4O1yT8QGrv5YEr5EgglwenUwJYi8sDI3WF3FwYkdn08vKiHEWbYgXm5gXmdxbpE7DFKaDKN8UCFbtMgwZ3IJO5/VvTFJlMy1CuHBInewtv/XFvmEEhWubsNMkSQZgmzH9c4rPF6QA7xNxIni44sDiJ66lR00Ldso/2ULLAgxNosJ0mwFt+MLFVlvaSpTUINgLbYWOZ4WG3dfP5NViTRQ4vPY1C2YKDepSqpfa6E377bflikGLb2UYjN0TG76f+4Febc44YP+SOuS0ZujWY0AwYyALAkfzEEsTM25g/CbwcZf25qsHy9QFl1Unpxcf4dTtNj1j6doxoaR0q4I6Q5idjfRJA+zbqB4PcSc/7c5gNlMu8n+HVKnYsBUpK+4sQSs6ufUHG+Kv4mEH/ACMy2Zflmja5t6YbWzjteWN53MC82nFUc7J6Fv3NzgnL5CpVVmZ4AG0gfr+4xzRg5bGzkkE1vFGEaqpG9gSTfEB8QqPOkO4O+okj6bYkyPhoarTpqBLuqgvOmWIA1dhcT9cb/wBl/ZBq71su1EN0ppqqzCkumpoeGCwHux0sJmkVIBONOqrcnPexmvB/ZSu9bLpmmanRrFQuggEhh0wYIFys72OPVPYz9nVPLUKiZ1g9GrUWotFxeVRv8SJhoIkKTemLwSDqPZnwajkvdZdqjVcxoCe9fdr1qg0qSYgM4tJ0wCYAi6yuSZkK5kI/VYbiAALyBuZMbQYviG1wKSfE7Sy7S1E01FAJpXTAEQoCgDaOrsNowbl6IRQomBO5k3MmSfM4fOFiBncMZRzjs4QGGIb7v1jtOOlB+icdnHRgAYKQv58ThxQdsKcdwAeS/tU9nHosM3RBNMn+KokwTzvta3Yk+WPNlz/8m/xTYb3JE3nnsb84+n8zQWorI4lWEEHn+mPAfbPwFsjmWVkmk0tTfkg8Endlk2mSMd+Bi51T3OTEw8u2wNQck6laRJmZMbgz+APcAMN8W9GGCgtTE2WRsSRYkQStrN289s5kKMUyzkRuBN4mRBO1yQG3Bt54K8NzpvpiLqJU2AEGwncEEjgkRzHWmYNFsyrN32EHTuvIg8DfywO+UQ0wRG0DcDi4Hc/jb1xxK5CM2mRNiFBIF+AepcNevYAgQJOkjpExEXuJEX+tsaEkj0NMTIYKNLKYBkQY4ItfeSMQzokCVJEagWPJki/qDI3v5YnqkSSsqoMOo4kQI8j/ALfUPMUGI6DIEl4vpmwdYv6/3wUgsnqZgGwYgi8mYJn1uvnwTHfCSoxtqYEAzfzESf8ATZsdbw9zTK/C9m2EEG89tJ7d4xHUy7qFZwBPQ17KW23m3PO2FSHYFmGcEE6w22rULXO/zFzf+o9XMVUJUM2mJlTB6hzFpgCIsY88WFHJ6jVV6qaqcCJFgSIiLFRPykYkCUl00agLCCNYBUgyBJLAKV25mSIvhScI7sqKb2AZLjWQWgRM7T6bH84J5wquVcUlqEhVEgA2nqM/5uq0jbUMSeJZ4UlpmmNAsSNLM0zfSw6W2t1d/lYZ2o+YyxqDSRHwwTcDTJvGoWNhsT2vHWpuoqy1B8WMy/svSqKHFRIYT8M/jqH5YWKjwzxVBSUO3UJB645PANhGFjLPidyHSMvVzaruR6bn6Cw+eF4P4nGZoMAYFWmSTJMa1mw/LB3hvgVJiAx5N538v13xNm/CEpZql0xS96mpuCusTyeJ/Dvjk/55Rps6euTdGqzniFOlUraiR1MFgXJA1bmzMC+/IHpio8SX96oVKdMqCStRVMog0moIWxGwCi4+L1xbeL1ckHfWwaJZgykyxYSYJ0mQPlq8sQeKe06ZlaeXyKn3msllMKrKEk6mY6VACkkW2J9ScntXfx/RMUvgxnhHhQIJMSBMEwe1saHwrwn/ABaVRmpaKRq/4csdOk/CSCQELOYkwrQDcYuvZn2TbN+9UU3SstTQ/wBmnTVqYZSyn4lZg8kEkSkBhv634b7P06JNVtNfNKC4Jjpc01D+6BuiuxLQSb1D3vbxIwjS3EoOT1MX7Lfs/evQp084gppTaoAVj3lQFldHRxdAdTqQw2CQAQNO/wAsVqCtQoD3LU31MdPSXZ2J1RGpmjUbyQ4J3xJSy5zS0qzirRKsTo+EsoeV1A3WdCmLGLGMXJOOWU3Lc3SSIMrl9KoGOt1QKXIAY2EnykiYxPjmOE4gB045OOYU4BncLHBhTgEOnCw0YWrtgAcThAY5hTOAB04pPa7wmlmaBp1RcnoMEkNvAi4Bi+LucZH9pni9XK5anWo6QwzFMHUNQhgwP+2Gm07Qmk9GebeL5d6FGlUemkV5VShDDpMEsGj6ehEGxr6+fQa9NNBpAMmog4tdZlgWsfODgLwTxHMZnKrRP8T93rVXKwCdOks0AQWi5jtMXjEGezDn3oVbsA9+mYBBu0b3vz5HHdDFbVuVHNKCT0RbZTPq9FYAuxnTr0iRA2TkiDG+J6uabQGCqSE1KVBcXJHMWgTpN5mO+KPwCu4y+kKTrYiVamQA0xMnuAY7xzh3hzvTWujEaotDm/eSBvJAngneMUp3/wCn9PwS4+AZ4V4mzVnSkSQ9MgBkUCd2AOpuxMesbYZ4d4gTmlXUy20jqWPOwUyDvHed5wD4W/ua6VWemDDAm5aTO+qNp3PaNrYFGbpKadUVlNTXJUAKYG1wWI/phuS4t8+wV3JGspe/qVDTdroj2LHrmLWgQDA8gScVnhytUo1tRRWpnVdUIWI+9JIkDm0LwTA9LxKmazODVYmsH1LTcxvtZQp4g2ufTHKNdkqO9PKVCjAgjUObX1lpG4Nr6uIw14Rfz+Q9SPwnMn94VKzgB12UKixpsekAEgTHeI5w/wAYyKmalKSoci09PEhmIBVpN/XvhmZGZ6Pd0qdP3YF/eTysagAsCQAYtc4jz65wHqqomsydCKOBzfmPpilGS7Ma59AzLi+fqW+eU11NN4ToUqxI+0TeLCGgneJv3wH4Z45Qo0hSqVTq1EaKY1MYU6biAvU0b3HN7A0/Zym1QLVqOxgGWYWiBpjbmPpg5fC6NNrUtpB7gd7izCYjy4xXVTe7558QzxWxTeIZeajFMpV0k21EA/PTb9d8dxpmzCT00tY2Dd4t9cLF9RDmvwT1suf9BP8AhdOmty5MekDbken9+R8lQDU394hZSYBZlDA8swLdPzO/PItPFyjZfSiy6qFYKlwPpf1G4NrSAH4XVjKEaCCzGLRsNyD6j5LfcEYSxHxkvb9l5V3Pn0Kjw72W9+amlkJpgWZx1FzpUDTI3ESYG3cY9Q9kP2crGVzFRfcNTVCVUQ7OCwcVdUjSwg2Aa7KeIg/ZX4OKPvc67wBNMoASY1KdTntdSCJiDJ3GPQaWYq1KtCrRZDlnQl9Uhu4KiLztvAj68eJOnUTohHTUjL+7yyjw+kjhCFFNSqgAi12IgCQTzAO5xZ0vDKYrHMQfeMuk9R0jaYG0nSL/AMowshlKVEMtJAoZi7QDBJ3JP6GCTU/X6488YmhJOOYY1QY5qn9fn2wgHzhDHJwsAHZwscJwsAHZwicR1KkbXOGrUvf6/wBuMAEvrhFsRGreB9f6d8LWP1z/AFwCJB54dqwMa3aY7/r88PFUD9fqcABAxjv2u0tXhdc8o1J/pVQfkcaz3mMH+2tNXhwI+xXpsfQhl/3xUVboDDfsky1Wlndb0qi02rFldkYKValVWQxEFZYXwX+0j2C9xWavRd0oVTICwBTft/lPH04GKgeK1Ez/AIaRUYI1LLhhqIUgVHovaYPSuPes9lUr0jSqDUrrBHPeR2INwe4xcJZWRKNo+bMp4IoJVq9RluIViL3JFrTz2MnCfwOgSJNaeZOokCQGjsdiOL4u/Hci+RzDUKyyBDU3BgOk29No8iCPPAlfOqDqJi8zExBgmBB/zDHpxWG1dHE86e4B/wDSdNgNGnVIGnfVzHzF/wAMMTwt6TWUD7th3585xZZfxFXlAu94F2OngGJMG8+UWxJXqMSVCVCG2Ikgn4lmex/I4tKG6Fc9mB0c24eIteC0ywn8/pcYs8r4kbwWAvvEwI29B3njDPC8hVqM4ek6gqSGIga1LEQWAtYi20jDqOQeQGJ1ET/CptUPTeTCgSYMg9jh9ZFayYsjeyCqGYgxoUy0CLA3hgLXBO3mOIxOVsQADC2mL/0jefUYLyPhhBhqLFdPSXfQTM7C8ERMHuN9sRZvL1AQeQTLKs3EgkDeN5X/AN4MPpOFitqDugnhThTa3KXMKSSeCLwILLYWjZhvb/awldXK7v5nYSSRPz2Ppi9NEiNh1dO8Qfh33kWB8sC1qTEC5PJuBKzBG/eB5W2xtlT2JzMotKfbHVzep/thYuf3pU6CqmMLBkkGYqs7WzdVYd8tJ7IOYNyDaSNU9we9xKOXztJjSaoUQzICrEkeYtNr+WLzJgpoZwCAOIF4bteDtP1xG/iAZoYA2PaLzMdzzG2OV4MdkbdZIZ4H7SVshmv+Y66FWRXUywYN8TAHlfux94bnH0JlQrIrUyvu2AKaY0lSJWItEHj+mPnLxPK61YQHF2BBuJ4E77jcmCe22y/Yl7YEH/htdjaTlmbsLtS+V2H+ocDHDj4eVnThTtHrz0Zm4n09P6YRT85jEk4WOU2I/deY447X74S0/wAPLD8KcAHQMKccwi2ADuOTjkYRbAA2oNo4xClMkmRA9e5k7YnGGlu2ABjL5/h+v18oYUkX543/APf68sS4iZsADKi+d/T874ci/r8sMLRhB/kMAgjT6fT6c4yv7Usrq8LzPOkK23Z1kj5YtM77R5eipLVAY4W5+Fmjtsp5xkvaX22oVqb0NM0nUq7SQImnPVsvSxInlcXFNO2JtHlXjGYijkKgN196hP8A+uqtQfT32PpalmV0BpABEye3/rHzV49UptlaYpKFFKvBAJN6tETJk3/gTY40/ivjNU00sYWjlyWDBelqSajsSSHUjiNQ74tQzSpEuVKz0X24y+XzVEqzp7ynLU23gkfCY2VrfQHjHnOX9lkE66wlIkU1apEFQNoE3ufPHHrVKily6qfeg9Q1TrAg/wASbG5tFo9cSVqaNogvUUBdQEsgM9tl2Hb4sdeHGUFWy8efuc82pOztPw7I0WPSajGV6nmACCBppiRJFp7Rg0+MQGalQUQoEqNHaeoySd4JX5dwFDTU0BQGIZI6oKtAlUmBEjqI3O+Jky7AhXbSDMzCyItYaiItfUDiqT4t+W3PqK33c8+BLnPFXDqa5XTBQtckIbC7drGwE8jfFXk89U977zSekShJIBXpJ+K+mBuATBHe8r1sukydcdA0gSVEyBudW3I27AYzTZ6qKnTe5AJuSCYO/eDfmDg6pSTTiq8defdgpNO0za5Km5q1J6lBA2dek6iAC7AhtOpbT85w/wAXq6MwPgKVUFRdJLDUgAZbTtvxt6TiMylVmDNVbfq6zeSxVgD68duDvd5PwqpoqgliyIrgnqg0gZIAOzU/mzR5nFYeHkkm34cPsE5Zk/csPEG1TCgwOCRqExPc7na8eU4D/eihLBjyANO1uZO42PkTixq1ZVW47DgbMLHYMfwwJVykbEgE6h5RF57zIx3JKjmvvAnzIJmSNraXPHEWjnCwLXpwxAcp/LO3pbbCw7YUgvOLHVNh3+h3Eetu07zgc0VmdNt9jcDaQb7fn54sErlQfMWF7xAMgXkSLG4nkTiAsrgCWJA3AG5JMWAEESY9djjFssHopBBaYNyZiLD5WHPne22d8TUpVDqdD03lGWxBUyp9QV9bQeMaupSEQRfZfM3F587etjxiHN0tQIZJIJiBA5+ttP0jeJzxcPOqKhPK7PYv2fe1i+IZRahgVkhK6jh4+IfysLj5jcHGmjHzX7L+Nv4XnFrgE0WAWsokhkMXEWkbqeYI5M/R2WzC1EWpTYMjqGVhsykSCPIg48nEg4ujvjLMrJScIY4TGOb4zKO6u2ELY4Ww0nk/2wAO1ThTGK3O+O5ekJeqg22M7kAbeoxnc9+0TKpcanImwgbEAwLnnttOKysnMjZEzjhaMeZ579qJAJSkFgE9UibgWL6QbGfw5xQ5n9o+YdQQwUkbiCLSY/hyASjbE7pxgrxCz2StVAEsQo8yBioz3tLl6Yk1AbxYjfVp5tvbHiy+NVswWGt/hioD0yCBT7sSQGkwR8PlOM9VzJBBYhSGMkAMwJJB631GZ7HtzfFKD4L7fslyPWfEP2jBlJopxYnYErIktAs1j5XGMv4t7bZh2IDReVA4lg6ySQIiBK6rE/LK5iuXaaSs0g9RvHwyS1QwoVxETtBO+JqobMaWvsC4CzHUOSQoh2IkTAInti0lt8c/gm3/AKEZzMVGemJUB1WCzahtKqSw0izgTp77xgPKuPe7NUQHSJ1GNXUgtIXbSw4E4lNBNKtVIOm3UQ5VdZUgKRpJEz8PHawnGbog/CXPULkkGbMI2AYAERycXGLvRV56vn1Jb7yvzNL/AJXMAn4KlFx1A/Cz05Om1xWiZ+z5Y0fh7l8pl5kocu6t1KLpWqbkgkQoU9umMUGazT1kzCsACaJa0AEpUo1DYWuFJ8iz4l8IzzDIU0ABAr1gSQCANFFxvzLNH+rBFf2UxvsGpy+XohQ3SQVAbolmE9JmoTcEeW2Jh4lSYAgF4kEuSZI2Imw4tYXGKanmGYamIDeQgS11vax3E/zA4L8Po6l1NtBbTH2rfSRF/wAtsd0cGK1OVzexJnPGnKAoLKCI+G15B52txiDNszt06hpSTc6uNVjcjfDj0EkKCIKncbkXHnqEyP7YJqZ9SEVjLQBAE/U7HYifL0nbRbIjVlemQVZDahIggcGd/wAREzz54r83R0sEMgyNV/tXgi0CbX88XmcJYagFgbhryCCTvBNgb/2xTeK0QWWGYmJmPswIFtonbex9cTKyohy5hfdLYLvKxIIuSpvKnWsCdgx3nB2UzyJXR41KAEYzA6Jg/wA0oCY3/h+s11AzSWSQySy2HUQARPkyACDygnbDdQVCoAdUgNrBjSHBAP2gRDSdwrHvjJ62u9fHKLQZk5pu+Xkj3TlRJkRcLJ3HQdJPBi20lpTiNyJJ7mPtAgdoE4r/ABZSuao1LRWp05upGpQaTAfIKSdpfBhPVp1QfnExY7SuqYI2mRjpwp2jOcaZHWpjUbH6p/vfCwajNFkMf6R+BuMLG1x8DIolqAQYMSJvF4PnvYwdiMdDmI0hePhg6m2iTOn8jxJwqVEsCENzYi3BkRN99jxtG+OCt0yR06ryOB8R73kkr6HtjkNwh2MTAWbXIggCPmIgE+YOH1a+lSdSrywa4JEGTOx2Ft+k4r83noEg3AJBkmDEj6T81jfFtmUpPSpuEosqLBNWYEqOoG4ZpHoIjnGON0mGCk5FYeDLEehVeIoWUIVnWJWJIILbraPi3jYjG0/ZJ49VoJUyuZSotBZehVcEBQSNSHyk6gYiS21hjOeIeKLoDB2GolQtJQtwAwXq2A1WgXEdoIlHN1arOFaBHQWJJMwskExfYwB33nHI8aPSFai/Pb5N1B4W7PZM57aZSmSGqSw3AER/3R6+mKHxP9ptNATTp6oXVLGFItsTA2M78Xg2x5hmgo92feSHAnS0RJKiVWBZgQfliN2UMTohWEAsNMSJklyCQhEG+w4mDLwkt2lz6FdY3tz8mwz37R8xUDCkVHTI0jUfitESPKJ7bc59varMV30mo5JFgTpAJIO5LEwTyLAntinyC1Fq9OldWpSIYkKQ0mYCyGgiCbgdsSL4cQGcs406pgonA1WAaJUsRfg+oMq8faufcVjKOaarUZKjBBpvrOrdgZ0k6LHqjTsvocAU6jGQxf7rKi6QYJBWEABt3nbFklKiOpgGIY6pBf4TJGp5BBF7Acjtgatn6ewLNzbpUtNmAEC4kG314eTw99fz8hm8fYFYNpXoAYdDaoSTJsNRB+Fo/E74fkkqUwqhg1xAAdpBJ7ADSQziJvfyOIn8TS+imijgxfefwNv9RvfDV8TqOYEgR58EtNrjSWmNow6ff7csPQsKfh73Ks0kb9KSDTM9A1FpQmIIPpIw73dNCS0BiZaFLtvLdTyQSDqkRcXxSPVqm2o9MbbiDweYn6HBnh73K1WN5kTMCbgT9oEagOT6xhqC4/UTb4FgmepybBzpAhuvZdJjyYHUI5xBmPEatQskySbQIUyFE221aQY7jjDqOWpwDJib2gyTeNI7Q4F5g4dLN1WBCwRHJ7RvY6x641UaM7IaahwBUeDK+c6l32mRGk+owTk/DtMztcbyb7jtsC1uw74FooSY6WIMSCBciO2zTHrGDg4sIgQb/DtGmfNTfm2LiJjcyVaqFEh6i1Kck2LOj0xNrHUwIk7OO2AvZzMRlqgIJArIYG4/h1ZIB3I0A+invgnxBipVlXSyOCsWEgyONgbE9tJuJxJkKUfvCosg1Q1Mx0lVNSLmxKlkB7AmYjGMl/amaRf9bLHK1idNM07NvBgWgkWNrCVv9ogb4PosyiToMi57gxsPvTI7SPO1fQLxJWAkBgvEGem3xK0EeUeuDAyQemHGmRN/smRa8jtF2879sTmZHWAiDaCIJvcDf0kel8Kqx0q4W40yV6is9Wq3TBA9JJwa9Q1FI52Pfk/Q/wCxmcBVs1oLBg2g9jcap2i7A9pnbFS3sSHlGK6CYIIBEkzN7nYW/wBvPEVbSqyIUMxFxfXpgjaTJkeUnbBaZVVMqZRgG3kox6pA2KaY3252GB8xVV6bCIY6dex2g6hNrn+uC7QznhlEMhVSom25kdQv3JVit/5vLD8mkSNLs5HwmwBACuLeQN+CoviHJIVJJu5BbmGaRN+zKx25A7YgrVkBNRCWFyWDGNNnUwbSrSxm1j54xejRotUwnPIGytKoTTb93r6ToAUaKyz1baSXXbbrXveGhmyKjFjIYdtiYPG0k+s3GJsooq0c5TJUsaTuEg70WFSZ+1P16VBwMsPTQiJMHm5LQQSu0wAfODzOLwNNAxDSGG6mFYk7lVJU+l7enG2Fiqy2brqoVPfaRPwmBuZtFjMyO84WOm2c1IgFU6gQb6RwPlB5txsZ4IOBHW8SBdY3tF/Uc3iQN5GCKdWQrXIAuYAsWF+qwBjfkyDcziFzrYnULgbSfIfiOb7b4xZsPzrUirWViCYIDBTYEA/zAKNpA02OCcp7n92d2gBf4bEKxH8NxGo2uFYGRIu3cYFNPUkdTdxxyw9IM7bWI7Yqsn4aKlOqtz7txKgmCD07A3k9uSvE45cfCzfPtqa4c6LDxHxnKqNCENzGpyNQiLhLMATf+UCezKHj2WQlSkkNB0qxMAkMCXnU2nmfzwDQ8HXReBfSxM9JIIkx6g/LtOJ8h4KukOR9kb787X+7JE/dg7jGawHm1ZTxFQWntBl/8MBgNl/xAIHxCBsWAsRte8HEeadzSlFpaiRJVfileQdg1Mc8gjzxBVoIhJCi0wN9hJAj7tjJ4nfbFepJ1QQASencQ3VAHykYpYeUWayY1a7XD+ZJ2sNImdzFjOIqubNI1OZMEcGI45huT598EtV1XPUQLktCna87RtJ2mDEziT3SPZiGMAji0gDym+kgTycOhWV9VC8D4JjSs9gLeXdd9ziSpk4AkaogRxp3t2s0yeQ2Htl6fSQQN7C5EH13WJ8wRiepUkaTBIJmAZO0hQODZh5jzjD0ADfJC0AydjpkS21uxgg+c+WLHw7KooDGLgmCGJAPSpBBgAEEN5MDyIiDAKpBvuAZEyZ4+yygkH7wPrh1Kg7kwd+qCdKy0m4OwIt6kG/JSC2GGhS09WmZMxqn7o3ssMSjbbgcXiX3IBPTIBKlQ+3VECJEbMfOMR0vD9QKggsTeYMzPfkliO0r6jHWyhCrAFoJIsWBW1+xUwZ2K4WULCBUprDkJ8ROzSIZQpHbSzXnhjEjA9GvTBDALqvKnVMCYCRbUNrnn5YrwIIJ3I23JMkciZPwd9sMpN1aheftG7AHnsIsD64Qy6FejJYgMkxADC5M9vukMLXMcTgMVgTIcBtQMgGCIIDeRk3E7T6YC96G21SQNUgWWxIGwlSLdwcPI+JiCQb3EqCR5fevbifLDQmWdPNMNXSHBMKLMTxEcGLeqIcPpZiYAJ1aiRsCZWVkf9QQsd0G94FyB31GF32gmfu8yQpPkU88F5VbkVFkEGYgERcj1AAf5EWlsbRIZPl82bmTqsQYswBIViCf9BNzAF8EDkaYYNG11tIEdtQMHgE+eBaKktEATI1WCmd9/sPIPkcSZeqvT1BTIAgXkXgz8Znby5xS0JZa021Rq4TfqiTBkxeYEeon0i8SFN5IKnSSAxD2OnmNxt/SxkOnV0gE3hj0r1GBpF/zkj7XnjlbMh7ixaQBupJnULb8/XuDhtCQZlvdyNUKgBCiXHUJJWBMoQZWZ3iMJ2SmdxYG7SIK2IO5IG3O3bADj4gBpG8zcqpAXTNpBEkfyntiV3Vlk7sL8k/9RfmDIjbCodjqHumqKuqF0dJaYIltwOBIYH+XCzVJBEhJpkAnq0hulSRwVYMPMDVYTgLN1FZ0ZZIY9jIY8mCDpOoG/nheLZQA6WkFjFPUY0ggiARtoYrvuPXETjoy4vUtfC87SGbpe4YwxCkQb6iQ2qbhlDccou8YpPCkNM1KDE9DtTg3Eo2k7cWAJ2iTaMBUIDghzpYGSh6gQNQI8iVkx25jB/ix/wCbqFNqgSosXF00tpH2hqV78ie+CGk2N6xDB4eTzT89TQ08gjULg284wsOSi8DToj+bTq8/smb88iDjuOyn38+xzlcHBnQBaDvqgb7fh/NMWnE9AgAtYS3msi9wYmJEHkTexwzMVBBJMTAgAFSZ3F79+A0DkHHHdSDF47EzEkb/AO/IMHzwZoFU4CnSC07rIAmLeYH8o7AjbEXs4xOZqUvh97TMGwup1CLfc1XHBYb7KgenpX0BBJgXv5cxEgm2+BEY0c1l6xMfxF1XJszMp095B1TsTB3nET2KjuWOWUQxKwwIZZN1F6gkg3gQ0zcavPHMtmtNt9hEEcB7Cdx8QAtYqO+G5hFFZ1+Bb9U/FpaYTkkIwKk2Mn7wxD+8qoIBGoQOZEDSArDeAQysBI5HOMU9n6c/UprcVZ4uqnSLgb/ZLCPIXI7gsO8DrRSCwF7z2mGICwLiAGB2kEYsc48jVaIMADTcHX073llcDlSR9nFY0hjqso+H7u2oXjv1L6kHy0ZKB83TF5aAZnT0gbmADsDaPMeeIiWUypBLRxIkyIttyD5g24wYUXqi5tMbsTJIBm0kBr7ERbkPN05Kkqp7XkNI1D5EQbcyNsQ0UiTLxpkAsQZne4gnY8WBE7Xm2FQ0hlGwNp3CkXgR8TCO0dt4xGK5XlSSJ6iB3AJvzMEHv5nHUa8iVUEnvpE7H/KSTHIOEMnDETGmAfKJkSPM21D578Rp1vpJIJsQCIuw1XkCCASPOB5Yly9NFY67JsIIYrJiZsG0Ehr8DELKmuRqMCYMggTJXuYnUDzFu+ABEaNUSdIEzPeTF/VvUHzwXSfuPICCQSRfSBcG5ZZ5wLVzTGdXQTcRBI5MgdnE7bMcdFVu5jaN2BGnv903HYEjjFWKhq5jeTeWaZsZUsYH83SRtDDcE4HKSQyHUJkR9Ph4DWE94+cleirbrGngEkmwJjtclh9LXxGVhbtwTC2kWJEdiOoDyO2IZSG1AwIsACRAiI23B5htJ9BieqhC2Jm9oiO6+ZEgj9HEToWOqQxnT8USYY2GwDem44nDnrEyQwaAGBuWjgn0kAzP9QB7GAGk7gzfuDN/TUON/OLSmKapqYgEONhqAIN5iLAn0KuPXFYGNixvbmTYrt2gwwi/44IRg8/Z5i4VZJAI/lkgf5WTti4MmSLJCZDArp2AgW/kPyJt5iNsCrU0suoEXYSIJttPkN/lhlOkQQLbzEiB3BvwbyPL1w56rTpANmiDssqb9r9vTucaozaCRUJi15NxYWWYLd+oGfPawiI6RKLcmZEC20xbiNvLCRgQ+gWDW7nfki8b73IOHVnbSZZdh8MbRuBaRM/TfDAj9+WVmOxHU15EjqaZt8YVgN5Pnh+RCkNTgiSVMG4IERewDdcG1wTgf3xVoMjY2BiSBva4Ij5xghXEwD9kCD8QFwekR1KZ+nngGRZmsUhFWLsrBuQYtPcHiJxHXLEy594J9QRYqYMWbY+XpGJc1ldfUXh29SSRAVudOoyOPXuWvhylC1gQDYjbYuPQEggfzHD8wKytUpJHUf4Z2EhW7gEcxcHzO+DfaYaBk61hpQ02gBiChlQTwQCQBf4MCDJ+8uxBkAWhCzJKhRvuukk8ahYnBOZpitk6kBVaiq1E6iTCEq9jfbqvc+9B2iOTM3JV5PzXA3yqnzuPMG5C9rsOLciYtbyjCxXZenKgyu3IE+W+FjvU33c+xyuIZpOrUASdNyeq020gRuAT57/FIw1KhYGSdgJWL3uSdrjbgx32lUw4OoaokiZ3IJmLzaYjzHUMdzFORMAWJIJLeZkKL2872IjEMpCKXN9h3tpHVzv9nzFsAePddObDSLjY89ha9z5meTgt65iLAGNiJWxiT9q1gdiIBucRZumLXDErEjkAmIP5A8yL2xEtUUtGH+KuKvuqqqf4lNTq4lg8ggfa1RBHK6eBgNgzg+8hQYAWCAZDkkG8cEHmI+zjvhS+9yInXqpVXpgKYJDAOnaQCCbm0HlsMUTd24PmGBJYf6Sw1A3g6vTGC1T9+fqaPRhdPqQEESsjSqza5sST31DuCRxcJkBCypjUNJ1ahyekjfeVPnxqgTZbMFWUKsErM7ydwVA+IjSHHn084HR5IEGQdMTY3JAUn7MCVPM9ttjM5Tp7wIAn0j4untfqA33GGOG1AkWB4gg7yFA7zI4uR2xKGMBmEmLGPPhdwOoEcfF84bmbRYjvaYsTz9ofTCoY0OWF1ETFhYk+p+E6f+4eeG5NNLHknv32G/BJ0n124xLVo9ZM8iWmZBEkQeGiQZ8ucSPpBgkmABE27XP8y8z8U4iiiOioFxNrgmDa4BMSBBXSe8rgdi27TsDMm0dIaNzBMHuCt73nXMFUtYFoJIgNM77yCBBHcDHaqa1PJmSxbgkKNV+/Se1jbCGMQyBJ2UmRA0/ZAnezEgj7pB2w01wSd0gzYHvO3cH6gjcRhlJCFOynfYk2BAkG86uk8WHcHEyuFaSo0g8mSBMXG8g9J5wCIFexIDQZlb8EmFO/TYjyLdjhyPM9MEkiNwABLdRHHxDyLDi0lXSJ0sYttBMgysCDEOCtjdfXAlRRHKkf90ArYRaQbjurHylDEKbRBAUwzCYJMhWifIQwPn6xJRHXYahIAkbkwZjs1z6z8oaepoAkQIkX2GrzEbsO4nCqdPTuTFhMSTECO8gg+eJGTLWgwpWdUifK6zN7Xni5njBlNzBUaTedMSPu7n00f6lPniubLrML1QIBmACTuZ4It6mfQjK1NImBFukXJBJESBYwIvsVQ+tREywRiVUG0XK9xFyJJvAMx5fN+Zo206rHTH2iOP12jAiUSS1jB+HcRNwQOAQPxPa89fLaSOkyALibd+dxIj+2OjgZcSNGbSUYQI1HmBYTT5uBfiBg6tS1KSkDaW3gn4SLx1TF+RgbLMAs2KiJ255Fu4g2+0drjE2Vy3TNMPt1Bt9hqXTG0XHoY74EgYKjqSACy7wNgfvLPJsrDji1sTI0CCV1C2ssYJIs8CLaQVPcjiwxzNU4P2psuu0QT0NI8947/LDAARckSJaPuzdZNtri83Plhuxna6RMmJE+dzDAgXJBJI7zztiLLu7SpDaD8C2GoiRvsqG66uSQL3h1YlILAGG0heoaoBEsZBAMDzbymcR1arAkk6GYb1Ox06NCKCwAKxMRAHE4wniJ6XS50XP60jBklEBoSq+kKQVC2UB1WAoGwDIvTP4zg/wFkFX3dMAq3QS0TFQAcSCFqEEjgDzMV6XszVG1dOlUhSZ1L1EliNa76ZvhmXzTBg60qYkxqYsephIu5gNqAvA2jGWerUVtquHzXiXV02yuVhTmmwEozJffpYi9vLHMX/iHspVzVQ5inScrVCvKuNOoqNcTJs0jCxrll3r3M/4j6fxMeYJ+fu9X/kAfUYlqnpJ5KvJ9HMfTCwsdDMCCuLt5VagHpomPqSfmcMrc/wCUfjSJ/O+O4WM0Wwf2cchM6ASIWkRfYwxn6gH5DDsm5nc2do8oembdrkn1JwsLHPHsvyNZdpBeZpgV7ACA0QNorCI7bn64h8aOlqZXpMEyLXWpUANu0CPTHcLG0eyZvtCFFZHSPhHA+9TP+5+pxFm1AkgAEIYI3EFYjHMLDkJEK3qLN75jf+WmCv0Nx2xHmT0N/mf8Pdn8yT8zhYWE+I1uPVRpzIjbbyvx2xWayXWSTci5n/8AGD+d8LCxizRFlRUXt9pv/iTE2YpjSBAj3m0d0M/kPoMLCwyQDwc/xCOCKc+e2JqJk0pv8P8A5nCwsNDYzJf4XzH/AMoH5Ej54kzqAVGgAdLcdmtjuFiCgZzc+j/+M/niQD+FPN78/wCGh/O+FhYtbi4B2QY69/vj5e9W34n64I8UMUwRvq3+S45hY3XZMXuAeHj+Inm6g+hpkkehNzg3LVCSZJN6e577/XnCwsGGORL4oLsOAHgcWq2t5Y7VEV0UWU1QCvEe72jaLn64WFhYnZfl9hw7SBfEqrCjlmBIaoU94QSC8m+s/anzxXuP4erkhpPJ6xucLCxydEWjfizfG3RovElAAIAEPaOIqqR+JJ+eM8WJcg3BMRxAZOMLCx0S39PyYx29TTZTO1ERVSo6qFEBWIAtwAcLCwsdUIrKtOAnuf/Z"/>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TextBox 6"/>
          <p:cNvSpPr txBox="1"/>
          <p:nvPr/>
        </p:nvSpPr>
        <p:spPr>
          <a:xfrm>
            <a:off x="2806262" y="1529255"/>
            <a:ext cx="5883713" cy="2354491"/>
          </a:xfrm>
          <a:prstGeom prst="rect">
            <a:avLst/>
          </a:prstGeom>
          <a:noFill/>
        </p:spPr>
        <p:txBody>
          <a:bodyPr wrap="square" rtlCol="0">
            <a:spAutoFit/>
          </a:bodyPr>
          <a:lstStyle/>
          <a:p>
            <a:r>
              <a:rPr lang="en-US" sz="2400" b="1" dirty="0" smtClean="0"/>
              <a:t>Many students become easily frustrated with solving math problems. </a:t>
            </a:r>
          </a:p>
          <a:p>
            <a:endParaRPr lang="en-US" sz="900" b="1" dirty="0" smtClean="0"/>
          </a:p>
          <a:p>
            <a:pPr marL="285750" indent="-285750">
              <a:buFont typeface="Arial" panose="020B0604020202020204" pitchFamily="34" charset="0"/>
              <a:buChar char="•"/>
            </a:pPr>
            <a:r>
              <a:rPr lang="en-US" dirty="0" smtClean="0"/>
              <a:t>Am I able to do this? </a:t>
            </a:r>
          </a:p>
          <a:p>
            <a:pPr marL="285750" indent="-285750">
              <a:buFont typeface="Arial" panose="020B0604020202020204" pitchFamily="34" charset="0"/>
              <a:buChar char="•"/>
            </a:pPr>
            <a:r>
              <a:rPr lang="en-US" dirty="0" smtClean="0"/>
              <a:t>What if I get stuck? </a:t>
            </a:r>
          </a:p>
          <a:p>
            <a:pPr marL="285750" indent="-285750">
              <a:buFont typeface="Arial" panose="020B0604020202020204" pitchFamily="34" charset="0"/>
              <a:buChar char="•"/>
            </a:pPr>
            <a:r>
              <a:rPr lang="en-US" dirty="0" smtClean="0"/>
              <a:t>What if it takes me too long to get the answer?</a:t>
            </a:r>
          </a:p>
          <a:p>
            <a:pPr marL="285750" indent="-285750">
              <a:buFont typeface="Arial" panose="020B0604020202020204" pitchFamily="34" charset="0"/>
              <a:buChar char="•"/>
            </a:pPr>
            <a:r>
              <a:rPr lang="en-US" dirty="0" smtClean="0"/>
              <a:t>What if my idea doesn’t work? </a:t>
            </a:r>
          </a:p>
          <a:p>
            <a:pPr marL="285750" indent="-285750">
              <a:buFont typeface="Arial" panose="020B0604020202020204" pitchFamily="34" charset="0"/>
              <a:buChar char="•"/>
            </a:pPr>
            <a:r>
              <a:rPr lang="en-US" dirty="0" smtClean="0"/>
              <a:t>What if my answer is wrong? </a:t>
            </a:r>
            <a:endParaRPr lang="en-US" dirty="0"/>
          </a:p>
        </p:txBody>
      </p:sp>
      <p:pic>
        <p:nvPicPr>
          <p:cNvPr id="4098" name="Picture 2" descr="http://www.crazytownblog.com/.a/6a012876c6c7fb970c015433343cbb970c-800w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7975" y="1529255"/>
            <a:ext cx="2303846" cy="224029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307975" y="4020207"/>
            <a:ext cx="8552246" cy="2062103"/>
          </a:xfrm>
          <a:prstGeom prst="rect">
            <a:avLst/>
          </a:prstGeom>
          <a:noFill/>
        </p:spPr>
        <p:txBody>
          <a:bodyPr wrap="square" rtlCol="0">
            <a:spAutoFit/>
          </a:bodyPr>
          <a:lstStyle/>
          <a:p>
            <a:pPr algn="ctr"/>
            <a:r>
              <a:rPr lang="en-US" sz="2000" dirty="0" smtClean="0">
                <a:solidFill>
                  <a:srgbClr val="002060"/>
                </a:solidFill>
              </a:rPr>
              <a:t>Believing it is possible to solve a problem, recognizing that confusion is part of the process, and discovering that persistence pays off </a:t>
            </a:r>
            <a:r>
              <a:rPr lang="en-US" sz="2000" dirty="0" smtClean="0">
                <a:solidFill>
                  <a:srgbClr val="002060"/>
                </a:solidFill>
              </a:rPr>
              <a:t>are </a:t>
            </a:r>
            <a:r>
              <a:rPr lang="en-US" sz="2000" dirty="0" smtClean="0">
                <a:solidFill>
                  <a:srgbClr val="002060"/>
                </a:solidFill>
              </a:rPr>
              <a:t>components of the positive problem-solving disposition. </a:t>
            </a:r>
          </a:p>
          <a:p>
            <a:pPr algn="ctr"/>
            <a:endParaRPr lang="en-US" sz="2000" dirty="0">
              <a:solidFill>
                <a:srgbClr val="002060"/>
              </a:solidFill>
            </a:endParaRPr>
          </a:p>
          <a:p>
            <a:pPr algn="ctr"/>
            <a:r>
              <a:rPr lang="en-US" sz="2400" b="1" dirty="0" smtClean="0">
                <a:solidFill>
                  <a:srgbClr val="CC9B00"/>
                </a:solidFill>
              </a:rPr>
              <a:t>Math Practice Standard #1: </a:t>
            </a:r>
          </a:p>
          <a:p>
            <a:pPr algn="ctr"/>
            <a:r>
              <a:rPr lang="en-US" sz="2400" b="1" dirty="0" smtClean="0">
                <a:solidFill>
                  <a:srgbClr val="002060"/>
                </a:solidFill>
              </a:rPr>
              <a:t>Make sense of problems and persevere in solving them. </a:t>
            </a:r>
            <a:endParaRPr lang="en-US" sz="2400" b="1" dirty="0">
              <a:solidFill>
                <a:srgbClr val="002060"/>
              </a:solidFill>
            </a:endParaRPr>
          </a:p>
        </p:txBody>
      </p:sp>
    </p:spTree>
    <p:extLst>
      <p:ext uri="{BB962C8B-B14F-4D97-AF65-F5344CB8AC3E}">
        <p14:creationId xmlns:p14="http://schemas.microsoft.com/office/powerpoint/2010/main" val="42688181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fade">
                                      <p:cBhvr>
                                        <p:cTn id="15"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1">
      <a:dk1>
        <a:srgbClr val="404040"/>
      </a:dk1>
      <a:lt1>
        <a:sysClr val="window" lastClr="FFFFFF"/>
      </a:lt1>
      <a:dk2>
        <a:srgbClr val="013668"/>
      </a:dk2>
      <a:lt2>
        <a:srgbClr val="A0C0E6"/>
      </a:lt2>
      <a:accent1>
        <a:srgbClr val="013668"/>
      </a:accent1>
      <a:accent2>
        <a:srgbClr val="EB9E00"/>
      </a:accent2>
      <a:accent3>
        <a:srgbClr val="9A3640"/>
      </a:accent3>
      <a:accent4>
        <a:srgbClr val="B1C55A"/>
      </a:accent4>
      <a:accent5>
        <a:srgbClr val="A0C0E6"/>
      </a:accent5>
      <a:accent6>
        <a:srgbClr val="8E8E8E"/>
      </a:accent6>
      <a:hlink>
        <a:srgbClr val="C00000"/>
      </a:hlink>
      <a:folHlink>
        <a:srgbClr val="C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DMPS PD 2012">
  <a:themeElements>
    <a:clrScheme name="Custom 1">
      <a:dk1>
        <a:srgbClr val="404040"/>
      </a:dk1>
      <a:lt1>
        <a:sysClr val="window" lastClr="FFFFFF"/>
      </a:lt1>
      <a:dk2>
        <a:srgbClr val="013668"/>
      </a:dk2>
      <a:lt2>
        <a:srgbClr val="A0C0E6"/>
      </a:lt2>
      <a:accent1>
        <a:srgbClr val="013668"/>
      </a:accent1>
      <a:accent2>
        <a:srgbClr val="EB9E00"/>
      </a:accent2>
      <a:accent3>
        <a:srgbClr val="9A3640"/>
      </a:accent3>
      <a:accent4>
        <a:srgbClr val="B1C55A"/>
      </a:accent4>
      <a:accent5>
        <a:srgbClr val="A0C0E6"/>
      </a:accent5>
      <a:accent6>
        <a:srgbClr val="8E8E8E"/>
      </a:accent6>
      <a:hlink>
        <a:srgbClr val="C00000"/>
      </a:hlink>
      <a:folHlink>
        <a:srgbClr val="C0000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48A51CA6A5E29469210DFE023DA6042" ma:contentTypeVersion="0" ma:contentTypeDescription="Create a new document." ma:contentTypeScope="" ma:versionID="34b40d3b20eb8403f7ef61ef6d98f501">
  <xsd:schema xmlns:xsd="http://www.w3.org/2001/XMLSchema" xmlns:xs="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8DEA478-D9D7-41A8-9842-3136BE614004}">
  <ds:schemaRefs>
    <ds:schemaRef ds:uri="http://schemas.microsoft.com/sharepoint/v3/contenttype/forms"/>
  </ds:schemaRefs>
</ds:datastoreItem>
</file>

<file path=customXml/itemProps2.xml><?xml version="1.0" encoding="utf-8"?>
<ds:datastoreItem xmlns:ds="http://schemas.openxmlformats.org/officeDocument/2006/customXml" ds:itemID="{5E7F9D7A-8F2C-4FAE-9454-95755D97D52F}">
  <ds:schemaRefs>
    <ds:schemaRef ds:uri="http://schemas.microsoft.com/office/infopath/2007/PartnerControls"/>
    <ds:schemaRef ds:uri="http://purl.org/dc/dcmitype/"/>
    <ds:schemaRef ds:uri="http://schemas.microsoft.com/office/2006/metadata/properties"/>
    <ds:schemaRef ds:uri="http://purl.org/dc/elements/1.1/"/>
    <ds:schemaRef ds:uri="http://schemas.microsoft.com/office/2006/documentManagement/types"/>
    <ds:schemaRef ds:uri="http://www.w3.org/XML/1998/namespace"/>
    <ds:schemaRef ds:uri="http://schemas.openxmlformats.org/package/2006/metadata/core-properties"/>
    <ds:schemaRef ds:uri="http://purl.org/dc/terms/"/>
  </ds:schemaRefs>
</ds:datastoreItem>
</file>

<file path=customXml/itemProps3.xml><?xml version="1.0" encoding="utf-8"?>
<ds:datastoreItem xmlns:ds="http://schemas.openxmlformats.org/officeDocument/2006/customXml" ds:itemID="{5BC4F6A0-1F83-4DFA-BF27-CF340CA11AB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23840</TotalTime>
  <Words>2713</Words>
  <Application>Microsoft Office PowerPoint</Application>
  <PresentationFormat>On-screen Show (4:3)</PresentationFormat>
  <Paragraphs>255</Paragraphs>
  <Slides>24</Slides>
  <Notes>16</Notes>
  <HiddenSlides>0</HiddenSlides>
  <MMClips>0</MMClips>
  <ScaleCrop>false</ScaleCrop>
  <HeadingPairs>
    <vt:vector size="4" baseType="variant">
      <vt:variant>
        <vt:lpstr>Theme</vt:lpstr>
      </vt:variant>
      <vt:variant>
        <vt:i4>2</vt:i4>
      </vt:variant>
      <vt:variant>
        <vt:lpstr>Slide Titles</vt:lpstr>
      </vt:variant>
      <vt:variant>
        <vt:i4>24</vt:i4>
      </vt:variant>
    </vt:vector>
  </HeadingPairs>
  <TitlesOfParts>
    <vt:vector size="26" baseType="lpstr">
      <vt:lpstr>Office Theme</vt:lpstr>
      <vt:lpstr>DMPS PD 2012</vt:lpstr>
      <vt:lpstr>District PLC Meeting Elementary</vt:lpstr>
      <vt:lpstr>Agenda</vt:lpstr>
      <vt:lpstr>Reminders and Logistics</vt:lpstr>
      <vt:lpstr>The Purpose of the District PLCs</vt:lpstr>
      <vt:lpstr>Questions?</vt:lpstr>
      <vt:lpstr>Norms</vt:lpstr>
      <vt:lpstr>Literacy Curriculum Guide Revision Survey</vt:lpstr>
      <vt:lpstr>mathematical practice standard #1: Make sense of problems and persevere in solving them</vt:lpstr>
      <vt:lpstr>Building a Problem-Solving Disposition</vt:lpstr>
      <vt:lpstr>How Do We Get There?</vt:lpstr>
      <vt:lpstr>How Do We Get There?</vt:lpstr>
      <vt:lpstr>How Do We Get There?</vt:lpstr>
      <vt:lpstr>Summing It Up</vt:lpstr>
      <vt:lpstr>Elementary Math:  Feedback from December 3rd </vt:lpstr>
      <vt:lpstr>Elementary Math:  Feedback from December 3rd </vt:lpstr>
      <vt:lpstr>Elementary Math:  Feedback from December 3rd </vt:lpstr>
      <vt:lpstr>Kindergarten Science Unit 4 Land and Water</vt:lpstr>
      <vt:lpstr>Unit Outline</vt:lpstr>
      <vt:lpstr>Resources</vt:lpstr>
      <vt:lpstr>Other Ideas for Teaching Land and Water</vt:lpstr>
      <vt:lpstr>Collaboration Time!</vt:lpstr>
      <vt:lpstr>Survey Feedback &amp; Exit Slip</vt:lpstr>
      <vt:lpstr>Survey Feedback</vt:lpstr>
      <vt:lpstr>Exit Slip</vt:lpstr>
    </vt:vector>
  </TitlesOfParts>
  <Company>Des Moines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 Rohwer</dc:creator>
  <cp:lastModifiedBy>Elizabeth Griesel</cp:lastModifiedBy>
  <cp:revision>216</cp:revision>
  <cp:lastPrinted>2013-11-18T19:29:01Z</cp:lastPrinted>
  <dcterms:created xsi:type="dcterms:W3CDTF">2012-05-23T20:50:18Z</dcterms:created>
  <dcterms:modified xsi:type="dcterms:W3CDTF">2014-01-07T20:41:29Z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-724800433</vt:i4>
  </property>
  <property fmtid="{D5CDD505-2E9C-101B-9397-08002B2CF9AE}" pid="3" name="_NewReviewCycle">
    <vt:lpwstr/>
  </property>
  <property fmtid="{D5CDD505-2E9C-101B-9397-08002B2CF9AE}" pid="4" name="_EmailSubject">
    <vt:lpwstr>template</vt:lpwstr>
  </property>
  <property fmtid="{D5CDD505-2E9C-101B-9397-08002B2CF9AE}" pid="5" name="_AuthorEmail">
    <vt:lpwstr>Kellie.Hanlon@dmschools.org</vt:lpwstr>
  </property>
  <property fmtid="{D5CDD505-2E9C-101B-9397-08002B2CF9AE}" pid="6" name="_AuthorEmailDisplayName">
    <vt:lpwstr>Hanlon, Kellie</vt:lpwstr>
  </property>
  <property fmtid="{D5CDD505-2E9C-101B-9397-08002B2CF9AE}" pid="7" name="ContentTypeId">
    <vt:lpwstr>0x010100448A51CA6A5E29469210DFE023DA6042</vt:lpwstr>
  </property>
  <property fmtid="{D5CDD505-2E9C-101B-9397-08002B2CF9AE}" pid="8" name="_PreviousAdHocReviewCycleID">
    <vt:i4>862589764</vt:i4>
  </property>
</Properties>
</file>