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4"/>
  </p:notesMasterIdLst>
  <p:handoutMasterIdLst>
    <p:handoutMasterId r:id="rId125"/>
  </p:handoutMasterIdLst>
  <p:sldIdLst>
    <p:sldId id="747" r:id="rId5"/>
    <p:sldId id="594" r:id="rId6"/>
    <p:sldId id="630" r:id="rId7"/>
    <p:sldId id="601" r:id="rId8"/>
    <p:sldId id="722" r:id="rId9"/>
    <p:sldId id="725" r:id="rId10"/>
    <p:sldId id="726" r:id="rId11"/>
    <p:sldId id="431" r:id="rId12"/>
    <p:sldId id="742" r:id="rId13"/>
    <p:sldId id="619" r:id="rId14"/>
    <p:sldId id="515" r:id="rId15"/>
    <p:sldId id="748" r:id="rId16"/>
    <p:sldId id="589" r:id="rId17"/>
    <p:sldId id="517" r:id="rId18"/>
    <p:sldId id="743" r:id="rId19"/>
    <p:sldId id="744" r:id="rId20"/>
    <p:sldId id="745" r:id="rId21"/>
    <p:sldId id="737" r:id="rId22"/>
    <p:sldId id="746" r:id="rId23"/>
    <p:sldId id="504" r:id="rId24"/>
    <p:sldId id="498" r:id="rId25"/>
    <p:sldId id="632" r:id="rId26"/>
    <p:sldId id="634" r:id="rId27"/>
    <p:sldId id="635" r:id="rId28"/>
    <p:sldId id="636" r:id="rId29"/>
    <p:sldId id="637" r:id="rId30"/>
    <p:sldId id="638" r:id="rId31"/>
    <p:sldId id="639" r:id="rId32"/>
    <p:sldId id="640" r:id="rId33"/>
    <p:sldId id="641" r:id="rId34"/>
    <p:sldId id="642" r:id="rId35"/>
    <p:sldId id="643" r:id="rId36"/>
    <p:sldId id="644" r:id="rId37"/>
    <p:sldId id="516" r:id="rId38"/>
    <p:sldId id="416" r:id="rId39"/>
    <p:sldId id="418" r:id="rId40"/>
    <p:sldId id="466" r:id="rId41"/>
    <p:sldId id="647" r:id="rId42"/>
    <p:sldId id="649" r:id="rId43"/>
    <p:sldId id="648" r:id="rId44"/>
    <p:sldId id="645" r:id="rId45"/>
    <p:sldId id="519" r:id="rId46"/>
    <p:sldId id="611" r:id="rId47"/>
    <p:sldId id="612" r:id="rId48"/>
    <p:sldId id="650" r:id="rId49"/>
    <p:sldId id="651" r:id="rId50"/>
    <p:sldId id="522" r:id="rId51"/>
    <p:sldId id="652" r:id="rId52"/>
    <p:sldId id="440" r:id="rId53"/>
    <p:sldId id="442" r:id="rId54"/>
    <p:sldId id="443" r:id="rId55"/>
    <p:sldId id="653" r:id="rId56"/>
    <p:sldId id="421" r:id="rId57"/>
    <p:sldId id="471" r:id="rId58"/>
    <p:sldId id="472" r:id="rId59"/>
    <p:sldId id="473" r:id="rId60"/>
    <p:sldId id="474" r:id="rId61"/>
    <p:sldId id="751" r:id="rId62"/>
    <p:sldId id="470" r:id="rId63"/>
    <p:sldId id="476" r:id="rId64"/>
    <p:sldId id="477" r:id="rId65"/>
    <p:sldId id="525" r:id="rId66"/>
    <p:sldId id="526" r:id="rId67"/>
    <p:sldId id="654" r:id="rId68"/>
    <p:sldId id="655" r:id="rId69"/>
    <p:sldId id="656" r:id="rId70"/>
    <p:sldId id="657" r:id="rId71"/>
    <p:sldId id="658" r:id="rId72"/>
    <p:sldId id="659" r:id="rId73"/>
    <p:sldId id="661" r:id="rId74"/>
    <p:sldId id="662" r:id="rId75"/>
    <p:sldId id="663" r:id="rId76"/>
    <p:sldId id="664" r:id="rId77"/>
    <p:sldId id="665" r:id="rId78"/>
    <p:sldId id="669" r:id="rId79"/>
    <p:sldId id="670" r:id="rId80"/>
    <p:sldId id="667" r:id="rId81"/>
    <p:sldId id="668" r:id="rId82"/>
    <p:sldId id="671" r:id="rId83"/>
    <p:sldId id="675" r:id="rId84"/>
    <p:sldId id="673" r:id="rId85"/>
    <p:sldId id="677" r:id="rId86"/>
    <p:sldId id="678" r:id="rId87"/>
    <p:sldId id="682" r:id="rId88"/>
    <p:sldId id="684" r:id="rId89"/>
    <p:sldId id="689" r:id="rId90"/>
    <p:sldId id="693" r:id="rId91"/>
    <p:sldId id="695" r:id="rId92"/>
    <p:sldId id="715" r:id="rId93"/>
    <p:sldId id="698" r:id="rId94"/>
    <p:sldId id="699" r:id="rId95"/>
    <p:sldId id="701" r:id="rId96"/>
    <p:sldId id="702" r:id="rId97"/>
    <p:sldId id="703" r:id="rId98"/>
    <p:sldId id="704" r:id="rId99"/>
    <p:sldId id="705" r:id="rId100"/>
    <p:sldId id="706" r:id="rId101"/>
    <p:sldId id="707" r:id="rId102"/>
    <p:sldId id="708" r:id="rId103"/>
    <p:sldId id="709" r:id="rId104"/>
    <p:sldId id="710" r:id="rId105"/>
    <p:sldId id="711" r:id="rId106"/>
    <p:sldId id="578" r:id="rId107"/>
    <p:sldId id="713" r:id="rId108"/>
    <p:sldId id="714" r:id="rId109"/>
    <p:sldId id="750" r:id="rId110"/>
    <p:sldId id="679" r:id="rId111"/>
    <p:sldId id="752" r:id="rId112"/>
    <p:sldId id="461" r:id="rId113"/>
    <p:sldId id="480" r:id="rId114"/>
    <p:sldId id="534" r:id="rId115"/>
    <p:sldId id="533" r:id="rId116"/>
    <p:sldId id="591" r:id="rId117"/>
    <p:sldId id="753" r:id="rId118"/>
    <p:sldId id="718" r:id="rId119"/>
    <p:sldId id="719" r:id="rId120"/>
    <p:sldId id="720" r:id="rId121"/>
    <p:sldId id="749" r:id="rId122"/>
    <p:sldId id="606" r:id="rId1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B00"/>
    <a:srgbClr val="FFCC66"/>
    <a:srgbClr val="FFFF66"/>
    <a:srgbClr val="404040"/>
    <a:srgbClr val="F8107E"/>
    <a:srgbClr val="CCFF99"/>
    <a:srgbClr val="EBB200"/>
    <a:srgbClr val="62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38" autoAdjust="0"/>
    <p:restoredTop sz="89698" autoAdjust="0"/>
  </p:normalViewPr>
  <p:slideViewPr>
    <p:cSldViewPr snapToGrid="0" snapToObjects="1">
      <p:cViewPr varScale="1">
        <p:scale>
          <a:sx n="74" d="100"/>
          <a:sy n="74" d="100"/>
        </p:scale>
        <p:origin x="12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7139ECE-1518-419E-910A-748EF1EC1245}" type="datetimeFigureOut">
              <a:rPr lang="en-US" smtClean="0"/>
              <a:t>6/18/2014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0448818-BC6B-4733-9C70-314ED56A8ECF}" type="slidenum">
              <a:rPr lang="en-US" smtClean="0"/>
              <a:t>‹#›</a:t>
            </a:fld>
            <a:endParaRPr lang="en-US"/>
          </a:p>
        </p:txBody>
      </p:sp>
    </p:spTree>
    <p:extLst>
      <p:ext uri="{BB962C8B-B14F-4D97-AF65-F5344CB8AC3E}">
        <p14:creationId xmlns:p14="http://schemas.microsoft.com/office/powerpoint/2010/main" val="754594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28B86AA-4F12-424D-982A-7B1CAAC96B47}" type="datetimeFigureOut">
              <a:rPr lang="en-US" smtClean="0"/>
              <a:t>6/18/2014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04AE80D-11A4-4351-85A4-B36631D28F7C}" type="slidenum">
              <a:rPr lang="en-US" smtClean="0"/>
              <a:t>‹#›</a:t>
            </a:fld>
            <a:endParaRPr lang="en-US"/>
          </a:p>
        </p:txBody>
      </p:sp>
    </p:spTree>
    <p:extLst>
      <p:ext uri="{BB962C8B-B14F-4D97-AF65-F5344CB8AC3E}">
        <p14:creationId xmlns:p14="http://schemas.microsoft.com/office/powerpoint/2010/main" val="282593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quick</a:t>
            </a:r>
            <a:r>
              <a:rPr lang="en-US" baseline="0" dirty="0" smtClean="0"/>
              <a:t> reminder of our norms (Stay positive)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1</a:t>
            </a:fld>
            <a:endParaRPr lang="en-US" dirty="0"/>
          </a:p>
        </p:txBody>
      </p:sp>
    </p:spTree>
    <p:extLst>
      <p:ext uri="{BB962C8B-B14F-4D97-AF65-F5344CB8AC3E}">
        <p14:creationId xmlns:p14="http://schemas.microsoft.com/office/powerpoint/2010/main" val="192726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page is a professional development page for teachers. </a:t>
            </a:r>
          </a:p>
          <a:p>
            <a:endParaRPr lang="en-US" baseline="0" dirty="0" smtClean="0"/>
          </a:p>
          <a:p>
            <a:r>
              <a:rPr lang="en-US" baseline="0" dirty="0" smtClean="0"/>
              <a:t>We have identified that many teachers would like more support in the area of math content knowledge. This page will be worth spending time in planning and data teaming. </a:t>
            </a:r>
          </a:p>
          <a:p>
            <a:endParaRPr lang="en-US" baseline="0" dirty="0" smtClean="0"/>
          </a:p>
          <a:p>
            <a:r>
              <a:rPr lang="en-US" baseline="0" dirty="0" smtClean="0"/>
              <a:t>CLICK</a:t>
            </a:r>
          </a:p>
          <a:p>
            <a:r>
              <a:rPr lang="en-US" baseline="0" dirty="0" smtClean="0"/>
              <a:t>It breaks down the concepts in the chapter and outlines what may be helpful in teaching students in various ways. </a:t>
            </a:r>
          </a:p>
          <a:p>
            <a:endParaRPr lang="en-US" baseline="0" dirty="0" smtClean="0"/>
          </a:p>
          <a:p>
            <a:r>
              <a:rPr lang="en-US" baseline="0" dirty="0" smtClean="0"/>
              <a:t>CLICK</a:t>
            </a:r>
          </a:p>
          <a:p>
            <a:r>
              <a:rPr lang="en-US" baseline="0" dirty="0" smtClean="0"/>
              <a:t>It also outlines the mathematical practice standards.</a:t>
            </a:r>
          </a:p>
          <a:p>
            <a:r>
              <a:rPr lang="en-US" baseline="0" dirty="0" smtClean="0"/>
              <a:t/>
            </a:r>
            <a:br>
              <a:rPr lang="en-US" baseline="0" dirty="0" smtClean="0"/>
            </a:br>
            <a:r>
              <a:rPr lang="en-US" baseline="0" dirty="0" smtClean="0"/>
              <a:t>Click</a:t>
            </a:r>
          </a:p>
          <a:p>
            <a:r>
              <a:rPr lang="en-US" baseline="0" dirty="0" smtClean="0"/>
              <a:t>And provides PD videos to which teachers will be able to watch some of these strategies in action in a classroom. </a:t>
            </a:r>
          </a:p>
        </p:txBody>
      </p:sp>
      <p:sp>
        <p:nvSpPr>
          <p:cNvPr id="4" name="Slide Number Placeholder 3"/>
          <p:cNvSpPr>
            <a:spLocks noGrp="1"/>
          </p:cNvSpPr>
          <p:nvPr>
            <p:ph type="sldNum" sz="quarter" idx="10"/>
          </p:nvPr>
        </p:nvSpPr>
        <p:spPr/>
        <p:txBody>
          <a:bodyPr/>
          <a:lstStyle/>
          <a:p>
            <a:fld id="{77912ABE-5D6E-4BCA-8CE3-30161F12F06A}" type="slidenum">
              <a:rPr lang="en-US" smtClean="0"/>
              <a:t>10</a:t>
            </a:fld>
            <a:endParaRPr lang="en-US"/>
          </a:p>
        </p:txBody>
      </p:sp>
    </p:spTree>
    <p:extLst>
      <p:ext uri="{BB962C8B-B14F-4D97-AF65-F5344CB8AC3E}">
        <p14:creationId xmlns:p14="http://schemas.microsoft.com/office/powerpoint/2010/main" val="4069256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page is a professional development page for teachers. </a:t>
            </a:r>
          </a:p>
          <a:p>
            <a:endParaRPr lang="en-US" baseline="0" dirty="0" smtClean="0"/>
          </a:p>
          <a:p>
            <a:r>
              <a:rPr lang="en-US" baseline="0" dirty="0" smtClean="0"/>
              <a:t>We have identified that many teachers would like more support in the area of math content knowledge. This page will be worth spending time in planning and data teaming. </a:t>
            </a:r>
          </a:p>
          <a:p>
            <a:endParaRPr lang="en-US" baseline="0" dirty="0" smtClean="0"/>
          </a:p>
          <a:p>
            <a:r>
              <a:rPr lang="en-US" baseline="0" dirty="0" smtClean="0"/>
              <a:t>CLICK</a:t>
            </a:r>
          </a:p>
          <a:p>
            <a:r>
              <a:rPr lang="en-US" baseline="0" dirty="0" smtClean="0"/>
              <a:t>It breaks down the concepts in the chapter and outlines what may be helpful in teaching students in various ways. </a:t>
            </a:r>
          </a:p>
          <a:p>
            <a:endParaRPr lang="en-US" baseline="0" dirty="0" smtClean="0"/>
          </a:p>
          <a:p>
            <a:r>
              <a:rPr lang="en-US" baseline="0" dirty="0" smtClean="0"/>
              <a:t>CLICK</a:t>
            </a:r>
          </a:p>
          <a:p>
            <a:r>
              <a:rPr lang="en-US" baseline="0" dirty="0" smtClean="0"/>
              <a:t>It also outlines the mathematical practice standards.</a:t>
            </a:r>
          </a:p>
          <a:p>
            <a:r>
              <a:rPr lang="en-US" baseline="0" dirty="0" smtClean="0"/>
              <a:t/>
            </a:r>
            <a:br>
              <a:rPr lang="en-US" baseline="0" dirty="0" smtClean="0"/>
            </a:br>
            <a:r>
              <a:rPr lang="en-US" baseline="0" dirty="0" smtClean="0"/>
              <a:t>Click</a:t>
            </a:r>
          </a:p>
          <a:p>
            <a:r>
              <a:rPr lang="en-US" baseline="0" dirty="0" smtClean="0"/>
              <a:t>And provides PD videos to which teachers will be able to watch some of these strategies in action in a classroom. </a:t>
            </a:r>
          </a:p>
        </p:txBody>
      </p:sp>
      <p:sp>
        <p:nvSpPr>
          <p:cNvPr id="4" name="Slide Number Placeholder 3"/>
          <p:cNvSpPr>
            <a:spLocks noGrp="1"/>
          </p:cNvSpPr>
          <p:nvPr>
            <p:ph type="sldNum" sz="quarter" idx="10"/>
          </p:nvPr>
        </p:nvSpPr>
        <p:spPr/>
        <p:txBody>
          <a:bodyPr/>
          <a:lstStyle/>
          <a:p>
            <a:fld id="{77912ABE-5D6E-4BCA-8CE3-30161F12F06A}" type="slidenum">
              <a:rPr lang="en-US" smtClean="0"/>
              <a:t>11</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quick</a:t>
            </a:r>
            <a:r>
              <a:rPr lang="en-US" baseline="0" dirty="0" smtClean="0"/>
              <a:t> reminder of our norms (Stay positive)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12</a:t>
            </a:fld>
            <a:endParaRPr lang="en-US" dirty="0"/>
          </a:p>
        </p:txBody>
      </p:sp>
    </p:spTree>
    <p:extLst>
      <p:ext uri="{BB962C8B-B14F-4D97-AF65-F5344CB8AC3E}">
        <p14:creationId xmlns:p14="http://schemas.microsoft.com/office/powerpoint/2010/main" val="3905736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next two pages are important and again will be utilized. </a:t>
            </a:r>
          </a:p>
          <a:p>
            <a:endParaRPr lang="en-US" baseline="0" dirty="0" smtClean="0"/>
          </a:p>
          <a:p>
            <a:r>
              <a:rPr lang="en-US" baseline="0" dirty="0" smtClean="0"/>
              <a:t>The first page gives the teacher two activities for students to review the prerequisite skills for the chapter. </a:t>
            </a:r>
          </a:p>
          <a:p>
            <a:endParaRPr lang="en-US" baseline="0" dirty="0" smtClean="0"/>
          </a:p>
          <a:p>
            <a:r>
              <a:rPr lang="en-US" baseline="0" dirty="0" smtClean="0"/>
              <a:t>The second page is similar to the page that we have currently have on our curriculum guides which outlines what the students learned in the previous grade level in relation to this concept – and will learn in the next grade level. </a:t>
            </a:r>
          </a:p>
        </p:txBody>
      </p:sp>
      <p:sp>
        <p:nvSpPr>
          <p:cNvPr id="4" name="Slide Number Placeholder 3"/>
          <p:cNvSpPr>
            <a:spLocks noGrp="1"/>
          </p:cNvSpPr>
          <p:nvPr>
            <p:ph type="sldNum" sz="quarter" idx="10"/>
          </p:nvPr>
        </p:nvSpPr>
        <p:spPr/>
        <p:txBody>
          <a:bodyPr/>
          <a:lstStyle/>
          <a:p>
            <a:fld id="{77912ABE-5D6E-4BCA-8CE3-30161F12F06A}" type="slidenum">
              <a:rPr lang="en-US" smtClean="0"/>
              <a:t>13</a:t>
            </a:fld>
            <a:endParaRPr lang="en-US"/>
          </a:p>
        </p:txBody>
      </p:sp>
    </p:spTree>
    <p:extLst>
      <p:ext uri="{BB962C8B-B14F-4D97-AF65-F5344CB8AC3E}">
        <p14:creationId xmlns:p14="http://schemas.microsoft.com/office/powerpoint/2010/main" val="4232675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14</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let’s take a look at what the new curriculum guide format will look like. </a:t>
            </a:r>
          </a:p>
          <a:p>
            <a:endParaRPr lang="en-US" baseline="0" dirty="0" smtClean="0"/>
          </a:p>
          <a:p>
            <a:r>
              <a:rPr lang="en-US" baseline="0" dirty="0" smtClean="0"/>
              <a:t>You should have a copy of this guide. </a:t>
            </a:r>
          </a:p>
          <a:p>
            <a:endParaRPr lang="en-US" baseline="0" dirty="0" smtClean="0"/>
          </a:p>
          <a:p>
            <a:r>
              <a:rPr lang="en-US" baseline="0" dirty="0" smtClean="0"/>
              <a:t>At the top of every grade you will see the grade level, the chapter number and the name of the chapter. </a:t>
            </a:r>
          </a:p>
          <a:p>
            <a:endParaRPr lang="en-US" baseline="0" dirty="0" smtClean="0"/>
          </a:p>
          <a:p>
            <a:r>
              <a:rPr lang="en-US" baseline="0" dirty="0" smtClean="0"/>
              <a:t>Then you see the chapter essential question to which is in CLICK the TE. </a:t>
            </a:r>
          </a:p>
          <a:p>
            <a:endParaRPr lang="en-US" baseline="0" dirty="0" smtClean="0"/>
          </a:p>
          <a:p>
            <a:r>
              <a:rPr lang="en-US" baseline="0" dirty="0" smtClean="0"/>
              <a:t>This first page does look very similar to our current guides – the difference is that the learner objectives have changed to match the objectives of the lesson.</a:t>
            </a:r>
          </a:p>
          <a:p>
            <a:r>
              <a:rPr lang="en-US" baseline="0" dirty="0" smtClean="0"/>
              <a:t/>
            </a:r>
            <a:br>
              <a:rPr lang="en-US" baseline="0" dirty="0" smtClean="0"/>
            </a:br>
            <a:r>
              <a:rPr lang="en-US" baseline="0" dirty="0" smtClean="0"/>
              <a:t>CLICK</a:t>
            </a:r>
          </a:p>
          <a:p>
            <a:r>
              <a:rPr lang="en-US" baseline="0" dirty="0" smtClean="0"/>
              <a:t>For example in lesson 1.9 the standard covered is CLICK NBT.2. And we have altered the I Can statement to match the objective of the lesson. </a:t>
            </a:r>
          </a:p>
        </p:txBody>
      </p:sp>
      <p:sp>
        <p:nvSpPr>
          <p:cNvPr id="4" name="Slide Number Placeholder 3"/>
          <p:cNvSpPr>
            <a:spLocks noGrp="1"/>
          </p:cNvSpPr>
          <p:nvPr>
            <p:ph type="sldNum" sz="quarter" idx="10"/>
          </p:nvPr>
        </p:nvSpPr>
        <p:spPr/>
        <p:txBody>
          <a:bodyPr/>
          <a:lstStyle/>
          <a:p>
            <a:fld id="{77912ABE-5D6E-4BCA-8CE3-30161F12F06A}" type="slidenum">
              <a:rPr lang="en-US" smtClean="0"/>
              <a:t>15</a:t>
            </a:fld>
            <a:endParaRPr lang="en-US"/>
          </a:p>
        </p:txBody>
      </p:sp>
    </p:spTree>
    <p:extLst>
      <p:ext uri="{BB962C8B-B14F-4D97-AF65-F5344CB8AC3E}">
        <p14:creationId xmlns:p14="http://schemas.microsoft.com/office/powerpoint/2010/main" val="3316754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will also notice that the Before and After will be altered to match the Coherence page in the TE.</a:t>
            </a:r>
          </a:p>
        </p:txBody>
      </p:sp>
      <p:sp>
        <p:nvSpPr>
          <p:cNvPr id="4" name="Slide Number Placeholder 3"/>
          <p:cNvSpPr>
            <a:spLocks noGrp="1"/>
          </p:cNvSpPr>
          <p:nvPr>
            <p:ph type="sldNum" sz="quarter" idx="10"/>
          </p:nvPr>
        </p:nvSpPr>
        <p:spPr/>
        <p:txBody>
          <a:bodyPr/>
          <a:lstStyle/>
          <a:p>
            <a:fld id="{77912ABE-5D6E-4BCA-8CE3-30161F12F06A}" type="slidenum">
              <a:rPr lang="en-US" smtClean="0"/>
              <a:t>16</a:t>
            </a:fld>
            <a:endParaRPr lang="en-US"/>
          </a:p>
        </p:txBody>
      </p:sp>
    </p:spTree>
    <p:extLst>
      <p:ext uri="{BB962C8B-B14F-4D97-AF65-F5344CB8AC3E}">
        <p14:creationId xmlns:p14="http://schemas.microsoft.com/office/powerpoint/2010/main" val="3394336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page of the curriculum guide will walk teachers through the chapter and the expected outcomes. </a:t>
            </a:r>
          </a:p>
        </p:txBody>
      </p:sp>
      <p:sp>
        <p:nvSpPr>
          <p:cNvPr id="4" name="Slide Number Placeholder 3"/>
          <p:cNvSpPr>
            <a:spLocks noGrp="1"/>
          </p:cNvSpPr>
          <p:nvPr>
            <p:ph type="sldNum" sz="quarter" idx="10"/>
          </p:nvPr>
        </p:nvSpPr>
        <p:spPr/>
        <p:txBody>
          <a:bodyPr/>
          <a:lstStyle/>
          <a:p>
            <a:fld id="{77912ABE-5D6E-4BCA-8CE3-30161F12F06A}" type="slidenum">
              <a:rPr lang="en-US" smtClean="0"/>
              <a:t>17</a:t>
            </a:fld>
            <a:endParaRPr lang="en-US"/>
          </a:p>
        </p:txBody>
      </p:sp>
    </p:spTree>
    <p:extLst>
      <p:ext uri="{BB962C8B-B14F-4D97-AF65-F5344CB8AC3E}">
        <p14:creationId xmlns:p14="http://schemas.microsoft.com/office/powerpoint/2010/main" val="3545495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part of the guide outlines what the outcomes of each lesson are. </a:t>
            </a:r>
          </a:p>
          <a:p>
            <a:endParaRPr lang="en-US" baseline="0" dirty="0" smtClean="0"/>
          </a:p>
          <a:p>
            <a:r>
              <a:rPr lang="en-US" baseline="0" dirty="0" smtClean="0"/>
              <a:t>For example – the I Can Statement is the learning objective of the lesson. This language is a little more mature and probably more suited for the teacher. </a:t>
            </a:r>
          </a:p>
          <a:p>
            <a:endParaRPr lang="en-US" baseline="0" dirty="0" smtClean="0"/>
          </a:p>
          <a:p>
            <a:r>
              <a:rPr lang="en-US" baseline="0" dirty="0" smtClean="0"/>
              <a:t>The second is the Essential Question of the lesson which is found under the ENGAGE section and also in the Student Edition. This is in Student friendly language. I have shown this presentation to some of our math coaches and a couple coaches said the essential question is a great writing to learn prompt every day. </a:t>
            </a:r>
          </a:p>
          <a:p>
            <a:endParaRPr lang="en-US" baseline="0" dirty="0" smtClean="0"/>
          </a:p>
          <a:p>
            <a:r>
              <a:rPr lang="en-US" baseline="0" dirty="0" smtClean="0"/>
              <a:t>The last section are the implementation notes for teachers – just things to consider when planning for instruction. </a:t>
            </a:r>
          </a:p>
        </p:txBody>
      </p:sp>
      <p:sp>
        <p:nvSpPr>
          <p:cNvPr id="4" name="Slide Number Placeholder 3"/>
          <p:cNvSpPr>
            <a:spLocks noGrp="1"/>
          </p:cNvSpPr>
          <p:nvPr>
            <p:ph type="sldNum" sz="quarter" idx="10"/>
          </p:nvPr>
        </p:nvSpPr>
        <p:spPr/>
        <p:txBody>
          <a:bodyPr/>
          <a:lstStyle/>
          <a:p>
            <a:fld id="{77912ABE-5D6E-4BCA-8CE3-30161F12F06A}" type="slidenum">
              <a:rPr lang="en-US" smtClean="0"/>
              <a:t>18</a:t>
            </a:fld>
            <a:endParaRPr lang="en-US"/>
          </a:p>
        </p:txBody>
      </p:sp>
    </p:spTree>
    <p:extLst>
      <p:ext uri="{BB962C8B-B14F-4D97-AF65-F5344CB8AC3E}">
        <p14:creationId xmlns:p14="http://schemas.microsoft.com/office/powerpoint/2010/main" val="3275359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the third page lists out the resources and centers that will be needed to teach the chapter. It lists out the technology, the hands-on resources, and the centers mentioned in the TE. I do plan to do some hyperlinking to these resources once they are available. </a:t>
            </a:r>
          </a:p>
          <a:p>
            <a:endParaRPr lang="en-US" baseline="0" dirty="0" smtClean="0"/>
          </a:p>
          <a:p>
            <a:r>
              <a:rPr lang="en-US" baseline="0" dirty="0" smtClean="0"/>
              <a:t>The last section is additional resources we have used in the past to teach these standards. They will be hyperlinked similar to how they are this year for easy access. </a:t>
            </a:r>
          </a:p>
          <a:p>
            <a:endParaRPr lang="en-US" baseline="0" dirty="0" smtClean="0"/>
          </a:p>
          <a:p>
            <a:r>
              <a:rPr lang="en-US" baseline="0" dirty="0" smtClean="0"/>
              <a:t>CLICK</a:t>
            </a:r>
          </a:p>
          <a:p>
            <a:r>
              <a:rPr lang="en-US" baseline="0" dirty="0" smtClean="0"/>
              <a:t>You will notice that there are a lot of technology components offered on this page and we know you have a lot of questions in concern with the technology. Many people are working on this and we will provide you with answers to your common questions soon in reference to the technology. </a:t>
            </a:r>
          </a:p>
          <a:p>
            <a:endParaRPr lang="en-US" baseline="0" dirty="0" smtClean="0"/>
          </a:p>
        </p:txBody>
      </p:sp>
      <p:sp>
        <p:nvSpPr>
          <p:cNvPr id="4" name="Slide Number Placeholder 3"/>
          <p:cNvSpPr>
            <a:spLocks noGrp="1"/>
          </p:cNvSpPr>
          <p:nvPr>
            <p:ph type="sldNum" sz="quarter" idx="10"/>
          </p:nvPr>
        </p:nvSpPr>
        <p:spPr/>
        <p:txBody>
          <a:bodyPr/>
          <a:lstStyle/>
          <a:p>
            <a:fld id="{77912ABE-5D6E-4BCA-8CE3-30161F12F06A}" type="slidenum">
              <a:rPr lang="en-US" smtClean="0"/>
              <a:t>19</a:t>
            </a:fld>
            <a:endParaRPr lang="en-US"/>
          </a:p>
        </p:txBody>
      </p:sp>
    </p:spTree>
    <p:extLst>
      <p:ext uri="{BB962C8B-B14F-4D97-AF65-F5344CB8AC3E}">
        <p14:creationId xmlns:p14="http://schemas.microsoft.com/office/powerpoint/2010/main" val="1669187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000623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pages that are noticeably gone are these standards pages which explains in depth what each standard means. </a:t>
            </a:r>
          </a:p>
          <a:p>
            <a:endParaRPr lang="en-US" baseline="0" dirty="0" smtClean="0"/>
          </a:p>
          <a:p>
            <a:r>
              <a:rPr lang="en-US" baseline="0" dirty="0" smtClean="0"/>
              <a:t>My plan is to make a book of these for teachers – that just has all the standards for the grade level in one place – that way teachers and coaches can still utilize them in data teaming and planning. </a:t>
            </a:r>
          </a:p>
          <a:p>
            <a:endParaRPr lang="en-US" baseline="0" dirty="0" smtClean="0"/>
          </a:p>
          <a:p>
            <a:r>
              <a:rPr lang="en-US" baseline="0" dirty="0" smtClean="0"/>
              <a:t>So therefore you will notice our curriculum guides are considerably shorter – only three pages in length. </a:t>
            </a:r>
          </a:p>
        </p:txBody>
      </p:sp>
      <p:sp>
        <p:nvSpPr>
          <p:cNvPr id="4" name="Slide Number Placeholder 3"/>
          <p:cNvSpPr>
            <a:spLocks noGrp="1"/>
          </p:cNvSpPr>
          <p:nvPr>
            <p:ph type="sldNum" sz="quarter" idx="10"/>
          </p:nvPr>
        </p:nvSpPr>
        <p:spPr/>
        <p:txBody>
          <a:bodyPr/>
          <a:lstStyle/>
          <a:p>
            <a:fld id="{77912ABE-5D6E-4BCA-8CE3-30161F12F06A}" type="slidenum">
              <a:rPr lang="en-US" smtClean="0"/>
              <a:t>20</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part discusses Chapter Pacing.</a:t>
            </a:r>
          </a:p>
          <a:p>
            <a:endParaRPr lang="en-US" baseline="0" dirty="0" smtClean="0"/>
          </a:p>
          <a:p>
            <a:r>
              <a:rPr lang="en-US" baseline="0" dirty="0" smtClean="0"/>
              <a:t>This is still in the very early stages of planning – as we need the new editions to really make decisions on pacing and assessments. </a:t>
            </a:r>
          </a:p>
          <a:p>
            <a:endParaRPr lang="en-US" baseline="0" dirty="0" smtClean="0"/>
          </a:p>
          <a:p>
            <a:r>
              <a:rPr lang="en-US" baseline="0" dirty="0" smtClean="0"/>
              <a:t>What we do know is what Go Math suggests…</a:t>
            </a:r>
          </a:p>
          <a:p>
            <a:r>
              <a:rPr lang="en-US" baseline="0" dirty="0" smtClean="0"/>
              <a:t>They suggest 1 lesson per day, 1 day for introducing the chapter, 2 days for assessment – which depending on the number of lessons in a chapter equals out to anywhere from 8 – 16 days per chapter. </a:t>
            </a:r>
          </a:p>
          <a:p>
            <a:endParaRPr lang="en-US" baseline="0" dirty="0" smtClean="0"/>
          </a:p>
          <a:p>
            <a:r>
              <a:rPr lang="en-US" baseline="0" dirty="0" smtClean="0"/>
              <a:t>Go Math include an average of 140 days of instruction which would end our school year in the beginning of April. </a:t>
            </a:r>
          </a:p>
          <a:p>
            <a:r>
              <a:rPr lang="en-US" baseline="0" dirty="0" smtClean="0"/>
              <a:t>That means that we have 40 days remaining to add to chapters for differentiation and to meet the needs of all of our students. </a:t>
            </a:r>
          </a:p>
          <a:p>
            <a:r>
              <a:rPr lang="en-US" baseline="0" dirty="0" smtClean="0"/>
              <a:t>This will allow teachers to stretch a lesson over two day or bring in additional resources if needed. </a:t>
            </a:r>
          </a:p>
          <a:p>
            <a:endParaRPr lang="en-US" baseline="0" dirty="0" smtClean="0"/>
          </a:p>
          <a:p>
            <a:r>
              <a:rPr lang="en-US" baseline="0" dirty="0" smtClean="0"/>
              <a:t>A couple of weeks ago the curriculum guide writing team worked to block out chapter pacing and the assessment calendar. The conversations revolved around which concepts were a bit bigger and needed more instructional time. </a:t>
            </a:r>
          </a:p>
          <a:p>
            <a:endParaRPr lang="en-US" baseline="0" dirty="0" smtClean="0"/>
          </a:p>
          <a:p>
            <a:r>
              <a:rPr lang="en-US" baseline="0" dirty="0" smtClean="0"/>
              <a:t>In order to complete this work – we need to 2015 TE Chapters which we have been told will be delivered mid-April and then the team will resume their work and make modifications based on the new editions. </a:t>
            </a:r>
          </a:p>
          <a:p>
            <a:endParaRPr lang="en-US" baseline="0" dirty="0" smtClean="0"/>
          </a:p>
          <a:p>
            <a:r>
              <a:rPr lang="en-US" baseline="0" dirty="0" smtClean="0"/>
              <a:t>More information to come on pacing, assessments, and how this work affects Data Teams. I foresee being able to share more on this in May.  </a:t>
            </a:r>
          </a:p>
        </p:txBody>
      </p:sp>
      <p:sp>
        <p:nvSpPr>
          <p:cNvPr id="4" name="Slide Number Placeholder 3"/>
          <p:cNvSpPr>
            <a:spLocks noGrp="1"/>
          </p:cNvSpPr>
          <p:nvPr>
            <p:ph type="sldNum" sz="quarter" idx="10"/>
          </p:nvPr>
        </p:nvSpPr>
        <p:spPr/>
        <p:txBody>
          <a:bodyPr/>
          <a:lstStyle/>
          <a:p>
            <a:fld id="{77912ABE-5D6E-4BCA-8CE3-30161F12F06A}" type="slidenum">
              <a:rPr lang="en-US" smtClean="0"/>
              <a:t>21</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22</a:t>
            </a:fld>
            <a:endParaRPr lang="en-US"/>
          </a:p>
        </p:txBody>
      </p:sp>
    </p:spTree>
    <p:extLst>
      <p:ext uri="{BB962C8B-B14F-4D97-AF65-F5344CB8AC3E}">
        <p14:creationId xmlns:p14="http://schemas.microsoft.com/office/powerpoint/2010/main" val="2714441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slide…</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23</a:t>
            </a:fld>
            <a:endParaRPr lang="en-US"/>
          </a:p>
        </p:txBody>
      </p:sp>
    </p:spTree>
    <p:extLst>
      <p:ext uri="{BB962C8B-B14F-4D97-AF65-F5344CB8AC3E}">
        <p14:creationId xmlns:p14="http://schemas.microsoft.com/office/powerpoint/2010/main" val="2113149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slide…</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24</a:t>
            </a:fld>
            <a:endParaRPr lang="en-US"/>
          </a:p>
        </p:txBody>
      </p:sp>
    </p:spTree>
    <p:extLst>
      <p:ext uri="{BB962C8B-B14F-4D97-AF65-F5344CB8AC3E}">
        <p14:creationId xmlns:p14="http://schemas.microsoft.com/office/powerpoint/2010/main" val="2768130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All students will complete the show what you know prior</a:t>
            </a:r>
            <a:r>
              <a:rPr lang="en-US" baseline="0" dirty="0" smtClean="0"/>
              <a:t> to the start of the chapter to identify Tier 2 and 3 students. This will be the pre-assessment for the chapter. </a:t>
            </a:r>
          </a:p>
          <a:p>
            <a:pPr marL="171450" indent="-171450">
              <a:buFont typeface="Arial" panose="020B0604020202020204" pitchFamily="34" charset="0"/>
              <a:buChar char="•"/>
            </a:pPr>
            <a:r>
              <a:rPr lang="en-US" baseline="0" dirty="0" smtClean="0"/>
              <a:t>The introduction of the chapter will include two activities surrounding the vocabulary in the chapter. </a:t>
            </a:r>
          </a:p>
          <a:p>
            <a:pPr marL="171450" indent="-171450">
              <a:buFont typeface="Arial" panose="020B0604020202020204" pitchFamily="34" charset="0"/>
              <a:buChar char="•"/>
            </a:pPr>
            <a:r>
              <a:rPr lang="en-US" baseline="0" dirty="0" smtClean="0"/>
              <a:t>This is also an opportunity to introduce the centers that will be used for the chapter.</a:t>
            </a:r>
          </a:p>
          <a:p>
            <a:pPr marL="171450" indent="-171450">
              <a:buFont typeface="Arial" panose="020B0604020202020204" pitchFamily="34" charset="0"/>
              <a:buChar char="•"/>
            </a:pPr>
            <a:r>
              <a:rPr lang="en-US" baseline="0" dirty="0" smtClean="0"/>
              <a:t>As well as review the school-home letter which can be accessed electronically.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25</a:t>
            </a:fld>
            <a:endParaRPr lang="en-US"/>
          </a:p>
        </p:txBody>
      </p:sp>
    </p:spTree>
    <p:extLst>
      <p:ext uri="{BB962C8B-B14F-4D97-AF65-F5344CB8AC3E}">
        <p14:creationId xmlns:p14="http://schemas.microsoft.com/office/powerpoint/2010/main" val="3549878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26</a:t>
            </a:fld>
            <a:endParaRPr lang="en-US"/>
          </a:p>
        </p:txBody>
      </p:sp>
    </p:spTree>
    <p:extLst>
      <p:ext uri="{BB962C8B-B14F-4D97-AF65-F5344CB8AC3E}">
        <p14:creationId xmlns:p14="http://schemas.microsoft.com/office/powerpoint/2010/main" val="920061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27</a:t>
            </a:fld>
            <a:endParaRPr lang="en-US"/>
          </a:p>
        </p:txBody>
      </p:sp>
    </p:spTree>
    <p:extLst>
      <p:ext uri="{BB962C8B-B14F-4D97-AF65-F5344CB8AC3E}">
        <p14:creationId xmlns:p14="http://schemas.microsoft.com/office/powerpoint/2010/main" val="526041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28</a:t>
            </a:fld>
            <a:endParaRPr lang="en-US"/>
          </a:p>
        </p:txBody>
      </p:sp>
    </p:spTree>
    <p:extLst>
      <p:ext uri="{BB962C8B-B14F-4D97-AF65-F5344CB8AC3E}">
        <p14:creationId xmlns:p14="http://schemas.microsoft.com/office/powerpoint/2010/main" val="1873981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29</a:t>
            </a:fld>
            <a:endParaRPr lang="en-US"/>
          </a:p>
        </p:txBody>
      </p:sp>
    </p:spTree>
    <p:extLst>
      <p:ext uri="{BB962C8B-B14F-4D97-AF65-F5344CB8AC3E}">
        <p14:creationId xmlns:p14="http://schemas.microsoft.com/office/powerpoint/2010/main" val="1023671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endParaRPr lang="en-US" baseline="0" dirty="0" smtClean="0"/>
          </a:p>
        </p:txBody>
      </p:sp>
      <p:sp>
        <p:nvSpPr>
          <p:cNvPr id="4" name="Slide Number Placeholder 3"/>
          <p:cNvSpPr>
            <a:spLocks noGrp="1"/>
          </p:cNvSpPr>
          <p:nvPr>
            <p:ph type="sldNum" sz="quarter" idx="10"/>
          </p:nvPr>
        </p:nvSpPr>
        <p:spPr/>
        <p:txBody>
          <a:bodyPr/>
          <a:lstStyle/>
          <a:p>
            <a:fld id="{2F9C5D0C-E636-444B-BA04-B52FD030D37A}" type="slidenum">
              <a:rPr lang="en-US" smtClean="0"/>
              <a:t>3</a:t>
            </a:fld>
            <a:endParaRPr lang="en-US"/>
          </a:p>
        </p:txBody>
      </p:sp>
    </p:spTree>
    <p:extLst>
      <p:ext uri="{BB962C8B-B14F-4D97-AF65-F5344CB8AC3E}">
        <p14:creationId xmlns:p14="http://schemas.microsoft.com/office/powerpoint/2010/main" val="1172579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30</a:t>
            </a:fld>
            <a:endParaRPr lang="en-US"/>
          </a:p>
        </p:txBody>
      </p:sp>
    </p:spTree>
    <p:extLst>
      <p:ext uri="{BB962C8B-B14F-4D97-AF65-F5344CB8AC3E}">
        <p14:creationId xmlns:p14="http://schemas.microsoft.com/office/powerpoint/2010/main" val="4082796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31</a:t>
            </a:fld>
            <a:endParaRPr lang="en-US"/>
          </a:p>
        </p:txBody>
      </p:sp>
    </p:spTree>
    <p:extLst>
      <p:ext uri="{BB962C8B-B14F-4D97-AF65-F5344CB8AC3E}">
        <p14:creationId xmlns:p14="http://schemas.microsoft.com/office/powerpoint/2010/main" val="4181796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32</a:t>
            </a:fld>
            <a:endParaRPr lang="en-US"/>
          </a:p>
        </p:txBody>
      </p:sp>
    </p:spTree>
    <p:extLst>
      <p:ext uri="{BB962C8B-B14F-4D97-AF65-F5344CB8AC3E}">
        <p14:creationId xmlns:p14="http://schemas.microsoft.com/office/powerpoint/2010/main" val="2903653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33</a:t>
            </a:fld>
            <a:endParaRPr lang="en-US"/>
          </a:p>
        </p:txBody>
      </p:sp>
    </p:spTree>
    <p:extLst>
      <p:ext uri="{BB962C8B-B14F-4D97-AF65-F5344CB8AC3E}">
        <p14:creationId xmlns:p14="http://schemas.microsoft.com/office/powerpoint/2010/main" val="4079683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34</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a document that looks like this in front</a:t>
            </a:r>
            <a:r>
              <a:rPr lang="en-US" baseline="0" dirty="0" smtClean="0"/>
              <a:t> of you. I am going to walk you through what does a math block look like in 2014 – 2015 in Des Moines Public Schools. </a:t>
            </a:r>
          </a:p>
          <a:p>
            <a:endParaRPr lang="en-US" baseline="0" dirty="0" smtClean="0"/>
          </a:p>
          <a:p>
            <a:r>
              <a:rPr lang="en-US" baseline="0" dirty="0" smtClean="0"/>
              <a:t>I know this is a document that a lot of teachers and leaders have been wanting for quite some time because they want to know how to structure our math time. </a:t>
            </a:r>
          </a:p>
          <a:p>
            <a:endParaRPr lang="en-US" baseline="0" dirty="0" smtClean="0"/>
          </a:p>
          <a:p>
            <a:r>
              <a:rPr lang="en-US" baseline="0" dirty="0" smtClean="0"/>
              <a:t>And then the question is raised – why do our math blocks across the district need to be consistent?</a:t>
            </a:r>
          </a:p>
          <a:p>
            <a:endParaRPr lang="en-US" baseline="0" dirty="0" smtClean="0"/>
          </a:p>
          <a:p>
            <a:r>
              <a:rPr lang="en-US" baseline="0" dirty="0" smtClean="0"/>
              <a:t>And the answer is that we have to maintain a level of consistency for our students in the district. We have 38 elementary schools and 1 and 4 students will be in a different math classroom at the end of the school year with a different teacher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35</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you through the introduction</a:t>
            </a:r>
            <a:r>
              <a:rPr lang="en-US" baseline="0" dirty="0" smtClean="0"/>
              <a:t> to the framework…</a:t>
            </a:r>
          </a:p>
          <a:p>
            <a:pPr marL="285750" indent="-285750">
              <a:buFont typeface="Arial" panose="020B0604020202020204" pitchFamily="34" charset="0"/>
              <a:buChar char="•"/>
            </a:pPr>
            <a:r>
              <a:rPr lang="en-US" sz="1200" dirty="0" smtClean="0"/>
              <a:t>This instructional sequence to serve as a support for weekly planning when it feels as though “we can’t get it all in!”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Adjustments in regards to pacing and timing may be needed to meet the needs of students.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This should be considered a starting point as we work to become more efficient with the Go Math materials.</a:t>
            </a:r>
          </a:p>
          <a:p>
            <a:pPr marL="0" indent="0">
              <a:buFont typeface="Arial" panose="020B0604020202020204" pitchFamily="34" charset="0"/>
              <a:buNone/>
            </a:pPr>
            <a:endParaRPr lang="en-US" sz="1200" dirty="0" smtClean="0"/>
          </a:p>
          <a:p>
            <a:pPr marL="0" indent="0">
              <a:buFont typeface="Arial" panose="020B0604020202020204" pitchFamily="34" charset="0"/>
              <a:buNone/>
            </a:pPr>
            <a:r>
              <a:rPr lang="en-US" sz="1200" b="1" dirty="0" smtClean="0"/>
              <a:t>Remind</a:t>
            </a:r>
            <a:r>
              <a:rPr lang="en-US" sz="1200" b="1" baseline="0" dirty="0" smtClean="0"/>
              <a:t> them:</a:t>
            </a:r>
            <a:br>
              <a:rPr lang="en-US" sz="1200" b="1" baseline="0" dirty="0" smtClean="0"/>
            </a:br>
            <a:r>
              <a:rPr lang="en-US" sz="1200" b="1" baseline="0" dirty="0" smtClean="0"/>
              <a:t>1. Next year is a learning year and the components may take longer than planned – we will become more efficient as the time goes on. </a:t>
            </a:r>
          </a:p>
          <a:p>
            <a:pPr marL="0" indent="0">
              <a:buFont typeface="Arial" panose="020B0604020202020204" pitchFamily="34" charset="0"/>
              <a:buNone/>
            </a:pPr>
            <a:r>
              <a:rPr lang="en-US" sz="1200" b="1" baseline="0" dirty="0" smtClean="0"/>
              <a:t>2. This is a starting point and therefore we will be taking feedback throughout the year to improve our structure. </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36</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37</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start of the curriculum guide is what we discussed earlier.</a:t>
            </a:r>
          </a:p>
          <a:p>
            <a:endParaRPr lang="en-US" baseline="0" dirty="0" smtClean="0"/>
          </a:p>
          <a:p>
            <a:r>
              <a:rPr lang="en-US" baseline="0" dirty="0" smtClean="0"/>
              <a:t>Prior to the start of the chapter we start with reviewing the prerequisite skills with a whole group activity – as to not send them into the pre-assessment cold. </a:t>
            </a:r>
          </a:p>
          <a:p>
            <a:endParaRPr lang="en-US" baseline="0" dirty="0" smtClean="0"/>
          </a:p>
          <a:p>
            <a:r>
              <a:rPr lang="en-US" baseline="0" dirty="0" smtClean="0"/>
              <a:t>Then we do the Show What You Know pre-assessment which identifies our Tier 2 and Tier 3 students for the chapter. </a:t>
            </a:r>
          </a:p>
        </p:txBody>
      </p:sp>
      <p:sp>
        <p:nvSpPr>
          <p:cNvPr id="4" name="Slide Number Placeholder 3"/>
          <p:cNvSpPr>
            <a:spLocks noGrp="1"/>
          </p:cNvSpPr>
          <p:nvPr>
            <p:ph type="sldNum" sz="quarter" idx="10"/>
          </p:nvPr>
        </p:nvSpPr>
        <p:spPr/>
        <p:txBody>
          <a:bodyPr/>
          <a:lstStyle/>
          <a:p>
            <a:fld id="{77912ABE-5D6E-4BCA-8CE3-30161F12F06A}" type="slidenum">
              <a:rPr lang="en-US" smtClean="0"/>
              <a:t>39</a:t>
            </a:fld>
            <a:endParaRPr lang="en-US"/>
          </a:p>
        </p:txBody>
      </p:sp>
    </p:spTree>
    <p:extLst>
      <p:ext uri="{BB962C8B-B14F-4D97-AF65-F5344CB8AC3E}">
        <p14:creationId xmlns:p14="http://schemas.microsoft.com/office/powerpoint/2010/main" val="576461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start of the curriculum guide is what we discussed earlier.</a:t>
            </a:r>
          </a:p>
          <a:p>
            <a:endParaRPr lang="en-US" baseline="0" dirty="0" smtClean="0"/>
          </a:p>
          <a:p>
            <a:r>
              <a:rPr lang="en-US" baseline="0" dirty="0" smtClean="0"/>
              <a:t>Prior to the start of the chapter we start with reviewing the prerequisite skills with a whole group activity – as to not send them into the pre-assessment cold. </a:t>
            </a:r>
          </a:p>
          <a:p>
            <a:endParaRPr lang="en-US" baseline="0" dirty="0" smtClean="0"/>
          </a:p>
          <a:p>
            <a:r>
              <a:rPr lang="en-US" baseline="0" dirty="0" smtClean="0"/>
              <a:t>Then we do the Show What You Know pre-assessment which identifies our Tier 2 and Tier 3 students for the chapter. </a:t>
            </a:r>
          </a:p>
        </p:txBody>
      </p:sp>
      <p:sp>
        <p:nvSpPr>
          <p:cNvPr id="4" name="Slide Number Placeholder 3"/>
          <p:cNvSpPr>
            <a:spLocks noGrp="1"/>
          </p:cNvSpPr>
          <p:nvPr>
            <p:ph type="sldNum" sz="quarter" idx="10"/>
          </p:nvPr>
        </p:nvSpPr>
        <p:spPr/>
        <p:txBody>
          <a:bodyPr/>
          <a:lstStyle/>
          <a:p>
            <a:fld id="{77912ABE-5D6E-4BCA-8CE3-30161F12F06A}" type="slidenum">
              <a:rPr lang="en-US" smtClean="0"/>
              <a:t>40</a:t>
            </a:fld>
            <a:endParaRPr lang="en-US"/>
          </a:p>
        </p:txBody>
      </p:sp>
    </p:spTree>
    <p:extLst>
      <p:ext uri="{BB962C8B-B14F-4D97-AF65-F5344CB8AC3E}">
        <p14:creationId xmlns:p14="http://schemas.microsoft.com/office/powerpoint/2010/main" val="1724348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4</a:t>
            </a:fld>
            <a:endParaRPr lang="en-US" dirty="0"/>
          </a:p>
        </p:txBody>
      </p:sp>
    </p:spTree>
    <p:extLst>
      <p:ext uri="{BB962C8B-B14F-4D97-AF65-F5344CB8AC3E}">
        <p14:creationId xmlns:p14="http://schemas.microsoft.com/office/powerpoint/2010/main" val="1431566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common questions from the last PLC</a:t>
            </a:r>
            <a:r>
              <a:rPr lang="en-US" baseline="0" dirty="0" smtClean="0"/>
              <a:t> – Common Questions will pop up in the PP several times. </a:t>
            </a:r>
          </a:p>
          <a:p>
            <a:endParaRPr lang="en-US" baseline="0" dirty="0" smtClean="0"/>
          </a:p>
          <a:p>
            <a:r>
              <a:rPr lang="en-US" baseline="0" dirty="0" smtClean="0"/>
              <a:t>Try to breeze through them quickly. </a:t>
            </a:r>
          </a:p>
          <a:p>
            <a:endParaRPr lang="en-US" baseline="0" dirty="0" smtClean="0"/>
          </a:p>
          <a:p>
            <a:r>
              <a:rPr lang="en-US" baseline="0" dirty="0" smtClean="0"/>
              <a:t>The last question bleeds into the next slide. So the purpose will remain the same, but the expectations will change slightly to fit within the 15 minute block of time… CLICK to go to the next slide.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41</a:t>
            </a:fld>
            <a:endParaRPr lang="en-US"/>
          </a:p>
        </p:txBody>
      </p:sp>
    </p:spTree>
    <p:extLst>
      <p:ext uri="{BB962C8B-B14F-4D97-AF65-F5344CB8AC3E}">
        <p14:creationId xmlns:p14="http://schemas.microsoft.com/office/powerpoint/2010/main" val="3002465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start of the curriculum guide is what we discussed earlier.</a:t>
            </a:r>
          </a:p>
          <a:p>
            <a:endParaRPr lang="en-US" baseline="0" dirty="0" smtClean="0"/>
          </a:p>
          <a:p>
            <a:r>
              <a:rPr lang="en-US" baseline="0" dirty="0" smtClean="0"/>
              <a:t>Prior to the start of the chapter we start with reviewing the prerequisite skills with a whole group activity – as to not send them into the pre-assessment cold. </a:t>
            </a:r>
          </a:p>
          <a:p>
            <a:endParaRPr lang="en-US" baseline="0" dirty="0" smtClean="0"/>
          </a:p>
          <a:p>
            <a:r>
              <a:rPr lang="en-US" baseline="0" dirty="0" smtClean="0"/>
              <a:t>Then we do the Show What You Know pre-assessment which identifies our Tier 2 and Tier 3 students for the chapter. </a:t>
            </a:r>
          </a:p>
        </p:txBody>
      </p:sp>
      <p:sp>
        <p:nvSpPr>
          <p:cNvPr id="4" name="Slide Number Placeholder 3"/>
          <p:cNvSpPr>
            <a:spLocks noGrp="1"/>
          </p:cNvSpPr>
          <p:nvPr>
            <p:ph type="sldNum" sz="quarter" idx="10"/>
          </p:nvPr>
        </p:nvSpPr>
        <p:spPr/>
        <p:txBody>
          <a:bodyPr/>
          <a:lstStyle/>
          <a:p>
            <a:fld id="{77912ABE-5D6E-4BCA-8CE3-30161F12F06A}" type="slidenum">
              <a:rPr lang="en-US" smtClean="0"/>
              <a:t>45</a:t>
            </a:fld>
            <a:endParaRPr lang="en-US"/>
          </a:p>
        </p:txBody>
      </p:sp>
    </p:spTree>
    <p:extLst>
      <p:ext uri="{BB962C8B-B14F-4D97-AF65-F5344CB8AC3E}">
        <p14:creationId xmlns:p14="http://schemas.microsoft.com/office/powerpoint/2010/main" val="3581726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them some process time. But not</a:t>
            </a:r>
            <a:r>
              <a:rPr lang="en-US" baseline="0" dirty="0" smtClean="0"/>
              <a:t> too much on DMR as there are not that many changes. 2-3 minutes maximum.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47</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quickly…</a:t>
            </a:r>
          </a:p>
          <a:p>
            <a:r>
              <a:rPr lang="en-US" dirty="0" smtClean="0"/>
              <a:t>Next</a:t>
            </a:r>
            <a:r>
              <a:rPr lang="en-US" baseline="0" dirty="0" smtClean="0"/>
              <a:t> year the elementary math block will be 75-90 minutes in length. This is a change from this year as the requirement was 60 – 90 minutes. </a:t>
            </a:r>
            <a:r>
              <a:rPr lang="en-US" b="1" baseline="0" dirty="0" smtClean="0"/>
              <a:t>Some teachers may struggle with this a little. Let them take a deep breath. ;)</a:t>
            </a:r>
          </a:p>
          <a:p>
            <a:r>
              <a:rPr lang="en-US" dirty="0" smtClean="0"/>
              <a:t>CLICK</a:t>
            </a:r>
          </a:p>
          <a:p>
            <a:r>
              <a:rPr lang="en-US" dirty="0" smtClean="0"/>
              <a:t>The first component</a:t>
            </a:r>
            <a:r>
              <a:rPr lang="en-US" baseline="0" dirty="0" smtClean="0"/>
              <a:t> of the Math Block is Daily Math Review and Mental Math. </a:t>
            </a:r>
          </a:p>
          <a:p>
            <a:endParaRPr lang="en-US" baseline="0" dirty="0" smtClean="0"/>
          </a:p>
          <a:p>
            <a:r>
              <a:rPr lang="en-US" i="1" baseline="0" dirty="0" smtClean="0"/>
              <a:t>Why are we keeping Daily Math Review if it is not part of Go Math? </a:t>
            </a:r>
          </a:p>
          <a:p>
            <a:r>
              <a:rPr lang="en-US" baseline="0" dirty="0" smtClean="0"/>
              <a:t>Teachers really appreciate this time with their students because it allows for them to review concepts that students may have not mastered in previous chapters and/or prerequisite skills for what is to come in future chapters. </a:t>
            </a:r>
          </a:p>
          <a:p>
            <a:endParaRPr lang="en-US" baseline="0" dirty="0" smtClean="0"/>
          </a:p>
          <a:p>
            <a:r>
              <a:rPr lang="en-US" baseline="0" dirty="0" smtClean="0"/>
              <a:t>It is the answer to the question, “What do I do if my students did not get the concept in the last chapter, but I have to move on?”</a:t>
            </a:r>
          </a:p>
          <a:p>
            <a:endParaRPr lang="en-US" baseline="0" dirty="0" smtClean="0"/>
          </a:p>
          <a:p>
            <a:r>
              <a:rPr lang="en-US" baseline="0" dirty="0" smtClean="0"/>
              <a:t>The difference next year is that DMR will have a time limit of 15 minutes. Go Math has many components and so we will need to make sure that DMR is not lasting longer than the 15 minutes otherwise it will not be possible to complete the rest of the math block components. </a:t>
            </a:r>
          </a:p>
          <a:p>
            <a:r>
              <a:rPr lang="en-US" baseline="0" dirty="0" smtClean="0"/>
              <a:t>CLICK</a:t>
            </a:r>
          </a:p>
          <a:p>
            <a:r>
              <a:rPr lang="en-US" baseline="0" dirty="0" smtClean="0"/>
              <a:t>We have provided DMR modification suggestions for teachers in order to adjust the time to fit 15 minutes without changing the purpose and integrity of DMR. </a:t>
            </a:r>
          </a:p>
          <a:p>
            <a:endParaRPr lang="en-US" baseline="0" dirty="0" smtClean="0"/>
          </a:p>
          <a:p>
            <a:r>
              <a:rPr lang="en-US" baseline="0" dirty="0" smtClean="0"/>
              <a:t>It is also important to remember that DMR is not a time where teachers will be “teaching” new concepts or reviewing word problems.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49</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we have done is outline some modifications that can be made to DMR to fit within the 15 minute time frame. </a:t>
            </a:r>
          </a:p>
          <a:p>
            <a:endParaRPr lang="en-US" baseline="0" dirty="0" smtClean="0"/>
          </a:p>
          <a:p>
            <a:r>
              <a:rPr lang="en-US" baseline="0" dirty="0" smtClean="0"/>
              <a:t>This sheet should look familiar – we went over this in September.</a:t>
            </a:r>
          </a:p>
          <a:p>
            <a:endParaRPr lang="en-US" baseline="0" dirty="0" smtClean="0"/>
          </a:p>
          <a:p>
            <a:r>
              <a:rPr lang="en-US" baseline="0" dirty="0" smtClean="0"/>
              <a:t>CLICK </a:t>
            </a:r>
          </a:p>
          <a:p>
            <a:endParaRPr lang="en-US" baseline="0" dirty="0" smtClean="0"/>
          </a:p>
          <a:p>
            <a:r>
              <a:rPr lang="en-US" baseline="0" dirty="0" smtClean="0"/>
              <a:t>You will notice the change to the number of problems. In K-2 the amount of questions asked should be up to 2. And in 3-5 it should be up to 3. When in the past it has been 5. This will lower the amount of time required for the process</a:t>
            </a:r>
          </a:p>
          <a:p>
            <a:endParaRPr lang="en-US" baseline="0" dirty="0" smtClean="0"/>
          </a:p>
          <a:p>
            <a:r>
              <a:rPr lang="en-US" baseline="0" dirty="0" smtClean="0"/>
              <a:t>Click</a:t>
            </a:r>
          </a:p>
          <a:p>
            <a:endParaRPr lang="en-US" baseline="0" dirty="0" smtClean="0"/>
          </a:p>
          <a:p>
            <a:r>
              <a:rPr lang="en-US" baseline="0" dirty="0" smtClean="0"/>
              <a:t>For instance the students will not need as much time to work alone or in partners. The rest of the document is exactly the same. The process – circle, fix, key statement, reflect, etc… will remain the same. It is just the amount of questions and time spent that will change.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50</a:t>
            </a:fld>
            <a:endParaRPr lang="en-US" dirty="0"/>
          </a:p>
        </p:txBody>
      </p:sp>
    </p:spTree>
    <p:extLst>
      <p:ext uri="{BB962C8B-B14F-4D97-AF65-F5344CB8AC3E}">
        <p14:creationId xmlns:p14="http://schemas.microsoft.com/office/powerpoint/2010/main" val="14571414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looking to access this document. </a:t>
            </a:r>
          </a:p>
          <a:p>
            <a:r>
              <a:rPr lang="en-US" dirty="0" smtClean="0"/>
              <a:t>You</a:t>
            </a:r>
            <a:r>
              <a:rPr lang="en-US" baseline="0" dirty="0" smtClean="0"/>
              <a:t> will go to the math website and under PD resources you will click on Go Math.</a:t>
            </a:r>
          </a:p>
          <a:p>
            <a:endParaRPr lang="en-US" baseline="0" dirty="0" smtClean="0"/>
          </a:p>
          <a:p>
            <a:r>
              <a:rPr lang="en-US" baseline="0" dirty="0" smtClean="0"/>
              <a:t>CLICK </a:t>
            </a:r>
          </a:p>
          <a:p>
            <a:r>
              <a:rPr lang="en-US" baseline="0" dirty="0" smtClean="0"/>
              <a:t>This is where you will find all of the information for next year. </a:t>
            </a:r>
          </a:p>
          <a:p>
            <a:r>
              <a:rPr lang="en-US" baseline="0" dirty="0" smtClean="0"/>
              <a:t>At the bottom of the page</a:t>
            </a:r>
          </a:p>
          <a:p>
            <a:r>
              <a:rPr lang="en-US" baseline="0" dirty="0" smtClean="0"/>
              <a:t>CLICK</a:t>
            </a:r>
          </a:p>
          <a:p>
            <a:r>
              <a:rPr lang="en-US" baseline="0" dirty="0" smtClean="0"/>
              <a:t>You will find DMR Expectations and Progression modified for next year. </a:t>
            </a:r>
          </a:p>
          <a:p>
            <a:r>
              <a:rPr lang="en-US" baseline="0" dirty="0" smtClean="0"/>
              <a:t>That is where the document is available. </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51</a:t>
            </a:fld>
            <a:endParaRPr lang="en-US" dirty="0"/>
          </a:p>
        </p:txBody>
      </p:sp>
    </p:spTree>
    <p:extLst>
      <p:ext uri="{BB962C8B-B14F-4D97-AF65-F5344CB8AC3E}">
        <p14:creationId xmlns:p14="http://schemas.microsoft.com/office/powerpoint/2010/main" val="14571414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53</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54</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55</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56</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EAF6B-C729-493D-87C9-65349F2BAA17}" type="slidenum">
              <a:rPr lang="en-US" smtClean="0"/>
              <a:t>5</a:t>
            </a:fld>
            <a:endParaRPr lang="en-US" dirty="0"/>
          </a:p>
        </p:txBody>
      </p:sp>
    </p:spTree>
    <p:extLst>
      <p:ext uri="{BB962C8B-B14F-4D97-AF65-F5344CB8AC3E}">
        <p14:creationId xmlns:p14="http://schemas.microsoft.com/office/powerpoint/2010/main" val="8028619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57</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58</a:t>
            </a:fld>
            <a:endParaRPr lang="en-US"/>
          </a:p>
        </p:txBody>
      </p:sp>
    </p:spTree>
    <p:extLst>
      <p:ext uri="{BB962C8B-B14F-4D97-AF65-F5344CB8AC3E}">
        <p14:creationId xmlns:p14="http://schemas.microsoft.com/office/powerpoint/2010/main" val="2423632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 – 20 minutes. </a:t>
            </a:r>
          </a:p>
          <a:p>
            <a:r>
              <a:rPr lang="en-US" baseline="0" dirty="0" smtClean="0"/>
              <a:t>Whole group concept development has three different components. </a:t>
            </a:r>
          </a:p>
          <a:p>
            <a:endParaRPr lang="en-US" baseline="0" dirty="0" smtClean="0"/>
          </a:p>
          <a:p>
            <a:r>
              <a:rPr lang="en-US" baseline="0" dirty="0" smtClean="0"/>
              <a:t>The first is… Engage</a:t>
            </a:r>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p>
          <a:p>
            <a:endParaRPr lang="en-US" baseline="0" dirty="0" smtClean="0"/>
          </a:p>
          <a:p>
            <a:r>
              <a:rPr lang="en-US" baseline="0" dirty="0" smtClean="0"/>
              <a:t>So basically the students come to class and every day they will start of with an ENGAGE – digital lesson which will capture their interest in the content. Then they will move into the EXPLORE section which is really teacher-directed – learning the content – hands on. Then they will have the opportunity in the EXPLAIN section to do some guided practice on the type of problems that were taught in the EXPLORE section.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59</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a:t>
            </a:r>
            <a:r>
              <a:rPr lang="en-US" baseline="0" smtClean="0"/>
              <a:t>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60</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a:t>
            </a:r>
            <a:r>
              <a:rPr lang="en-US" baseline="0" smtClean="0"/>
              <a:t>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61</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a:t>
            </a:r>
            <a:r>
              <a:rPr lang="en-US" baseline="0" smtClean="0"/>
              <a:t>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64</a:t>
            </a:fld>
            <a:endParaRPr lang="en-US"/>
          </a:p>
        </p:txBody>
      </p:sp>
    </p:spTree>
    <p:extLst>
      <p:ext uri="{BB962C8B-B14F-4D97-AF65-F5344CB8AC3E}">
        <p14:creationId xmlns:p14="http://schemas.microsoft.com/office/powerpoint/2010/main" val="10653479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common questions from the last PLC</a:t>
            </a:r>
            <a:r>
              <a:rPr lang="en-US" baseline="0" dirty="0" smtClean="0"/>
              <a:t> – Common Questions will pop up in the PP several times. </a:t>
            </a:r>
          </a:p>
          <a:p>
            <a:endParaRPr lang="en-US" baseline="0" dirty="0" smtClean="0"/>
          </a:p>
          <a:p>
            <a:r>
              <a:rPr lang="en-US" baseline="0" dirty="0" smtClean="0"/>
              <a:t>Try to breeze through them quickly. </a:t>
            </a:r>
          </a:p>
          <a:p>
            <a:endParaRPr lang="en-US" baseline="0" dirty="0" smtClean="0"/>
          </a:p>
          <a:p>
            <a:r>
              <a:rPr lang="en-US" baseline="0" dirty="0" smtClean="0"/>
              <a:t>The last question bleeds into the next slide. So the purpose will remain the same, but the expectations will change slightly to fit within the 15 minute block of time… CLICK to go to the next slide.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67</a:t>
            </a:fld>
            <a:endParaRPr lang="en-US"/>
          </a:p>
        </p:txBody>
      </p:sp>
    </p:spTree>
    <p:extLst>
      <p:ext uri="{BB962C8B-B14F-4D97-AF65-F5344CB8AC3E}">
        <p14:creationId xmlns:p14="http://schemas.microsoft.com/office/powerpoint/2010/main" val="36907174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68</a:t>
            </a:fld>
            <a:endParaRPr lang="en-US"/>
          </a:p>
        </p:txBody>
      </p:sp>
    </p:spTree>
    <p:extLst>
      <p:ext uri="{BB962C8B-B14F-4D97-AF65-F5344CB8AC3E}">
        <p14:creationId xmlns:p14="http://schemas.microsoft.com/office/powerpoint/2010/main" val="38709829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you through the introduction</a:t>
            </a:r>
            <a:r>
              <a:rPr lang="en-US" baseline="0" dirty="0" smtClean="0"/>
              <a:t> to the framework…</a:t>
            </a:r>
          </a:p>
          <a:p>
            <a:pPr marL="285750" indent="-285750">
              <a:buFont typeface="Arial" panose="020B0604020202020204" pitchFamily="34" charset="0"/>
              <a:buChar char="•"/>
            </a:pPr>
            <a:r>
              <a:rPr lang="en-US" sz="1200" dirty="0" smtClean="0"/>
              <a:t>This instructional sequence to serve as a support for weekly planning when it feels as though “we can’t get it all in!”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Adjustments in regards to pacing and timing may be needed to meet the needs of students.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This should be considered a starting point as we work to become more efficient with the Go Math materials.</a:t>
            </a:r>
          </a:p>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69</a:t>
            </a:fld>
            <a:endParaRPr lang="en-US"/>
          </a:p>
        </p:txBody>
      </p:sp>
    </p:spTree>
    <p:extLst>
      <p:ext uri="{BB962C8B-B14F-4D97-AF65-F5344CB8AC3E}">
        <p14:creationId xmlns:p14="http://schemas.microsoft.com/office/powerpoint/2010/main" val="3230177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70</a:t>
            </a:fld>
            <a:endParaRPr lang="en-US"/>
          </a:p>
        </p:txBody>
      </p:sp>
    </p:spTree>
    <p:extLst>
      <p:ext uri="{BB962C8B-B14F-4D97-AF65-F5344CB8AC3E}">
        <p14:creationId xmlns:p14="http://schemas.microsoft.com/office/powerpoint/2010/main" val="1993486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quick</a:t>
            </a:r>
            <a:r>
              <a:rPr lang="en-US" baseline="0" dirty="0" smtClean="0"/>
              <a:t> reminder of our norms (Stay positive)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6</a:t>
            </a:fld>
            <a:endParaRPr lang="en-US" dirty="0"/>
          </a:p>
        </p:txBody>
      </p:sp>
    </p:spTree>
    <p:extLst>
      <p:ext uri="{BB962C8B-B14F-4D97-AF65-F5344CB8AC3E}">
        <p14:creationId xmlns:p14="http://schemas.microsoft.com/office/powerpoint/2010/main" val="1461598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71</a:t>
            </a:fld>
            <a:endParaRPr lang="en-US"/>
          </a:p>
        </p:txBody>
      </p:sp>
    </p:spTree>
    <p:extLst>
      <p:ext uri="{BB962C8B-B14F-4D97-AF65-F5344CB8AC3E}">
        <p14:creationId xmlns:p14="http://schemas.microsoft.com/office/powerpoint/2010/main" val="28039582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72</a:t>
            </a:fld>
            <a:endParaRPr lang="en-US"/>
          </a:p>
        </p:txBody>
      </p:sp>
    </p:spTree>
    <p:extLst>
      <p:ext uri="{BB962C8B-B14F-4D97-AF65-F5344CB8AC3E}">
        <p14:creationId xmlns:p14="http://schemas.microsoft.com/office/powerpoint/2010/main" val="24383575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73</a:t>
            </a:fld>
            <a:endParaRPr lang="en-US"/>
          </a:p>
        </p:txBody>
      </p:sp>
    </p:spTree>
    <p:extLst>
      <p:ext uri="{BB962C8B-B14F-4D97-AF65-F5344CB8AC3E}">
        <p14:creationId xmlns:p14="http://schemas.microsoft.com/office/powerpoint/2010/main" val="39544615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are in the differentiated</a:t>
            </a:r>
            <a:r>
              <a:rPr lang="en-US" baseline="0" dirty="0" smtClean="0"/>
              <a:t> instruction part of the lesson which is 20 minutes part of the math block. </a:t>
            </a:r>
            <a:r>
              <a:rPr lang="en-US" b="1" baseline="0" dirty="0" smtClean="0"/>
              <a:t>This part can be confusing – go slow and give them time to think and process. </a:t>
            </a:r>
            <a:endParaRPr lang="en-US" baseline="0" dirty="0" smtClean="0"/>
          </a:p>
          <a:p>
            <a:endParaRPr lang="en-US" baseline="0" dirty="0" smtClean="0"/>
          </a:p>
          <a:p>
            <a:r>
              <a:rPr lang="en-US" baseline="0" dirty="0" smtClean="0"/>
              <a:t>Click</a:t>
            </a:r>
          </a:p>
          <a:p>
            <a:r>
              <a:rPr lang="en-US" baseline="0" dirty="0" smtClean="0"/>
              <a:t>Next we are going to talk about the Differentiated Instruction (20 min) part of the Math Framework. This has several components so bear with me and we will have some process/question time. </a:t>
            </a:r>
          </a:p>
          <a:p>
            <a:endParaRPr lang="en-US" baseline="0" dirty="0" smtClean="0"/>
          </a:p>
          <a:p>
            <a:r>
              <a:rPr lang="en-US" baseline="0" dirty="0" smtClean="0"/>
              <a:t>CLICK</a:t>
            </a:r>
          </a:p>
          <a:p>
            <a:r>
              <a:rPr lang="en-US" baseline="0" dirty="0" smtClean="0"/>
              <a:t>Most days we will split our classes into 2 groups of students: </a:t>
            </a:r>
          </a:p>
          <a:p>
            <a:r>
              <a:rPr lang="en-US" baseline="0" dirty="0" smtClean="0"/>
              <a:t>Students needing additional support and proficient/advanced students</a:t>
            </a:r>
          </a:p>
          <a:p>
            <a:r>
              <a:rPr lang="en-US" baseline="0" dirty="0" smtClean="0"/>
              <a:t>CLICK</a:t>
            </a:r>
          </a:p>
          <a:p>
            <a:r>
              <a:rPr lang="en-US" baseline="0" dirty="0" smtClean="0"/>
              <a:t>Let’s focus on our students needing additional support first…</a:t>
            </a:r>
          </a:p>
          <a:p>
            <a:r>
              <a:rPr lang="en-US" baseline="0" dirty="0" smtClean="0"/>
              <a:t>How did I decide on these six kids? </a:t>
            </a:r>
          </a:p>
          <a:p>
            <a:r>
              <a:rPr lang="en-US" baseline="0" dirty="0" smtClean="0"/>
              <a:t>CLICK The first four are the ones I identified as Tier2/Tier3 kids on the Trimester </a:t>
            </a:r>
            <a:r>
              <a:rPr lang="en-US" baseline="0" dirty="0" err="1" smtClean="0"/>
              <a:t>Preassessment</a:t>
            </a:r>
            <a:r>
              <a:rPr lang="en-US" baseline="0" dirty="0" smtClean="0"/>
              <a:t> – remember those four red kids?</a:t>
            </a:r>
          </a:p>
          <a:p>
            <a:r>
              <a:rPr lang="en-US" baseline="0" dirty="0" smtClean="0"/>
              <a:t>CLICK</a:t>
            </a:r>
          </a:p>
          <a:p>
            <a:r>
              <a:rPr lang="en-US" baseline="0" dirty="0" smtClean="0"/>
              <a:t>The last two are the two I identified in my Quick Check as needing more support with this specific lesson concept – remember my two orange kids. </a:t>
            </a:r>
          </a:p>
          <a:p>
            <a:endParaRPr lang="en-US" baseline="0" dirty="0" smtClean="0"/>
          </a:p>
          <a:p>
            <a:r>
              <a:rPr lang="en-US" baseline="0" dirty="0" smtClean="0"/>
              <a:t>Those two kids will not stay the same each day because it is different lesson each day and a separate quick check. So some days you could only have 6 in your group, but there may be other days where this group is larger. The four Tier2/Tier3 students will most likely always be in this group. During this trimester.</a:t>
            </a:r>
          </a:p>
          <a:p>
            <a:endParaRPr lang="en-US" baseline="0" dirty="0" smtClean="0"/>
          </a:p>
          <a:p>
            <a:r>
              <a:rPr lang="en-US" b="1" i="1" baseline="0" dirty="0" smtClean="0"/>
              <a:t>Possible Question: </a:t>
            </a:r>
            <a:r>
              <a:rPr lang="en-US" b="1" i="0" baseline="0" dirty="0" smtClean="0"/>
              <a:t>What if the Tier2/Tier3 students passed the Quick Check?</a:t>
            </a:r>
          </a:p>
          <a:p>
            <a:r>
              <a:rPr lang="en-US" b="0" i="0" baseline="0" dirty="0" smtClean="0"/>
              <a:t>That is going to be a teacher decision.</a:t>
            </a:r>
          </a:p>
          <a:p>
            <a:endParaRPr lang="en-US" b="0" i="0" baseline="0" dirty="0" smtClean="0"/>
          </a:p>
          <a:p>
            <a:r>
              <a:rPr lang="en-US" b="0" i="0" baseline="0" dirty="0" smtClean="0"/>
              <a:t>CLICK</a:t>
            </a:r>
          </a:p>
          <a:p>
            <a:r>
              <a:rPr lang="en-US" b="0" i="0" baseline="0" dirty="0" smtClean="0"/>
              <a:t>So all of those students identified as needing additional support will complete a 10 minute Tier 2 activity with the teacher to which is available on Think Central. It is the same concept of the day – but taught in a different, more </a:t>
            </a:r>
            <a:r>
              <a:rPr lang="en-US" b="0" i="0" baseline="0" dirty="0" err="1" smtClean="0"/>
              <a:t>scaffolded</a:t>
            </a:r>
            <a:r>
              <a:rPr lang="en-US" b="0" i="0" baseline="0" dirty="0" smtClean="0"/>
              <a:t> way. </a:t>
            </a:r>
          </a:p>
          <a:p>
            <a:endParaRPr lang="en-US" b="0" i="0" baseline="0" dirty="0" smtClean="0"/>
          </a:p>
          <a:p>
            <a:r>
              <a:rPr lang="en-US" b="0" i="0" baseline="0" dirty="0" smtClean="0"/>
              <a:t>Remembering that this part of the math block is 20 minutes – the teacher leads the entire group through the Tier 2 activity and then the group splits apart. CLICK for the next 10 minutes.</a:t>
            </a:r>
          </a:p>
          <a:p>
            <a:r>
              <a:rPr lang="en-US" b="0" i="0" baseline="0" dirty="0" smtClean="0"/>
              <a:t>CLICK</a:t>
            </a:r>
          </a:p>
          <a:p>
            <a:r>
              <a:rPr lang="en-US" b="0" i="0" baseline="0" dirty="0" smtClean="0"/>
              <a:t>The four Tier2/Tier3 kids will move into Personal Math Trainer on a tablet. Personal Math Trainer is a program that will help the students to practice the concept of the day, but personalize to their learning level. These students will use this for the last 10 minutes of this block daily – More information on Personal Math Trainer will be shared in the Summer Training. </a:t>
            </a:r>
          </a:p>
          <a:p>
            <a:r>
              <a:rPr lang="en-US" b="0" i="0" baseline="0" dirty="0" smtClean="0"/>
              <a:t>CLICK </a:t>
            </a:r>
          </a:p>
          <a:p>
            <a:r>
              <a:rPr lang="en-US" b="0" i="0" baseline="0" dirty="0" smtClean="0"/>
              <a:t>The two other students will do the On Your Own section in their student editions with the guidance of their teacher as they were just needing a little additional assistance with the concept of the day. </a:t>
            </a:r>
          </a:p>
          <a:p>
            <a:endParaRPr lang="en-US" b="0" i="0" baseline="0" dirty="0" smtClean="0"/>
          </a:p>
          <a:p>
            <a:r>
              <a:rPr lang="en-US" b="1" i="0" baseline="0" dirty="0" smtClean="0"/>
              <a:t>Pause – let them process for a short time. </a:t>
            </a:r>
          </a:p>
          <a:p>
            <a:endParaRPr lang="en-US" b="0" i="0" baseline="0" dirty="0" smtClean="0"/>
          </a:p>
          <a:p>
            <a:r>
              <a:rPr lang="en-US" b="0" i="0" baseline="0" dirty="0" smtClean="0"/>
              <a:t>CLICK</a:t>
            </a:r>
            <a:br>
              <a:rPr lang="en-US" b="0" i="0" baseline="0" dirty="0" smtClean="0"/>
            </a:br>
            <a:r>
              <a:rPr lang="en-US" b="0" i="0" baseline="0" dirty="0" smtClean="0"/>
              <a:t>This small group instruction will occur 3-5x per week.</a:t>
            </a:r>
          </a:p>
          <a:p>
            <a:endParaRPr lang="en-US" b="0" i="0" baseline="0" dirty="0" smtClean="0"/>
          </a:p>
          <a:p>
            <a:r>
              <a:rPr lang="en-US" b="0" i="0" baseline="0" dirty="0" smtClean="0"/>
              <a:t>CLICK </a:t>
            </a:r>
          </a:p>
          <a:p>
            <a:r>
              <a:rPr lang="en-US" b="0" i="0" baseline="0" dirty="0" smtClean="0"/>
              <a:t>The question always occurs – what is the rest of the class doing while those six kids are working with the teacher? And I know I only have 22 students represented up here and many of you have larger classes. </a:t>
            </a:r>
            <a:r>
              <a:rPr lang="en-US" b="0" i="0" baseline="0" dirty="0" smtClean="0">
                <a:sym typeface="Wingdings" panose="05000000000000000000" pitchFamily="2" charset="2"/>
              </a:rPr>
              <a:t> </a:t>
            </a:r>
          </a:p>
          <a:p>
            <a:r>
              <a:rPr lang="en-US" b="0" i="0" baseline="0" dirty="0" smtClean="0">
                <a:sym typeface="Wingdings" panose="05000000000000000000" pitchFamily="2" charset="2"/>
              </a:rPr>
              <a:t/>
            </a:r>
            <a:br>
              <a:rPr lang="en-US" b="0" i="0" baseline="0" dirty="0" smtClean="0">
                <a:sym typeface="Wingdings" panose="05000000000000000000" pitchFamily="2" charset="2"/>
              </a:rPr>
            </a:br>
            <a:r>
              <a:rPr lang="en-US" b="0" i="0" baseline="0" dirty="0" smtClean="0">
                <a:sym typeface="Wingdings" panose="05000000000000000000" pitchFamily="2" charset="2"/>
              </a:rPr>
              <a:t>These students are doing independent/collaborative work.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All of these students will complete teacher selected problems in the On Your Own section in their SE.</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After they complete that section they will move into Math Centers which could include – Grab and Go Differentiated Centers Kit, Technology, Math Journaling, and/or </a:t>
            </a:r>
            <a:r>
              <a:rPr lang="en-US" b="0" i="0" baseline="0" dirty="0" err="1" smtClean="0">
                <a:sym typeface="Wingdings" panose="05000000000000000000" pitchFamily="2" charset="2"/>
              </a:rPr>
              <a:t>Fastt</a:t>
            </a:r>
            <a:r>
              <a:rPr lang="en-US" b="0" i="0" baseline="0" dirty="0" smtClean="0">
                <a:sym typeface="Wingdings" panose="05000000000000000000" pitchFamily="2" charset="2"/>
              </a:rPr>
              <a:t> Math.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This is the time in the lesson where push-in/pull out support will come in. So there may actually be more than two groups going if teachers have the extra support available.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You do not have to answer these unless they come up…</a:t>
            </a:r>
          </a:p>
          <a:p>
            <a:r>
              <a:rPr lang="en-US" b="1" i="1" baseline="0" dirty="0" smtClean="0">
                <a:sym typeface="Wingdings" panose="05000000000000000000" pitchFamily="2" charset="2"/>
              </a:rPr>
              <a:t>POSSIBLE QUESTIONS:</a:t>
            </a:r>
          </a:p>
          <a:p>
            <a:r>
              <a:rPr lang="en-US" b="1" i="0" baseline="0" dirty="0" smtClean="0">
                <a:sym typeface="Wingdings" panose="05000000000000000000" pitchFamily="2" charset="2"/>
              </a:rPr>
              <a:t>If we have push-in support – will they replace the personal math trainer in working with the students? </a:t>
            </a:r>
          </a:p>
          <a:p>
            <a:r>
              <a:rPr lang="en-US" b="0" i="0" baseline="0" dirty="0" smtClean="0">
                <a:sym typeface="Wingdings" panose="05000000000000000000" pitchFamily="2" charset="2"/>
              </a:rPr>
              <a:t>Potentially. That is a decision based on student need. </a:t>
            </a:r>
          </a:p>
          <a:p>
            <a:r>
              <a:rPr lang="en-US" b="1" i="0" baseline="0" dirty="0" smtClean="0">
                <a:sym typeface="Wingdings" panose="05000000000000000000" pitchFamily="2" charset="2"/>
              </a:rPr>
              <a:t>What if I do not have enough devices for Personal Math Trainer? More than six Tier2/Tier3?</a:t>
            </a:r>
          </a:p>
          <a:p>
            <a:r>
              <a:rPr lang="en-US" b="0" i="0" baseline="0" dirty="0" smtClean="0">
                <a:sym typeface="Wingdings" panose="05000000000000000000" pitchFamily="2" charset="2"/>
              </a:rPr>
              <a:t>Prioritize the needs of your students. </a:t>
            </a:r>
          </a:p>
          <a:p>
            <a:r>
              <a:rPr lang="en-US" b="1" i="0" baseline="0" dirty="0" smtClean="0">
                <a:sym typeface="Wingdings" panose="05000000000000000000" pitchFamily="2" charset="2"/>
              </a:rPr>
              <a:t>Is Personal Math Trainer available for all students?</a:t>
            </a:r>
          </a:p>
          <a:p>
            <a:r>
              <a:rPr lang="en-US" b="0" i="0" baseline="0" dirty="0" smtClean="0">
                <a:sym typeface="Wingdings" panose="05000000000000000000" pitchFamily="2" charset="2"/>
              </a:rPr>
              <a:t>PMT is an adaptive intervention program available for students needing additional support and scaffolding. </a:t>
            </a:r>
          </a:p>
        </p:txBody>
      </p:sp>
      <p:sp>
        <p:nvSpPr>
          <p:cNvPr id="4" name="Slide Number Placeholder 3"/>
          <p:cNvSpPr>
            <a:spLocks noGrp="1"/>
          </p:cNvSpPr>
          <p:nvPr>
            <p:ph type="sldNum" sz="quarter" idx="10"/>
          </p:nvPr>
        </p:nvSpPr>
        <p:spPr/>
        <p:txBody>
          <a:bodyPr/>
          <a:lstStyle/>
          <a:p>
            <a:fld id="{77912ABE-5D6E-4BCA-8CE3-30161F12F06A}" type="slidenum">
              <a:rPr lang="en-US" smtClean="0"/>
              <a:t>74</a:t>
            </a:fld>
            <a:endParaRPr lang="en-US"/>
          </a:p>
        </p:txBody>
      </p:sp>
    </p:spTree>
    <p:extLst>
      <p:ext uri="{BB962C8B-B14F-4D97-AF65-F5344CB8AC3E}">
        <p14:creationId xmlns:p14="http://schemas.microsoft.com/office/powerpoint/2010/main" val="38672676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with</a:t>
            </a:r>
            <a:r>
              <a:rPr lang="en-US" baseline="0" dirty="0" smtClean="0"/>
              <a:t> the teachers – </a:t>
            </a:r>
            <a:r>
              <a:rPr lang="en-US" baseline="0" smtClean="0"/>
              <a:t>bring connecting cubes.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75</a:t>
            </a:fld>
            <a:endParaRPr lang="en-US"/>
          </a:p>
        </p:txBody>
      </p:sp>
    </p:spTree>
    <p:extLst>
      <p:ext uri="{BB962C8B-B14F-4D97-AF65-F5344CB8AC3E}">
        <p14:creationId xmlns:p14="http://schemas.microsoft.com/office/powerpoint/2010/main" val="8931000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a:t>
            </a:r>
            <a:r>
              <a:rPr lang="en-US" baseline="0" dirty="0" smtClean="0"/>
              <a:t> soon give you some process time, as I know, it is a lot of information, but there is one more scenario to consider…</a:t>
            </a:r>
          </a:p>
          <a:p>
            <a:endParaRPr lang="en-US" dirty="0" smtClean="0"/>
          </a:p>
          <a:p>
            <a:r>
              <a:rPr lang="en-US" dirty="0" smtClean="0"/>
              <a:t>The Differentiated</a:t>
            </a:r>
            <a:r>
              <a:rPr lang="en-US" baseline="0" dirty="0" smtClean="0"/>
              <a:t> Instruction will look different at least 1 time per week. </a:t>
            </a:r>
          </a:p>
          <a:p>
            <a:endParaRPr lang="en-US" baseline="0" dirty="0" smtClean="0"/>
          </a:p>
          <a:p>
            <a:r>
              <a:rPr lang="en-US" baseline="0" dirty="0" smtClean="0"/>
              <a:t>It is important that we are also meeting with our advanced learners. </a:t>
            </a:r>
          </a:p>
          <a:p>
            <a:endParaRPr lang="en-US" baseline="0" dirty="0" smtClean="0"/>
          </a:p>
          <a:p>
            <a:r>
              <a:rPr lang="en-US" baseline="0" dirty="0" smtClean="0"/>
              <a:t>Let’s look at our students needing additional support.</a:t>
            </a:r>
          </a:p>
          <a:p>
            <a:r>
              <a:rPr lang="en-US" baseline="0" dirty="0" smtClean="0"/>
              <a:t>Click</a:t>
            </a:r>
          </a:p>
          <a:p>
            <a:r>
              <a:rPr lang="en-US" baseline="0" dirty="0" smtClean="0"/>
              <a:t>We have our group of four red students who were identified as tier 2 and tier 3 by the pre-assessment. </a:t>
            </a:r>
          </a:p>
          <a:p>
            <a:r>
              <a:rPr lang="en-US" baseline="0" dirty="0" smtClean="0"/>
              <a:t>Click</a:t>
            </a:r>
          </a:p>
          <a:p>
            <a:r>
              <a:rPr lang="en-US" baseline="0" dirty="0" smtClean="0"/>
              <a:t>And we have our group of two students who needed a little more assistance with the concept of the day as indicated by the quick check. </a:t>
            </a:r>
          </a:p>
          <a:p>
            <a:r>
              <a:rPr lang="en-US" baseline="0" dirty="0" smtClean="0"/>
              <a:t>Click </a:t>
            </a:r>
          </a:p>
          <a:p>
            <a:r>
              <a:rPr lang="en-US" baseline="0" dirty="0" smtClean="0"/>
              <a:t>Our tier 2 + 3 students will be spending the full 20 minutes on Personal Math Trainer which CLICK personalizes their learning at their individual level. </a:t>
            </a:r>
          </a:p>
          <a:p>
            <a:r>
              <a:rPr lang="en-US" baseline="0" dirty="0" smtClean="0"/>
              <a:t>Click </a:t>
            </a:r>
          </a:p>
          <a:p>
            <a:r>
              <a:rPr lang="en-US" baseline="0" dirty="0" smtClean="0"/>
              <a:t>Our orange students will spend CLICK the first 10 minutes of this part doing some guided practice with the teacher. </a:t>
            </a:r>
          </a:p>
          <a:p>
            <a:endParaRPr lang="en-US" baseline="0" dirty="0" smtClean="0"/>
          </a:p>
          <a:p>
            <a:r>
              <a:rPr lang="en-US" baseline="0" dirty="0" smtClean="0"/>
              <a:t>While the teacher is working with this small group – the advanced kids are doing the on your own section individually. (see animation on right side of the screen).</a:t>
            </a:r>
          </a:p>
          <a:p>
            <a:endParaRPr lang="en-US" baseline="0" dirty="0" smtClean="0"/>
          </a:p>
          <a:p>
            <a:r>
              <a:rPr lang="en-US" baseline="0" dirty="0" smtClean="0"/>
              <a:t>Click </a:t>
            </a:r>
          </a:p>
          <a:p>
            <a:r>
              <a:rPr lang="en-US" baseline="0" dirty="0" smtClean="0"/>
              <a:t>During the last 10 minutes the orange students move into a center and the teacher is now doing a 10 minute advanced lesson with the advanced students that is available in the teacher edition. </a:t>
            </a:r>
          </a:p>
          <a:p>
            <a:r>
              <a:rPr lang="en-US" baseline="0" dirty="0" smtClean="0"/>
              <a:t>Click </a:t>
            </a:r>
          </a:p>
          <a:p>
            <a:r>
              <a:rPr lang="en-US" baseline="0" dirty="0" smtClean="0"/>
              <a:t>This is happening 1 – 2 times per week. </a:t>
            </a:r>
            <a:r>
              <a:rPr lang="en-US" b="1" baseline="0" dirty="0" smtClean="0"/>
              <a:t>Remember it does not HAVE to look like this – this is one way to structure this time. </a:t>
            </a:r>
          </a:p>
          <a:p>
            <a:endParaRPr lang="en-US" b="1" baseline="0" dirty="0" smtClean="0"/>
          </a:p>
          <a:p>
            <a:r>
              <a:rPr lang="en-US" b="0" baseline="0" dirty="0" smtClean="0"/>
              <a:t>Click</a:t>
            </a:r>
          </a:p>
          <a:p>
            <a:r>
              <a:rPr lang="en-US" b="0" baseline="0" dirty="0" smtClean="0"/>
              <a:t>And the rest of the class is working independently or collaboratively on the On Your Own and the Math Centers. </a:t>
            </a:r>
          </a:p>
          <a:p>
            <a:endParaRPr lang="en-US" b="0" baseline="0" dirty="0" smtClean="0"/>
          </a:p>
          <a:p>
            <a:r>
              <a:rPr lang="en-US" b="0" baseline="0" dirty="0" smtClean="0"/>
              <a:t>Click </a:t>
            </a:r>
          </a:p>
          <a:p>
            <a:r>
              <a:rPr lang="en-US" b="0" baseline="0" dirty="0" smtClean="0"/>
              <a:t>And again, this is the time that push in or pull out support is in the classroom. </a:t>
            </a:r>
          </a:p>
          <a:p>
            <a:endParaRPr lang="en-US" baseline="0" dirty="0" smtClean="0"/>
          </a:p>
          <a:p>
            <a:endParaRPr lang="en-US" baseline="0" dirty="0" smtClean="0"/>
          </a:p>
          <a:p>
            <a:r>
              <a:rPr lang="en-US" b="1" i="1" baseline="0" dirty="0" smtClean="0"/>
              <a:t>Possible Questions:</a:t>
            </a:r>
          </a:p>
          <a:p>
            <a:r>
              <a:rPr lang="en-US" b="1" i="0" baseline="0" dirty="0" smtClean="0"/>
              <a:t>When do proficient students have time with the teacher in small group? If I always pass my quick check, but I am not necessarily advanced – when do I get time with the teacher? </a:t>
            </a:r>
          </a:p>
          <a:p>
            <a:r>
              <a:rPr lang="en-US" b="0" i="0" baseline="0" dirty="0" smtClean="0"/>
              <a:t>These students are getting core support and are indicating that they do not need additional teacher time. Their math needs are being met during core instruction. Since there is a quick check every day this will allow the students who need help with the content to receive help. This is flexible grouping. </a:t>
            </a:r>
            <a:endParaRPr lang="en-US" b="0" i="0" dirty="0"/>
          </a:p>
        </p:txBody>
      </p:sp>
      <p:sp>
        <p:nvSpPr>
          <p:cNvPr id="4" name="Slide Number Placeholder 3"/>
          <p:cNvSpPr>
            <a:spLocks noGrp="1"/>
          </p:cNvSpPr>
          <p:nvPr>
            <p:ph type="sldNum" sz="quarter" idx="10"/>
          </p:nvPr>
        </p:nvSpPr>
        <p:spPr/>
        <p:txBody>
          <a:bodyPr/>
          <a:lstStyle/>
          <a:p>
            <a:fld id="{77912ABE-5D6E-4BCA-8CE3-30161F12F06A}" type="slidenum">
              <a:rPr lang="en-US" smtClean="0"/>
              <a:t>76</a:t>
            </a:fld>
            <a:endParaRPr lang="en-US"/>
          </a:p>
        </p:txBody>
      </p:sp>
    </p:spTree>
    <p:extLst>
      <p:ext uri="{BB962C8B-B14F-4D97-AF65-F5344CB8AC3E}">
        <p14:creationId xmlns:p14="http://schemas.microsoft.com/office/powerpoint/2010/main" val="13258237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The</a:t>
            </a:r>
            <a:r>
              <a:rPr lang="en-US" b="0" i="0" baseline="0" dirty="0" smtClean="0"/>
              <a:t>re are many questions about Special Education and Intervention that have popped up in PLCs. </a:t>
            </a:r>
          </a:p>
          <a:p>
            <a:endParaRPr lang="en-US" b="0" i="0" baseline="0" dirty="0" smtClean="0"/>
          </a:p>
          <a:p>
            <a:r>
              <a:rPr lang="en-US" b="0" i="0" baseline="0" dirty="0" smtClean="0"/>
              <a:t>The most common was how does it fit into the framework. </a:t>
            </a:r>
          </a:p>
          <a:p>
            <a:endParaRPr lang="en-US" b="0" i="0" baseline="0" dirty="0" smtClean="0"/>
          </a:p>
          <a:p>
            <a:r>
              <a:rPr lang="en-US" b="0" i="0" baseline="0" dirty="0" smtClean="0"/>
              <a:t>What is considered whole group? </a:t>
            </a:r>
          </a:p>
          <a:p>
            <a:r>
              <a:rPr lang="en-US" b="0" i="0" baseline="0" dirty="0" smtClean="0"/>
              <a:t>Click</a:t>
            </a:r>
          </a:p>
          <a:p>
            <a:r>
              <a:rPr lang="en-US" b="0" i="0" baseline="0" dirty="0" smtClean="0"/>
              <a:t>The 20 minutes of Whole Group Concept Development and the 15 minutes of problem solving is Core Whole Group Instruction. </a:t>
            </a:r>
          </a:p>
          <a:p>
            <a:r>
              <a:rPr lang="en-US" b="0" i="0" baseline="0" dirty="0" smtClean="0"/>
              <a:t>Click </a:t>
            </a:r>
          </a:p>
          <a:p>
            <a:r>
              <a:rPr lang="en-US" b="0" i="0" baseline="0" dirty="0" smtClean="0"/>
              <a:t>So the question is – what if a special education student is out of the room during whole group?</a:t>
            </a:r>
          </a:p>
          <a:p>
            <a:r>
              <a:rPr lang="en-US" b="0" i="0" baseline="0" dirty="0" smtClean="0"/>
              <a:t>Click</a:t>
            </a:r>
          </a:p>
          <a:p>
            <a:r>
              <a:rPr lang="en-US" b="0" i="0" baseline="0" dirty="0" smtClean="0"/>
              <a:t>And the answer is that all SPED students will be in the classroom for Core Whole Group Instruction. </a:t>
            </a:r>
          </a:p>
          <a:p>
            <a:r>
              <a:rPr lang="en-US" b="0" i="0" baseline="0" dirty="0" smtClean="0"/>
              <a:t>Click </a:t>
            </a:r>
          </a:p>
          <a:p>
            <a:r>
              <a:rPr lang="en-US" b="0" i="0" baseline="0" dirty="0" smtClean="0"/>
              <a:t>Next Question – can a sped student miss DMR in order to receive SPED services?</a:t>
            </a:r>
          </a:p>
          <a:p>
            <a:r>
              <a:rPr lang="en-US" b="0" i="0" baseline="0" dirty="0" smtClean="0"/>
              <a:t>Click</a:t>
            </a:r>
          </a:p>
          <a:p>
            <a:r>
              <a:rPr lang="en-US" b="0" i="0" baseline="0" dirty="0" smtClean="0"/>
              <a:t>Maybe – it depends on the student and his or her ability level and needs. If you have a student who is a grade or two below grade level – reviewing the prerequisites in DMR may be beneficial – but if the student is many levels below – DMR may not be appropriate. </a:t>
            </a:r>
          </a:p>
        </p:txBody>
      </p:sp>
      <p:sp>
        <p:nvSpPr>
          <p:cNvPr id="4" name="Slide Number Placeholder 3"/>
          <p:cNvSpPr>
            <a:spLocks noGrp="1"/>
          </p:cNvSpPr>
          <p:nvPr>
            <p:ph type="sldNum" sz="quarter" idx="10"/>
          </p:nvPr>
        </p:nvSpPr>
        <p:spPr/>
        <p:txBody>
          <a:bodyPr/>
          <a:lstStyle/>
          <a:p>
            <a:fld id="{77912ABE-5D6E-4BCA-8CE3-30161F12F06A}" type="slidenum">
              <a:rPr lang="en-US" smtClean="0"/>
              <a:t>77</a:t>
            </a:fld>
            <a:endParaRPr lang="en-US"/>
          </a:p>
        </p:txBody>
      </p:sp>
    </p:spTree>
    <p:extLst>
      <p:ext uri="{BB962C8B-B14F-4D97-AF65-F5344CB8AC3E}">
        <p14:creationId xmlns:p14="http://schemas.microsoft.com/office/powerpoint/2010/main" val="9721219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smtClean="0">
                <a:solidFill>
                  <a:srgbClr val="FF0000"/>
                </a:solidFill>
              </a:rPr>
              <a:t>The question then comes up </a:t>
            </a:r>
          </a:p>
          <a:p>
            <a:r>
              <a:rPr lang="en-US" sz="4400" dirty="0" smtClean="0">
                <a:solidFill>
                  <a:srgbClr val="FF0000"/>
                </a:solidFill>
              </a:rPr>
              <a:t>CLICK</a:t>
            </a:r>
          </a:p>
          <a:p>
            <a:r>
              <a:rPr lang="en-US" sz="4400" dirty="0" smtClean="0">
                <a:solidFill>
                  <a:srgbClr val="FF0000"/>
                </a:solidFill>
              </a:rPr>
              <a:t>Where do SPED minutes fit</a:t>
            </a:r>
            <a:r>
              <a:rPr lang="en-US" sz="4400" baseline="0" dirty="0" smtClean="0">
                <a:solidFill>
                  <a:srgbClr val="FF0000"/>
                </a:solidFill>
              </a:rPr>
              <a:t> into the framework? </a:t>
            </a:r>
          </a:p>
          <a:p>
            <a:r>
              <a:rPr lang="en-US" sz="4400" baseline="0" dirty="0" smtClean="0">
                <a:solidFill>
                  <a:srgbClr val="FF0000"/>
                </a:solidFill>
              </a:rPr>
              <a:t>CLICK</a:t>
            </a:r>
          </a:p>
          <a:p>
            <a:r>
              <a:rPr lang="en-US" sz="4400" baseline="0" dirty="0" smtClean="0">
                <a:solidFill>
                  <a:srgbClr val="FF0000"/>
                </a:solidFill>
              </a:rPr>
              <a:t>SPED students may receive in class or pull out support during the 20 minutes of differentiated time. </a:t>
            </a:r>
          </a:p>
          <a:p>
            <a:r>
              <a:rPr lang="en-US" sz="4400" baseline="0" dirty="0" smtClean="0">
                <a:solidFill>
                  <a:srgbClr val="FF0000"/>
                </a:solidFill>
              </a:rPr>
              <a:t>CLICK</a:t>
            </a:r>
          </a:p>
          <a:p>
            <a:r>
              <a:rPr lang="en-US" sz="4400" baseline="0" dirty="0" smtClean="0">
                <a:solidFill>
                  <a:srgbClr val="FF0000"/>
                </a:solidFill>
              </a:rPr>
              <a:t>What might my classroom look like during the additional 15-20 minutes of Intervention? What are Tier 3 SPED students missing during intervention? </a:t>
            </a:r>
          </a:p>
          <a:p>
            <a:r>
              <a:rPr lang="en-US" sz="4400" baseline="0" dirty="0" smtClean="0">
                <a:solidFill>
                  <a:srgbClr val="FF0000"/>
                </a:solidFill>
              </a:rPr>
              <a:t>If a students IEP indicates they need additional math support outside of the core time where do we fit this in? One </a:t>
            </a:r>
            <a:r>
              <a:rPr lang="en-US" sz="4400" b="1" baseline="0" dirty="0" smtClean="0">
                <a:solidFill>
                  <a:srgbClr val="FF0000"/>
                </a:solidFill>
              </a:rPr>
              <a:t>option</a:t>
            </a:r>
            <a:r>
              <a:rPr lang="en-US" sz="4400" b="0" baseline="0" dirty="0" smtClean="0">
                <a:solidFill>
                  <a:srgbClr val="FF0000"/>
                </a:solidFill>
              </a:rPr>
              <a:t> would be to change the 75 minute math block to a 90 minute block and add the 15 – 20 extra minutes to the differentiated instruction component in the math block. </a:t>
            </a:r>
          </a:p>
          <a:p>
            <a:r>
              <a:rPr lang="en-US" sz="4400" b="0" baseline="0" dirty="0" smtClean="0">
                <a:solidFill>
                  <a:srgbClr val="FF0000"/>
                </a:solidFill>
              </a:rPr>
              <a:t>Click</a:t>
            </a:r>
          </a:p>
          <a:p>
            <a:r>
              <a:rPr lang="en-US" sz="4400" b="0" baseline="0" dirty="0" smtClean="0">
                <a:solidFill>
                  <a:srgbClr val="FF0000"/>
                </a:solidFill>
              </a:rPr>
              <a:t>Then the SPED student is receiving 35-40 minutes of support while the Core teacher is working with other small groups of students and students are also working in centers. </a:t>
            </a:r>
          </a:p>
          <a:p>
            <a:endParaRPr lang="en-US" sz="4400" b="0" baseline="0" dirty="0" smtClean="0">
              <a:solidFill>
                <a:srgbClr val="FF0000"/>
              </a:solidFill>
            </a:endParaRPr>
          </a:p>
          <a:p>
            <a:r>
              <a:rPr lang="en-US" sz="4400" b="0" baseline="0" dirty="0" smtClean="0">
                <a:solidFill>
                  <a:srgbClr val="FF0000"/>
                </a:solidFill>
              </a:rPr>
              <a:t>Again, this is one way it COULD look but it is dependent on the specific needs in each classroom. Principals have received this information and are working on a plan for a structure to support all the needs of the students. </a:t>
            </a:r>
            <a:endParaRPr lang="en-US" sz="4400" baseline="0" dirty="0" smtClean="0">
              <a:solidFill>
                <a:srgbClr val="FF0000"/>
              </a:solidFill>
            </a:endParaRPr>
          </a:p>
          <a:p>
            <a:endParaRPr lang="en-US" sz="4400" dirty="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78</a:t>
            </a:fld>
            <a:endParaRPr lang="en-US"/>
          </a:p>
        </p:txBody>
      </p:sp>
    </p:spTree>
    <p:extLst>
      <p:ext uri="{BB962C8B-B14F-4D97-AF65-F5344CB8AC3E}">
        <p14:creationId xmlns:p14="http://schemas.microsoft.com/office/powerpoint/2010/main" val="327635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part of the math block is the</a:t>
            </a:r>
            <a:r>
              <a:rPr lang="en-US" baseline="0" dirty="0" smtClean="0"/>
              <a:t> problem solving section. </a:t>
            </a:r>
          </a:p>
          <a:p>
            <a:endParaRPr lang="en-US" baseline="0" dirty="0" smtClean="0"/>
          </a:p>
          <a:p>
            <a:r>
              <a:rPr lang="en-US" b="1" baseline="0" dirty="0" smtClean="0"/>
              <a:t>This section is timed at a 15 minute minimum. We recognize the importance of students solving problems in context and do not want to short change this section because it is at the end of a lesson. </a:t>
            </a:r>
          </a:p>
          <a:p>
            <a:endParaRPr lang="en-US" baseline="0" dirty="0" smtClean="0"/>
          </a:p>
          <a:p>
            <a:r>
              <a:rPr lang="en-US" baseline="0" dirty="0" smtClean="0"/>
              <a:t>Therefore, when teachers are planning lessons – they must plan for 15 minutes of problem solving daily and if they need to shorten other sections to do so – that is okay. </a:t>
            </a:r>
          </a:p>
          <a:p>
            <a:endParaRPr lang="en-US" baseline="0" dirty="0" smtClean="0"/>
          </a:p>
          <a:p>
            <a:r>
              <a:rPr lang="en-US" baseline="0" dirty="0" smtClean="0"/>
              <a:t>CLICK</a:t>
            </a:r>
          </a:p>
          <a:p>
            <a:endParaRPr lang="en-US" baseline="0" dirty="0" smtClean="0"/>
          </a:p>
          <a:p>
            <a:r>
              <a:rPr lang="en-US" baseline="0" dirty="0" smtClean="0"/>
              <a:t>The students have the problems in their SE and there are also videos available called Math On The Spot which are puppets leading students through how to solve certain problems. </a:t>
            </a:r>
          </a:p>
          <a:p>
            <a:endParaRPr lang="en-US" baseline="0" dirty="0" smtClean="0"/>
          </a:p>
          <a:p>
            <a:r>
              <a:rPr lang="en-US" baseline="0" dirty="0" smtClean="0"/>
              <a:t>There are interactive white board lessons available for this section as well.</a:t>
            </a:r>
          </a:p>
          <a:p>
            <a:r>
              <a:rPr lang="en-US" b="1" baseline="0" dirty="0" smtClean="0"/>
              <a:t>We are not going to get into the interactive white board discussion at this time. Technology will be covered in the MAY PLC. We are just saying the interactive white board is available.</a:t>
            </a:r>
          </a:p>
          <a:p>
            <a:endParaRPr lang="en-US" baseline="0" dirty="0" smtClean="0"/>
          </a:p>
        </p:txBody>
      </p:sp>
      <p:sp>
        <p:nvSpPr>
          <p:cNvPr id="4" name="Slide Number Placeholder 3"/>
          <p:cNvSpPr>
            <a:spLocks noGrp="1"/>
          </p:cNvSpPr>
          <p:nvPr>
            <p:ph type="sldNum" sz="quarter" idx="10"/>
          </p:nvPr>
        </p:nvSpPr>
        <p:spPr/>
        <p:txBody>
          <a:bodyPr/>
          <a:lstStyle/>
          <a:p>
            <a:fld id="{77912ABE-5D6E-4BCA-8CE3-30161F12F06A}" type="slidenum">
              <a:rPr lang="en-US" smtClean="0"/>
              <a:t>81</a:t>
            </a:fld>
            <a:endParaRPr lang="en-US"/>
          </a:p>
        </p:txBody>
      </p:sp>
    </p:spTree>
    <p:extLst>
      <p:ext uri="{BB962C8B-B14F-4D97-AF65-F5344CB8AC3E}">
        <p14:creationId xmlns:p14="http://schemas.microsoft.com/office/powerpoint/2010/main" val="22747511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84</a:t>
            </a:fld>
            <a:endParaRPr lang="en-US"/>
          </a:p>
        </p:txBody>
      </p:sp>
    </p:spTree>
    <p:extLst>
      <p:ext uri="{BB962C8B-B14F-4D97-AF65-F5344CB8AC3E}">
        <p14:creationId xmlns:p14="http://schemas.microsoft.com/office/powerpoint/2010/main" val="2925507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7</a:t>
            </a:fld>
            <a:endParaRPr lang="en-US" dirty="0"/>
          </a:p>
        </p:txBody>
      </p:sp>
    </p:spTree>
    <p:extLst>
      <p:ext uri="{BB962C8B-B14F-4D97-AF65-F5344CB8AC3E}">
        <p14:creationId xmlns:p14="http://schemas.microsoft.com/office/powerpoint/2010/main" val="1880003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slide…</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85</a:t>
            </a:fld>
            <a:endParaRPr lang="en-US"/>
          </a:p>
        </p:txBody>
      </p:sp>
    </p:spTree>
    <p:extLst>
      <p:ext uri="{BB962C8B-B14F-4D97-AF65-F5344CB8AC3E}">
        <p14:creationId xmlns:p14="http://schemas.microsoft.com/office/powerpoint/2010/main" val="6467402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86</a:t>
            </a:fld>
            <a:endParaRPr lang="en-US"/>
          </a:p>
        </p:txBody>
      </p:sp>
    </p:spTree>
    <p:extLst>
      <p:ext uri="{BB962C8B-B14F-4D97-AF65-F5344CB8AC3E}">
        <p14:creationId xmlns:p14="http://schemas.microsoft.com/office/powerpoint/2010/main" val="40933323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87</a:t>
            </a:fld>
            <a:endParaRPr lang="en-US"/>
          </a:p>
        </p:txBody>
      </p:sp>
    </p:spTree>
    <p:extLst>
      <p:ext uri="{BB962C8B-B14F-4D97-AF65-F5344CB8AC3E}">
        <p14:creationId xmlns:p14="http://schemas.microsoft.com/office/powerpoint/2010/main" val="8084490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107</a:t>
            </a:fld>
            <a:endParaRPr lang="en-US"/>
          </a:p>
        </p:txBody>
      </p:sp>
    </p:spTree>
    <p:extLst>
      <p:ext uri="{BB962C8B-B14F-4D97-AF65-F5344CB8AC3E}">
        <p14:creationId xmlns:p14="http://schemas.microsoft.com/office/powerpoint/2010/main" val="8923126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109</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110</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111</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112</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them up for the next few slides…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113</a:t>
            </a:fld>
            <a:endParaRPr lang="en-US"/>
          </a:p>
        </p:txBody>
      </p:sp>
    </p:spTree>
    <p:extLst>
      <p:ext uri="{BB962C8B-B14F-4D97-AF65-F5344CB8AC3E}">
        <p14:creationId xmlns:p14="http://schemas.microsoft.com/office/powerpoint/2010/main" val="32796051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aseline="0" dirty="0" smtClean="0">
                <a:solidFill>
                  <a:srgbClr val="FF0000"/>
                </a:solidFill>
              </a:rPr>
              <a:t>As an interventionist – there are many resources available to meet the students needs during intervention time. Depending on what the core teacher and the interventionist decide the interventionist can use any of the following resources in Tier 3 small group…</a:t>
            </a:r>
          </a:p>
          <a:p>
            <a:endParaRPr lang="en-US" sz="4400" baseline="0" dirty="0" smtClean="0">
              <a:solidFill>
                <a:srgbClr val="FF0000"/>
              </a:solidFill>
            </a:endParaRPr>
          </a:p>
          <a:p>
            <a:r>
              <a:rPr lang="en-US" sz="4400" baseline="0" dirty="0" smtClean="0">
                <a:solidFill>
                  <a:srgbClr val="FF0000"/>
                </a:solidFill>
              </a:rPr>
              <a:t>Click</a:t>
            </a:r>
          </a:p>
          <a:p>
            <a:r>
              <a:rPr lang="en-US" sz="4400" baseline="0" dirty="0" smtClean="0">
                <a:solidFill>
                  <a:srgbClr val="FF0000"/>
                </a:solidFill>
              </a:rPr>
              <a:t>Personal Math Trainer</a:t>
            </a:r>
          </a:p>
          <a:p>
            <a:r>
              <a:rPr lang="en-US" sz="4400" baseline="0" dirty="0" smtClean="0">
                <a:solidFill>
                  <a:srgbClr val="FF0000"/>
                </a:solidFill>
              </a:rPr>
              <a:t>Click</a:t>
            </a:r>
          </a:p>
          <a:p>
            <a:r>
              <a:rPr lang="en-US" sz="4400" baseline="0" dirty="0" smtClean="0">
                <a:solidFill>
                  <a:srgbClr val="FF0000"/>
                </a:solidFill>
              </a:rPr>
              <a:t>Strategic Intervention </a:t>
            </a:r>
          </a:p>
          <a:p>
            <a:r>
              <a:rPr lang="en-US" sz="4400" baseline="0" dirty="0" smtClean="0">
                <a:solidFill>
                  <a:srgbClr val="FF0000"/>
                </a:solidFill>
              </a:rPr>
              <a:t>Click</a:t>
            </a:r>
          </a:p>
          <a:p>
            <a:r>
              <a:rPr lang="en-US" sz="4400" baseline="0" dirty="0" smtClean="0">
                <a:solidFill>
                  <a:srgbClr val="FF0000"/>
                </a:solidFill>
              </a:rPr>
              <a:t>Intensive Intervention </a:t>
            </a:r>
          </a:p>
          <a:p>
            <a:r>
              <a:rPr lang="en-US" sz="4400" baseline="0" dirty="0" smtClean="0">
                <a:solidFill>
                  <a:srgbClr val="FF0000"/>
                </a:solidFill>
              </a:rPr>
              <a:t>Click</a:t>
            </a:r>
          </a:p>
          <a:p>
            <a:r>
              <a:rPr lang="en-US" sz="4400" baseline="0" dirty="0" smtClean="0">
                <a:solidFill>
                  <a:srgbClr val="FF0000"/>
                </a:solidFill>
              </a:rPr>
              <a:t>Tier 2 Activity available on Think Central</a:t>
            </a:r>
          </a:p>
          <a:p>
            <a:endParaRPr lang="en-US" sz="4400" baseline="0" dirty="0" smtClean="0">
              <a:solidFill>
                <a:srgbClr val="FF0000"/>
              </a:solidFill>
            </a:endParaRPr>
          </a:p>
          <a:p>
            <a:r>
              <a:rPr lang="en-US" sz="4400" baseline="0" dirty="0" smtClean="0">
                <a:solidFill>
                  <a:srgbClr val="FF0000"/>
                </a:solidFill>
              </a:rPr>
              <a:t>*More information on these resources in Summer Training</a:t>
            </a:r>
          </a:p>
          <a:p>
            <a:endParaRPr lang="en-US" sz="4400" baseline="0" dirty="0" smtClean="0">
              <a:solidFill>
                <a:srgbClr val="FF0000"/>
              </a:solidFill>
            </a:endParaRPr>
          </a:p>
          <a:p>
            <a:r>
              <a:rPr lang="en-US" sz="4400" b="1" i="1" baseline="0" dirty="0" smtClean="0">
                <a:solidFill>
                  <a:srgbClr val="FF0000"/>
                </a:solidFill>
              </a:rPr>
              <a:t>Possible Questions:</a:t>
            </a:r>
          </a:p>
          <a:p>
            <a:r>
              <a:rPr lang="en-US" sz="4400" b="1" i="0" baseline="0" dirty="0" smtClean="0">
                <a:solidFill>
                  <a:srgbClr val="FF0000"/>
                </a:solidFill>
              </a:rPr>
              <a:t>What if I have more Tier 3 students than I have devices? </a:t>
            </a:r>
          </a:p>
          <a:p>
            <a:r>
              <a:rPr lang="en-US" sz="4400" b="0" i="0" baseline="0" dirty="0" smtClean="0">
                <a:solidFill>
                  <a:srgbClr val="FF0000"/>
                </a:solidFill>
              </a:rPr>
              <a:t>Prioritize the needs of the students and other students can be working with the teacher and not on a device. </a:t>
            </a:r>
          </a:p>
          <a:p>
            <a:endParaRPr lang="en-US" sz="4400" b="0" i="0" baseline="0" dirty="0" smtClean="0">
              <a:solidFill>
                <a:srgbClr val="FF0000"/>
              </a:solidFill>
            </a:endParaRPr>
          </a:p>
          <a:p>
            <a:endParaRPr lang="en-US" sz="4400" b="0" i="0" baseline="0" dirty="0" smtClean="0">
              <a:solidFill>
                <a:srgbClr val="FF0000"/>
              </a:solidFill>
            </a:endParaRPr>
          </a:p>
          <a:p>
            <a:r>
              <a:rPr lang="en-US" sz="4400" b="1" i="0" baseline="0" dirty="0" smtClean="0">
                <a:solidFill>
                  <a:srgbClr val="FF0000"/>
                </a:solidFill>
              </a:rPr>
              <a:t>What will my other students be doing while I am doing this intervention?</a:t>
            </a:r>
          </a:p>
          <a:p>
            <a:r>
              <a:rPr lang="en-US" sz="4400" b="0" i="0" baseline="0" dirty="0" smtClean="0">
                <a:solidFill>
                  <a:srgbClr val="FF0000"/>
                </a:solidFill>
              </a:rPr>
              <a:t>That is completely up to the teacher. </a:t>
            </a:r>
          </a:p>
          <a:p>
            <a:endParaRPr lang="en-US" sz="4400" b="0" i="0" baseline="0" dirty="0" smtClean="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115</a:t>
            </a:fld>
            <a:endParaRPr lang="en-US"/>
          </a:p>
        </p:txBody>
      </p:sp>
    </p:spTree>
    <p:extLst>
      <p:ext uri="{BB962C8B-B14F-4D97-AF65-F5344CB8AC3E}">
        <p14:creationId xmlns:p14="http://schemas.microsoft.com/office/powerpoint/2010/main" val="372901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8</a:t>
            </a:fld>
            <a:endParaRPr lang="en-US" dirty="0"/>
          </a:p>
        </p:txBody>
      </p:sp>
    </p:spTree>
    <p:extLst>
      <p:ext uri="{BB962C8B-B14F-4D97-AF65-F5344CB8AC3E}">
        <p14:creationId xmlns:p14="http://schemas.microsoft.com/office/powerpoint/2010/main" val="18610427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aseline="0" dirty="0" smtClean="0">
                <a:solidFill>
                  <a:srgbClr val="FF0000"/>
                </a:solidFill>
              </a:rPr>
              <a:t>As an interventionist – there are many resources available to meet the students needs during intervention time. Depending on what the core teacher and the interventionist decide the interventionist can use any of the following resources in Tier 3 small group…</a:t>
            </a:r>
          </a:p>
          <a:p>
            <a:endParaRPr lang="en-US" sz="4400" baseline="0" dirty="0" smtClean="0">
              <a:solidFill>
                <a:srgbClr val="FF0000"/>
              </a:solidFill>
            </a:endParaRPr>
          </a:p>
          <a:p>
            <a:r>
              <a:rPr lang="en-US" sz="4400" baseline="0" dirty="0" smtClean="0">
                <a:solidFill>
                  <a:srgbClr val="FF0000"/>
                </a:solidFill>
              </a:rPr>
              <a:t>Click</a:t>
            </a:r>
          </a:p>
          <a:p>
            <a:r>
              <a:rPr lang="en-US" sz="4400" baseline="0" dirty="0" smtClean="0">
                <a:solidFill>
                  <a:srgbClr val="FF0000"/>
                </a:solidFill>
              </a:rPr>
              <a:t>Personal Math Trainer</a:t>
            </a:r>
          </a:p>
          <a:p>
            <a:r>
              <a:rPr lang="en-US" sz="4400" baseline="0" dirty="0" smtClean="0">
                <a:solidFill>
                  <a:srgbClr val="FF0000"/>
                </a:solidFill>
              </a:rPr>
              <a:t>Click</a:t>
            </a:r>
          </a:p>
          <a:p>
            <a:r>
              <a:rPr lang="en-US" sz="4400" baseline="0" dirty="0" smtClean="0">
                <a:solidFill>
                  <a:srgbClr val="FF0000"/>
                </a:solidFill>
              </a:rPr>
              <a:t>Strategic Intervention </a:t>
            </a:r>
          </a:p>
          <a:p>
            <a:r>
              <a:rPr lang="en-US" sz="4400" baseline="0" dirty="0" smtClean="0">
                <a:solidFill>
                  <a:srgbClr val="FF0000"/>
                </a:solidFill>
              </a:rPr>
              <a:t>Click</a:t>
            </a:r>
          </a:p>
          <a:p>
            <a:r>
              <a:rPr lang="en-US" sz="4400" baseline="0" dirty="0" smtClean="0">
                <a:solidFill>
                  <a:srgbClr val="FF0000"/>
                </a:solidFill>
              </a:rPr>
              <a:t>Intensive Intervention </a:t>
            </a:r>
          </a:p>
          <a:p>
            <a:r>
              <a:rPr lang="en-US" sz="4400" baseline="0" dirty="0" smtClean="0">
                <a:solidFill>
                  <a:srgbClr val="FF0000"/>
                </a:solidFill>
              </a:rPr>
              <a:t>Click</a:t>
            </a:r>
          </a:p>
          <a:p>
            <a:r>
              <a:rPr lang="en-US" sz="4400" baseline="0" dirty="0" smtClean="0">
                <a:solidFill>
                  <a:srgbClr val="FF0000"/>
                </a:solidFill>
              </a:rPr>
              <a:t>Tier 2 Activity available on Think Central</a:t>
            </a:r>
          </a:p>
          <a:p>
            <a:endParaRPr lang="en-US" sz="4400" baseline="0" dirty="0" smtClean="0">
              <a:solidFill>
                <a:srgbClr val="FF0000"/>
              </a:solidFill>
            </a:endParaRPr>
          </a:p>
          <a:p>
            <a:r>
              <a:rPr lang="en-US" sz="4400" baseline="0" dirty="0" smtClean="0">
                <a:solidFill>
                  <a:srgbClr val="FF0000"/>
                </a:solidFill>
              </a:rPr>
              <a:t>*More information on these resources in Summer Training</a:t>
            </a:r>
          </a:p>
          <a:p>
            <a:endParaRPr lang="en-US" sz="4400" baseline="0" dirty="0" smtClean="0">
              <a:solidFill>
                <a:srgbClr val="FF0000"/>
              </a:solidFill>
            </a:endParaRPr>
          </a:p>
          <a:p>
            <a:r>
              <a:rPr lang="en-US" sz="4400" b="1" i="1" baseline="0" dirty="0" smtClean="0">
                <a:solidFill>
                  <a:srgbClr val="FF0000"/>
                </a:solidFill>
              </a:rPr>
              <a:t>Possible Questions:</a:t>
            </a:r>
          </a:p>
          <a:p>
            <a:r>
              <a:rPr lang="en-US" sz="4400" b="1" i="0" baseline="0" dirty="0" smtClean="0">
                <a:solidFill>
                  <a:srgbClr val="FF0000"/>
                </a:solidFill>
              </a:rPr>
              <a:t>What if I have more Tier 3 students than I have devices? </a:t>
            </a:r>
          </a:p>
          <a:p>
            <a:r>
              <a:rPr lang="en-US" sz="4400" b="0" i="0" baseline="0" dirty="0" smtClean="0">
                <a:solidFill>
                  <a:srgbClr val="FF0000"/>
                </a:solidFill>
              </a:rPr>
              <a:t>Prioritize the needs of the students and other students can be working with the teacher and not on a device. </a:t>
            </a:r>
          </a:p>
          <a:p>
            <a:endParaRPr lang="en-US" sz="4400" b="0" i="0" baseline="0" dirty="0" smtClean="0">
              <a:solidFill>
                <a:srgbClr val="FF0000"/>
              </a:solidFill>
            </a:endParaRPr>
          </a:p>
          <a:p>
            <a:endParaRPr lang="en-US" sz="4400" b="0" i="0" baseline="0" dirty="0" smtClean="0">
              <a:solidFill>
                <a:srgbClr val="FF0000"/>
              </a:solidFill>
            </a:endParaRPr>
          </a:p>
          <a:p>
            <a:r>
              <a:rPr lang="en-US" sz="4400" b="1" i="0" baseline="0" dirty="0" smtClean="0">
                <a:solidFill>
                  <a:srgbClr val="FF0000"/>
                </a:solidFill>
              </a:rPr>
              <a:t>What will my other students be doing while I am doing this intervention?</a:t>
            </a:r>
          </a:p>
          <a:p>
            <a:r>
              <a:rPr lang="en-US" sz="4400" b="0" i="0" baseline="0" dirty="0" smtClean="0">
                <a:solidFill>
                  <a:srgbClr val="FF0000"/>
                </a:solidFill>
              </a:rPr>
              <a:t>That is completely up to the teacher. </a:t>
            </a:r>
          </a:p>
          <a:p>
            <a:endParaRPr lang="en-US" sz="4400" b="0" i="0" baseline="0" dirty="0" smtClean="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116</a:t>
            </a:fld>
            <a:endParaRPr lang="en-US"/>
          </a:p>
        </p:txBody>
      </p:sp>
    </p:spTree>
    <p:extLst>
      <p:ext uri="{BB962C8B-B14F-4D97-AF65-F5344CB8AC3E}">
        <p14:creationId xmlns:p14="http://schemas.microsoft.com/office/powerpoint/2010/main" val="17054034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aseline="0" dirty="0" smtClean="0">
                <a:solidFill>
                  <a:srgbClr val="FF0000"/>
                </a:solidFill>
              </a:rPr>
              <a:t>As an interventionist – there are many resources available to meet the students needs during intervention time. Depending on what the core teacher and the interventionist decide the interventionist can use any of the following resources in Tier 3 small group…</a:t>
            </a:r>
          </a:p>
          <a:p>
            <a:endParaRPr lang="en-US" sz="4400" baseline="0" dirty="0" smtClean="0">
              <a:solidFill>
                <a:srgbClr val="FF0000"/>
              </a:solidFill>
            </a:endParaRPr>
          </a:p>
          <a:p>
            <a:r>
              <a:rPr lang="en-US" sz="4400" baseline="0" dirty="0" smtClean="0">
                <a:solidFill>
                  <a:srgbClr val="FF0000"/>
                </a:solidFill>
              </a:rPr>
              <a:t>Click</a:t>
            </a:r>
          </a:p>
          <a:p>
            <a:r>
              <a:rPr lang="en-US" sz="4400" baseline="0" dirty="0" smtClean="0">
                <a:solidFill>
                  <a:srgbClr val="FF0000"/>
                </a:solidFill>
              </a:rPr>
              <a:t>Personal Math Trainer</a:t>
            </a:r>
          </a:p>
          <a:p>
            <a:r>
              <a:rPr lang="en-US" sz="4400" baseline="0" dirty="0" smtClean="0">
                <a:solidFill>
                  <a:srgbClr val="FF0000"/>
                </a:solidFill>
              </a:rPr>
              <a:t>Click</a:t>
            </a:r>
          </a:p>
          <a:p>
            <a:r>
              <a:rPr lang="en-US" sz="4400" baseline="0" dirty="0" smtClean="0">
                <a:solidFill>
                  <a:srgbClr val="FF0000"/>
                </a:solidFill>
              </a:rPr>
              <a:t>Strategic Intervention </a:t>
            </a:r>
          </a:p>
          <a:p>
            <a:r>
              <a:rPr lang="en-US" sz="4400" baseline="0" dirty="0" smtClean="0">
                <a:solidFill>
                  <a:srgbClr val="FF0000"/>
                </a:solidFill>
              </a:rPr>
              <a:t>Click</a:t>
            </a:r>
          </a:p>
          <a:p>
            <a:r>
              <a:rPr lang="en-US" sz="4400" baseline="0" dirty="0" smtClean="0">
                <a:solidFill>
                  <a:srgbClr val="FF0000"/>
                </a:solidFill>
              </a:rPr>
              <a:t>Intensive Intervention </a:t>
            </a:r>
          </a:p>
          <a:p>
            <a:r>
              <a:rPr lang="en-US" sz="4400" baseline="0" dirty="0" smtClean="0">
                <a:solidFill>
                  <a:srgbClr val="FF0000"/>
                </a:solidFill>
              </a:rPr>
              <a:t>Click</a:t>
            </a:r>
          </a:p>
          <a:p>
            <a:r>
              <a:rPr lang="en-US" sz="4400" baseline="0" dirty="0" smtClean="0">
                <a:solidFill>
                  <a:srgbClr val="FF0000"/>
                </a:solidFill>
              </a:rPr>
              <a:t>Tier 2 Activity available on Think Central</a:t>
            </a:r>
          </a:p>
          <a:p>
            <a:endParaRPr lang="en-US" sz="4400" baseline="0" dirty="0" smtClean="0">
              <a:solidFill>
                <a:srgbClr val="FF0000"/>
              </a:solidFill>
            </a:endParaRPr>
          </a:p>
          <a:p>
            <a:r>
              <a:rPr lang="en-US" sz="4400" baseline="0" dirty="0" smtClean="0">
                <a:solidFill>
                  <a:srgbClr val="FF0000"/>
                </a:solidFill>
              </a:rPr>
              <a:t>*More information on these resources in Summer Training</a:t>
            </a:r>
          </a:p>
          <a:p>
            <a:endParaRPr lang="en-US" sz="4400" baseline="0" dirty="0" smtClean="0">
              <a:solidFill>
                <a:srgbClr val="FF0000"/>
              </a:solidFill>
            </a:endParaRPr>
          </a:p>
          <a:p>
            <a:r>
              <a:rPr lang="en-US" sz="4400" b="1" i="1" baseline="0" dirty="0" smtClean="0">
                <a:solidFill>
                  <a:srgbClr val="FF0000"/>
                </a:solidFill>
              </a:rPr>
              <a:t>Possible Questions:</a:t>
            </a:r>
          </a:p>
          <a:p>
            <a:r>
              <a:rPr lang="en-US" sz="4400" b="1" i="0" baseline="0" dirty="0" smtClean="0">
                <a:solidFill>
                  <a:srgbClr val="FF0000"/>
                </a:solidFill>
              </a:rPr>
              <a:t>What if I have more Tier 3 students than I have devices? </a:t>
            </a:r>
          </a:p>
          <a:p>
            <a:r>
              <a:rPr lang="en-US" sz="4400" b="0" i="0" baseline="0" dirty="0" smtClean="0">
                <a:solidFill>
                  <a:srgbClr val="FF0000"/>
                </a:solidFill>
              </a:rPr>
              <a:t>Prioritize the needs of the students and other students can be working with the teacher and not on a device. </a:t>
            </a:r>
          </a:p>
          <a:p>
            <a:endParaRPr lang="en-US" sz="4400" b="0" i="0" baseline="0" dirty="0" smtClean="0">
              <a:solidFill>
                <a:srgbClr val="FF0000"/>
              </a:solidFill>
            </a:endParaRPr>
          </a:p>
          <a:p>
            <a:endParaRPr lang="en-US" sz="4400" b="0" i="0" baseline="0" dirty="0" smtClean="0">
              <a:solidFill>
                <a:srgbClr val="FF0000"/>
              </a:solidFill>
            </a:endParaRPr>
          </a:p>
          <a:p>
            <a:r>
              <a:rPr lang="en-US" sz="4400" b="1" i="0" baseline="0" dirty="0" smtClean="0">
                <a:solidFill>
                  <a:srgbClr val="FF0000"/>
                </a:solidFill>
              </a:rPr>
              <a:t>What will my other students be doing while I am doing this intervention?</a:t>
            </a:r>
          </a:p>
          <a:p>
            <a:r>
              <a:rPr lang="en-US" sz="4400" b="0" i="0" baseline="0" dirty="0" smtClean="0">
                <a:solidFill>
                  <a:srgbClr val="FF0000"/>
                </a:solidFill>
              </a:rPr>
              <a:t>That is completely up to the teacher. </a:t>
            </a:r>
          </a:p>
          <a:p>
            <a:endParaRPr lang="en-US" sz="4400" b="0" i="0" baseline="0" dirty="0" smtClean="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117</a:t>
            </a:fld>
            <a:endParaRPr lang="en-US"/>
          </a:p>
        </p:txBody>
      </p:sp>
    </p:spTree>
    <p:extLst>
      <p:ext uri="{BB962C8B-B14F-4D97-AF65-F5344CB8AC3E}">
        <p14:creationId xmlns:p14="http://schemas.microsoft.com/office/powerpoint/2010/main" val="3211040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aseline="0" dirty="0" smtClean="0">
                <a:solidFill>
                  <a:srgbClr val="FF0000"/>
                </a:solidFill>
              </a:rPr>
              <a:t>As an interventionist – there are many resources available to meet the students needs during intervention time. Depending on what the core teacher and the interventionist decide the interventionist can use any of the following resources in Tier 3 small group…</a:t>
            </a:r>
          </a:p>
          <a:p>
            <a:endParaRPr lang="en-US" sz="4400" baseline="0" dirty="0" smtClean="0">
              <a:solidFill>
                <a:srgbClr val="FF0000"/>
              </a:solidFill>
            </a:endParaRPr>
          </a:p>
          <a:p>
            <a:r>
              <a:rPr lang="en-US" sz="4400" baseline="0" dirty="0" smtClean="0">
                <a:solidFill>
                  <a:srgbClr val="FF0000"/>
                </a:solidFill>
              </a:rPr>
              <a:t>Click</a:t>
            </a:r>
          </a:p>
          <a:p>
            <a:r>
              <a:rPr lang="en-US" sz="4400" baseline="0" dirty="0" smtClean="0">
                <a:solidFill>
                  <a:srgbClr val="FF0000"/>
                </a:solidFill>
              </a:rPr>
              <a:t>Personal Math Trainer</a:t>
            </a:r>
          </a:p>
          <a:p>
            <a:r>
              <a:rPr lang="en-US" sz="4400" baseline="0" dirty="0" smtClean="0">
                <a:solidFill>
                  <a:srgbClr val="FF0000"/>
                </a:solidFill>
              </a:rPr>
              <a:t>Click</a:t>
            </a:r>
          </a:p>
          <a:p>
            <a:r>
              <a:rPr lang="en-US" sz="4400" baseline="0" dirty="0" smtClean="0">
                <a:solidFill>
                  <a:srgbClr val="FF0000"/>
                </a:solidFill>
              </a:rPr>
              <a:t>Strategic Intervention </a:t>
            </a:r>
          </a:p>
          <a:p>
            <a:r>
              <a:rPr lang="en-US" sz="4400" baseline="0" dirty="0" smtClean="0">
                <a:solidFill>
                  <a:srgbClr val="FF0000"/>
                </a:solidFill>
              </a:rPr>
              <a:t>Click</a:t>
            </a:r>
          </a:p>
          <a:p>
            <a:r>
              <a:rPr lang="en-US" sz="4400" baseline="0" dirty="0" smtClean="0">
                <a:solidFill>
                  <a:srgbClr val="FF0000"/>
                </a:solidFill>
              </a:rPr>
              <a:t>Intensive Intervention </a:t>
            </a:r>
          </a:p>
          <a:p>
            <a:r>
              <a:rPr lang="en-US" sz="4400" baseline="0" dirty="0" smtClean="0">
                <a:solidFill>
                  <a:srgbClr val="FF0000"/>
                </a:solidFill>
              </a:rPr>
              <a:t>Click</a:t>
            </a:r>
          </a:p>
          <a:p>
            <a:r>
              <a:rPr lang="en-US" sz="4400" baseline="0" dirty="0" smtClean="0">
                <a:solidFill>
                  <a:srgbClr val="FF0000"/>
                </a:solidFill>
              </a:rPr>
              <a:t>Tier 2 Activity available on Think Central</a:t>
            </a:r>
          </a:p>
          <a:p>
            <a:endParaRPr lang="en-US" sz="4400" baseline="0" dirty="0" smtClean="0">
              <a:solidFill>
                <a:srgbClr val="FF0000"/>
              </a:solidFill>
            </a:endParaRPr>
          </a:p>
          <a:p>
            <a:r>
              <a:rPr lang="en-US" sz="4400" baseline="0" dirty="0" smtClean="0">
                <a:solidFill>
                  <a:srgbClr val="FF0000"/>
                </a:solidFill>
              </a:rPr>
              <a:t>*More information on these resources in Summer Training</a:t>
            </a:r>
          </a:p>
          <a:p>
            <a:endParaRPr lang="en-US" sz="4400" baseline="0" dirty="0" smtClean="0">
              <a:solidFill>
                <a:srgbClr val="FF0000"/>
              </a:solidFill>
            </a:endParaRPr>
          </a:p>
          <a:p>
            <a:r>
              <a:rPr lang="en-US" sz="4400" b="1" i="1" baseline="0" dirty="0" smtClean="0">
                <a:solidFill>
                  <a:srgbClr val="FF0000"/>
                </a:solidFill>
              </a:rPr>
              <a:t>Possible Questions:</a:t>
            </a:r>
          </a:p>
          <a:p>
            <a:r>
              <a:rPr lang="en-US" sz="4400" b="1" i="0" baseline="0" dirty="0" smtClean="0">
                <a:solidFill>
                  <a:srgbClr val="FF0000"/>
                </a:solidFill>
              </a:rPr>
              <a:t>What if I have more Tier 3 students than I have devices? </a:t>
            </a:r>
          </a:p>
          <a:p>
            <a:r>
              <a:rPr lang="en-US" sz="4400" b="0" i="0" baseline="0" dirty="0" smtClean="0">
                <a:solidFill>
                  <a:srgbClr val="FF0000"/>
                </a:solidFill>
              </a:rPr>
              <a:t>Prioritize the needs of the students and other students can be working with the teacher and not on a device. </a:t>
            </a:r>
          </a:p>
          <a:p>
            <a:endParaRPr lang="en-US" sz="4400" b="0" i="0" baseline="0" dirty="0" smtClean="0">
              <a:solidFill>
                <a:srgbClr val="FF0000"/>
              </a:solidFill>
            </a:endParaRPr>
          </a:p>
          <a:p>
            <a:endParaRPr lang="en-US" sz="4400" b="0" i="0" baseline="0" dirty="0" smtClean="0">
              <a:solidFill>
                <a:srgbClr val="FF0000"/>
              </a:solidFill>
            </a:endParaRPr>
          </a:p>
          <a:p>
            <a:r>
              <a:rPr lang="en-US" sz="4400" b="1" i="0" baseline="0" dirty="0" smtClean="0">
                <a:solidFill>
                  <a:srgbClr val="FF0000"/>
                </a:solidFill>
              </a:rPr>
              <a:t>What will my other students be doing while I am doing this intervention?</a:t>
            </a:r>
          </a:p>
          <a:p>
            <a:r>
              <a:rPr lang="en-US" sz="4400" b="0" i="0" baseline="0" dirty="0" smtClean="0">
                <a:solidFill>
                  <a:srgbClr val="FF0000"/>
                </a:solidFill>
              </a:rPr>
              <a:t>That is completely up to the teacher. </a:t>
            </a:r>
          </a:p>
          <a:p>
            <a:endParaRPr lang="en-US" sz="4400" b="0" i="0" baseline="0" dirty="0" smtClean="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118</a:t>
            </a:fld>
            <a:endParaRPr lang="en-US"/>
          </a:p>
        </p:txBody>
      </p:sp>
    </p:spTree>
    <p:extLst>
      <p:ext uri="{BB962C8B-B14F-4D97-AF65-F5344CB8AC3E}">
        <p14:creationId xmlns:p14="http://schemas.microsoft.com/office/powerpoint/2010/main" val="1402077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119</a:t>
            </a:fld>
            <a:endParaRPr lang="en-US"/>
          </a:p>
        </p:txBody>
      </p:sp>
    </p:spTree>
    <p:extLst>
      <p:ext uri="{BB962C8B-B14F-4D97-AF65-F5344CB8AC3E}">
        <p14:creationId xmlns:p14="http://schemas.microsoft.com/office/powerpoint/2010/main" val="2659546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page – Table of Content – </a:t>
            </a:r>
          </a:p>
          <a:p>
            <a:r>
              <a:rPr lang="en-US" baseline="0" dirty="0" smtClean="0"/>
              <a:t>Lists Critical Area </a:t>
            </a:r>
          </a:p>
          <a:p>
            <a:r>
              <a:rPr lang="en-US" baseline="0" dirty="0" smtClean="0"/>
              <a:t>Domains</a:t>
            </a:r>
          </a:p>
          <a:p>
            <a:r>
              <a:rPr lang="en-US" baseline="0" dirty="0" smtClean="0"/>
              <a:t>All standards for the unit </a:t>
            </a:r>
          </a:p>
          <a:p>
            <a:endParaRPr lang="en-US" baseline="0" dirty="0" smtClean="0"/>
          </a:p>
          <a:p>
            <a:r>
              <a:rPr lang="en-US" baseline="0" dirty="0" smtClean="0"/>
              <a:t>This is really the overview for the whole chapter – teachers can see what they will be covering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9</a:t>
            </a:fld>
            <a:endParaRPr lang="en-US"/>
          </a:p>
        </p:txBody>
      </p:sp>
    </p:spTree>
    <p:extLst>
      <p:ext uri="{BB962C8B-B14F-4D97-AF65-F5344CB8AC3E}">
        <p14:creationId xmlns:p14="http://schemas.microsoft.com/office/powerpoint/2010/main" val="1916312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DMPS logo .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userDrawn="1"/>
        </p:nvPicPr>
        <p:blipFill>
          <a:blip r:embed="rId4"/>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3593723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485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46406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415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6980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771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453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endParaRPr lang="en-US"/>
          </a:p>
        </p:txBody>
      </p:sp>
      <p:sp>
        <p:nvSpPr>
          <p:cNvPr id="5" name="Picture Placeholder 3"/>
          <p:cNvSpPr>
            <a:spLocks noGrp="1"/>
          </p:cNvSpPr>
          <p:nvPr>
            <p:ph type="pic" sz="quarter" idx="11"/>
          </p:nvPr>
        </p:nvSpPr>
        <p:spPr>
          <a:xfrm>
            <a:off x="0" y="3841749"/>
            <a:ext cx="3286125" cy="2357437"/>
          </a:xfrm>
        </p:spPr>
        <p:txBody>
          <a:bodyPr/>
          <a:lstStyle/>
          <a:p>
            <a:endParaRPr lang="en-US"/>
          </a:p>
        </p:txBody>
      </p:sp>
      <p:sp>
        <p:nvSpPr>
          <p:cNvPr id="7" name="Content Placeholder 6"/>
          <p:cNvSpPr>
            <a:spLocks noGrp="1"/>
          </p:cNvSpPr>
          <p:nvPr>
            <p:ph sz="quarter" idx="12"/>
          </p:nvPr>
        </p:nvSpPr>
        <p:spPr>
          <a:xfrm>
            <a:off x="3698875" y="1417638"/>
            <a:ext cx="4987926" cy="4781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6331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3921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endParaRPr lang="en-US"/>
          </a:p>
        </p:txBody>
      </p:sp>
      <p:sp>
        <p:nvSpPr>
          <p:cNvPr id="5" name="Picture Placeholder 3"/>
          <p:cNvSpPr>
            <a:spLocks noGrp="1"/>
          </p:cNvSpPr>
          <p:nvPr>
            <p:ph type="pic" sz="quarter" idx="11"/>
          </p:nvPr>
        </p:nvSpPr>
        <p:spPr>
          <a:xfrm>
            <a:off x="4595812" y="1417638"/>
            <a:ext cx="4548188" cy="2519362"/>
          </a:xfrm>
        </p:spPr>
        <p:txBody>
          <a:bodyPr/>
          <a:lstStyle/>
          <a:p>
            <a:endParaRPr lang="en-US"/>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0697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endParaRPr lang="en-US"/>
          </a:p>
        </p:txBody>
      </p:sp>
      <p:sp>
        <p:nvSpPr>
          <p:cNvPr id="5" name="Picture Placeholder 3"/>
          <p:cNvSpPr>
            <a:spLocks noGrp="1"/>
          </p:cNvSpPr>
          <p:nvPr>
            <p:ph type="pic" sz="quarter" idx="11"/>
          </p:nvPr>
        </p:nvSpPr>
        <p:spPr>
          <a:xfrm>
            <a:off x="3182937" y="1417638"/>
            <a:ext cx="2746375" cy="2035175"/>
          </a:xfrm>
        </p:spPr>
        <p:txBody>
          <a:bodyPr/>
          <a:lstStyle/>
          <a:p>
            <a:endParaRPr lang="en-US"/>
          </a:p>
        </p:txBody>
      </p:sp>
      <p:sp>
        <p:nvSpPr>
          <p:cNvPr id="6" name="Picture Placeholder 3"/>
          <p:cNvSpPr>
            <a:spLocks noGrp="1"/>
          </p:cNvSpPr>
          <p:nvPr>
            <p:ph type="pic" sz="quarter" idx="12"/>
          </p:nvPr>
        </p:nvSpPr>
        <p:spPr>
          <a:xfrm>
            <a:off x="6040438" y="1417638"/>
            <a:ext cx="2646362" cy="2035175"/>
          </a:xfrm>
        </p:spPr>
        <p:txBody>
          <a:bodyPr/>
          <a:lstStyle/>
          <a:p>
            <a:endParaRPr lang="en-US"/>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324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endParaRPr lang="en-US"/>
          </a:p>
        </p:txBody>
      </p:sp>
    </p:spTree>
    <p:extLst>
      <p:ext uri="{BB962C8B-B14F-4D97-AF65-F5344CB8AC3E}">
        <p14:creationId xmlns:p14="http://schemas.microsoft.com/office/powerpoint/2010/main" val="63891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endParaRPr lang="en-US"/>
          </a:p>
        </p:txBody>
      </p:sp>
      <p:sp>
        <p:nvSpPr>
          <p:cNvPr id="6" name="Content Placeholder 5"/>
          <p:cNvSpPr>
            <a:spLocks noGrp="1"/>
          </p:cNvSpPr>
          <p:nvPr>
            <p:ph sz="quarter" idx="11"/>
          </p:nvPr>
        </p:nvSpPr>
        <p:spPr>
          <a:xfrm>
            <a:off x="4643438" y="1563688"/>
            <a:ext cx="4043361" cy="45640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8406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DMPS logo .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534619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7" r:id="rId5"/>
    <p:sldLayoutId id="2147483658" r:id="rId6"/>
    <p:sldLayoutId id="2147483656" r:id="rId7"/>
    <p:sldLayoutId id="2147483659" r:id="rId8"/>
    <p:sldLayoutId id="2147483660" r:id="rId9"/>
    <p:sldLayoutId id="2147483661" r:id="rId10"/>
    <p:sldLayoutId id="2147483654" r:id="rId11"/>
    <p:sldLayoutId id="2147483662" r:id="rId12"/>
    <p:sldLayoutId id="2147483651" r:id="rId13"/>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4.png"/></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1.png"/></Relationships>
</file>

<file path=ppt/slides/_rels/slide11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78.jpe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8.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63.xml"/><Relationship Id="rId16"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95.png"/><Relationship Id="rId5" Type="http://schemas.openxmlformats.org/officeDocument/2006/relationships/image" Target="../media/image90.png"/><Relationship Id="rId15" Type="http://schemas.openxmlformats.org/officeDocument/2006/relationships/image" Target="../media/image80.jpeg"/><Relationship Id="rId10" Type="http://schemas.openxmlformats.org/officeDocument/2006/relationships/image" Target="../media/image94.jpeg"/><Relationship Id="rId4" Type="http://schemas.openxmlformats.org/officeDocument/2006/relationships/image" Target="../media/image89.png"/><Relationship Id="rId9" Type="http://schemas.openxmlformats.org/officeDocument/2006/relationships/image" Target="../media/image93.png"/><Relationship Id="rId14" Type="http://schemas.openxmlformats.org/officeDocument/2006/relationships/image" Target="../media/image51.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51.png"/><Relationship Id="rId4" Type="http://schemas.openxmlformats.org/officeDocument/2006/relationships/image" Target="../media/image78.jpeg"/></Relationships>
</file>

<file path=ppt/slides/_rels/slide7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51.png"/><Relationship Id="rId3" Type="http://schemas.openxmlformats.org/officeDocument/2006/relationships/image" Target="../media/image100.png"/><Relationship Id="rId7" Type="http://schemas.openxmlformats.org/officeDocument/2006/relationships/image" Target="../media/image66.png"/><Relationship Id="rId12" Type="http://schemas.openxmlformats.org/officeDocument/2006/relationships/image" Target="../media/image95.png"/><Relationship Id="rId17" Type="http://schemas.openxmlformats.org/officeDocument/2006/relationships/image" Target="../media/image98.png"/><Relationship Id="rId2" Type="http://schemas.openxmlformats.org/officeDocument/2006/relationships/notesSlide" Target="../notesSlides/notesSlide65.xml"/><Relationship Id="rId16"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94.jpeg"/><Relationship Id="rId10" Type="http://schemas.openxmlformats.org/officeDocument/2006/relationships/image" Target="../media/image101.png"/><Relationship Id="rId4" Type="http://schemas.openxmlformats.org/officeDocument/2006/relationships/image" Target="../media/image88.png"/><Relationship Id="rId9" Type="http://schemas.openxmlformats.org/officeDocument/2006/relationships/image" Target="../media/image92.png"/><Relationship Id="rId14" Type="http://schemas.openxmlformats.org/officeDocument/2006/relationships/image" Target="../media/image80.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849"/>
            <a:ext cx="8229600" cy="1143000"/>
          </a:xfrm>
        </p:spPr>
        <p:txBody>
          <a:bodyPr>
            <a:normAutofit fontScale="90000"/>
          </a:bodyPr>
          <a:lstStyle/>
          <a:p>
            <a:r>
              <a:rPr lang="en-US" dirty="0" smtClean="0"/>
              <a:t>For Go Math Training – You will need a copy of Chapter One (print or digital)</a:t>
            </a:r>
            <a:endParaRPr lang="en-US" dirty="0"/>
          </a:p>
        </p:txBody>
      </p:sp>
      <p:pic>
        <p:nvPicPr>
          <p:cNvPr id="6" name="Picture 5"/>
          <p:cNvPicPr>
            <a:picLocks noChangeAspect="1"/>
          </p:cNvPicPr>
          <p:nvPr/>
        </p:nvPicPr>
        <p:blipFill>
          <a:blip r:embed="rId3"/>
          <a:stretch>
            <a:fillRect/>
          </a:stretch>
        </p:blipFill>
        <p:spPr>
          <a:xfrm>
            <a:off x="448699" y="1502781"/>
            <a:ext cx="4710956" cy="166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843071" y="2826085"/>
            <a:ext cx="1190357" cy="325147"/>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a:stretch>
            <a:fillRect/>
          </a:stretch>
        </p:blipFill>
        <p:spPr>
          <a:xfrm>
            <a:off x="457200" y="2660901"/>
            <a:ext cx="2609850" cy="339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448699" y="4847120"/>
            <a:ext cx="2708881" cy="319154"/>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387483" y="3731922"/>
            <a:ext cx="4935169" cy="1754326"/>
          </a:xfrm>
          <a:prstGeom prst="rect">
            <a:avLst/>
          </a:prstGeom>
          <a:noFill/>
        </p:spPr>
        <p:txBody>
          <a:bodyPr wrap="square" rtlCol="0">
            <a:spAutoFit/>
          </a:bodyPr>
          <a:lstStyle/>
          <a:p>
            <a:pPr marL="342900" indent="-342900">
              <a:buAutoNum type="arabicPeriod"/>
            </a:pPr>
            <a:r>
              <a:rPr lang="en-US" dirty="0" smtClean="0"/>
              <a:t>Go to the elementary website</a:t>
            </a:r>
          </a:p>
          <a:p>
            <a:pPr marL="342900" indent="-342900">
              <a:buAutoNum type="arabicPeriod"/>
            </a:pPr>
            <a:r>
              <a:rPr lang="en-US" dirty="0" smtClean="0"/>
              <a:t>Hover over PD</a:t>
            </a:r>
          </a:p>
          <a:p>
            <a:pPr marL="342900" indent="-342900">
              <a:buAutoNum type="arabicPeriod"/>
            </a:pPr>
            <a:r>
              <a:rPr lang="en-US" dirty="0" smtClean="0"/>
              <a:t>Click Summer PD 2014</a:t>
            </a:r>
          </a:p>
          <a:p>
            <a:pPr marL="342900" indent="-342900">
              <a:buAutoNum type="arabicPeriod"/>
            </a:pPr>
            <a:r>
              <a:rPr lang="en-US" dirty="0" smtClean="0"/>
              <a:t>Under Go Math! Training (Day 1) click: Go Math Chapter One Teacher Editions</a:t>
            </a:r>
          </a:p>
          <a:p>
            <a:pPr marL="342900" indent="-342900">
              <a:buAutoNum type="arabicPeriod"/>
            </a:pPr>
            <a:r>
              <a:rPr lang="en-US" dirty="0" smtClean="0"/>
              <a:t>Click your grade level</a:t>
            </a:r>
          </a:p>
        </p:txBody>
      </p:sp>
      <p:pic>
        <p:nvPicPr>
          <p:cNvPr id="4" name="Picture 3"/>
          <p:cNvPicPr>
            <a:picLocks noChangeAspect="1"/>
          </p:cNvPicPr>
          <p:nvPr/>
        </p:nvPicPr>
        <p:blipFill>
          <a:blip r:embed="rId5"/>
          <a:stretch>
            <a:fillRect/>
          </a:stretch>
        </p:blipFill>
        <p:spPr>
          <a:xfrm>
            <a:off x="5855068" y="1502781"/>
            <a:ext cx="2714625" cy="1971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a:stretch>
            <a:fillRect/>
          </a:stretch>
        </p:blipFill>
        <p:spPr>
          <a:xfrm>
            <a:off x="7212380" y="5006697"/>
            <a:ext cx="1036434" cy="1242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164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Organization</a:t>
            </a:r>
            <a:endParaRPr lang="en-US" dirty="0">
              <a:solidFill>
                <a:srgbClr val="FFC000"/>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4019550" cy="4633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819" y="1447800"/>
            <a:ext cx="3332570" cy="2209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3819" y="3809598"/>
            <a:ext cx="3412820" cy="2258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310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t>Math Data Teams</a:t>
            </a:r>
            <a:endParaRPr lang="en-US" dirty="0"/>
          </a:p>
        </p:txBody>
      </p:sp>
      <p:sp>
        <p:nvSpPr>
          <p:cNvPr id="5" name="TextBox 4"/>
          <p:cNvSpPr txBox="1"/>
          <p:nvPr/>
        </p:nvSpPr>
        <p:spPr>
          <a:xfrm>
            <a:off x="0" y="1371600"/>
            <a:ext cx="8991600" cy="646331"/>
          </a:xfrm>
          <a:prstGeom prst="rect">
            <a:avLst/>
          </a:prstGeom>
          <a:noFill/>
        </p:spPr>
        <p:txBody>
          <a:bodyPr wrap="square" rtlCol="0">
            <a:spAutoFit/>
          </a:bodyPr>
          <a:lstStyle/>
          <a:p>
            <a:pPr algn="ctr"/>
            <a:r>
              <a:rPr lang="en-US" sz="3600" u="sng" dirty="0" smtClean="0">
                <a:solidFill>
                  <a:schemeClr val="bg2">
                    <a:lumMod val="75000"/>
                  </a:schemeClr>
                </a:solidFill>
              </a:rPr>
              <a:t>elementary.dmschools.org</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4717"/>
            <a:ext cx="7362825" cy="3211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2590800"/>
            <a:ext cx="6000750" cy="3446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3429000" y="4800600"/>
            <a:ext cx="1143000" cy="276055"/>
          </a:xfrm>
          <a:prstGeom prst="rect">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1056067" y="1454807"/>
            <a:ext cx="5679650" cy="4731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stretch>
            <a:fillRect/>
          </a:stretch>
        </p:blipFill>
        <p:spPr>
          <a:xfrm>
            <a:off x="2043114" y="1541211"/>
            <a:ext cx="5892419" cy="4647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844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536321"/>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7267575" y="1752600"/>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45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0" y="1381780"/>
            <a:ext cx="9144000" cy="523220"/>
          </a:xfrm>
          <a:prstGeom prst="rect">
            <a:avLst/>
          </a:prstGeom>
          <a:noFill/>
        </p:spPr>
        <p:txBody>
          <a:bodyPr wrap="square" rtlCol="0">
            <a:spAutoFit/>
          </a:bodyPr>
          <a:lstStyle/>
          <a:p>
            <a:pPr algn="ctr"/>
            <a:r>
              <a:rPr lang="en-US" sz="2800" b="1" dirty="0" smtClean="0"/>
              <a:t>Scholastic Math Inventory (SMI)</a:t>
            </a:r>
            <a:endParaRPr lang="en-US" sz="1200" dirty="0"/>
          </a:p>
        </p:txBody>
      </p:sp>
      <p:sp>
        <p:nvSpPr>
          <p:cNvPr id="9" name="TextBox 8"/>
          <p:cNvSpPr txBox="1"/>
          <p:nvPr/>
        </p:nvSpPr>
        <p:spPr>
          <a:xfrm>
            <a:off x="2133600" y="1828800"/>
            <a:ext cx="4571999" cy="400110"/>
          </a:xfrm>
          <a:prstGeom prst="rect">
            <a:avLst/>
          </a:prstGeom>
          <a:noFill/>
        </p:spPr>
        <p:txBody>
          <a:bodyPr wrap="square" rtlCol="0">
            <a:spAutoFit/>
          </a:bodyPr>
          <a:lstStyle/>
          <a:p>
            <a:pPr algn="ctr"/>
            <a:r>
              <a:rPr lang="en-US" sz="2000" b="1" dirty="0" smtClean="0"/>
              <a:t>External Interim Assessment</a:t>
            </a:r>
            <a:endParaRPr lang="en-US" sz="2000" dirty="0"/>
          </a:p>
        </p:txBody>
      </p:sp>
      <p:sp>
        <p:nvSpPr>
          <p:cNvPr id="10" name="TextBox 9"/>
          <p:cNvSpPr txBox="1"/>
          <p:nvPr/>
        </p:nvSpPr>
        <p:spPr>
          <a:xfrm>
            <a:off x="3657600" y="2401614"/>
            <a:ext cx="5105399" cy="1338828"/>
          </a:xfrm>
          <a:prstGeom prst="rect">
            <a:avLst/>
          </a:prstGeom>
          <a:noFill/>
        </p:spPr>
        <p:txBody>
          <a:bodyPr wrap="square" rtlCol="0">
            <a:spAutoFit/>
          </a:bodyPr>
          <a:lstStyle/>
          <a:p>
            <a:r>
              <a:rPr lang="en-US" sz="2000" b="1" dirty="0" smtClean="0"/>
              <a:t>Administered: </a:t>
            </a:r>
            <a:r>
              <a:rPr lang="en-US" sz="2000" dirty="0" smtClean="0"/>
              <a:t>Fall, Winter, Spring</a:t>
            </a:r>
          </a:p>
          <a:p>
            <a:endParaRPr lang="en-US" sz="1050" dirty="0"/>
          </a:p>
          <a:p>
            <a:r>
              <a:rPr lang="en-US" sz="2000" b="1" dirty="0" smtClean="0"/>
              <a:t>Developed</a:t>
            </a:r>
            <a:r>
              <a:rPr lang="en-US" sz="2000" dirty="0" smtClean="0"/>
              <a:t> </a:t>
            </a:r>
            <a:r>
              <a:rPr lang="en-US" sz="2000" b="1" dirty="0" smtClean="0"/>
              <a:t>by</a:t>
            </a:r>
            <a:r>
              <a:rPr lang="en-US" sz="2000" dirty="0" smtClean="0"/>
              <a:t>: Scholastic</a:t>
            </a:r>
          </a:p>
          <a:p>
            <a:endParaRPr lang="en-US" sz="1050" dirty="0"/>
          </a:p>
          <a:p>
            <a:r>
              <a:rPr lang="en-US" sz="2000" b="1" dirty="0" smtClean="0"/>
              <a:t>Located:</a:t>
            </a:r>
            <a:r>
              <a:rPr lang="en-US" sz="2000" dirty="0" smtClean="0"/>
              <a:t> SAM</a:t>
            </a:r>
            <a:endParaRPr lang="en-US" sz="2000" dirty="0"/>
          </a:p>
        </p:txBody>
      </p:sp>
      <p:sp>
        <p:nvSpPr>
          <p:cNvPr id="11" name="Rectangle 10"/>
          <p:cNvSpPr/>
          <p:nvPr/>
        </p:nvSpPr>
        <p:spPr>
          <a:xfrm>
            <a:off x="3510454" y="2228910"/>
            <a:ext cx="51816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52800" y="2331654"/>
            <a:ext cx="5372099" cy="3416320"/>
          </a:xfrm>
          <a:prstGeom prst="rect">
            <a:avLst/>
          </a:prstGeom>
          <a:noFill/>
        </p:spPr>
        <p:txBody>
          <a:bodyPr wrap="square" rtlCol="0">
            <a:spAutoFit/>
          </a:bodyPr>
          <a:lstStyle/>
          <a:p>
            <a:r>
              <a:rPr lang="en-US" b="1" dirty="0" smtClean="0"/>
              <a:t>Purpose: </a:t>
            </a:r>
            <a:endParaRPr lang="en-US" dirty="0" smtClean="0"/>
          </a:p>
          <a:p>
            <a:pPr marL="285750" lvl="0" indent="-285750">
              <a:buFont typeface="Arial" panose="020B0604020202020204" pitchFamily="34" charset="0"/>
              <a:buChar char="•"/>
            </a:pPr>
            <a:r>
              <a:rPr lang="en-US" dirty="0"/>
              <a:t>Monitor student progress towards Algebra Readiness </a:t>
            </a:r>
          </a:p>
          <a:p>
            <a:endParaRPr lang="en-US" dirty="0"/>
          </a:p>
          <a:p>
            <a:pPr marL="285750" lvl="0" indent="-285750">
              <a:buFont typeface="Arial" panose="020B0604020202020204" pitchFamily="34" charset="0"/>
              <a:buChar char="•"/>
            </a:pPr>
            <a:r>
              <a:rPr lang="en-US" dirty="0"/>
              <a:t>Show what needs to be addressed to meet student needs</a:t>
            </a:r>
          </a:p>
          <a:p>
            <a:endParaRPr lang="en-US" dirty="0"/>
          </a:p>
          <a:p>
            <a:pPr marL="285750" lvl="0" indent="-285750">
              <a:buFont typeface="Arial" panose="020B0604020202020204" pitchFamily="34" charset="0"/>
              <a:buChar char="•"/>
            </a:pPr>
            <a:r>
              <a:rPr lang="en-US" dirty="0"/>
              <a:t>Assess Fact Fluency for FASTT Math Intervention Groups</a:t>
            </a:r>
          </a:p>
          <a:p>
            <a:endParaRPr lang="en-US" dirty="0"/>
          </a:p>
          <a:p>
            <a:pPr marL="285750" lvl="0" indent="-285750">
              <a:buFont typeface="Arial" panose="020B0604020202020204" pitchFamily="34" charset="0"/>
              <a:buChar char="•"/>
            </a:pPr>
            <a:r>
              <a:rPr lang="en-US" dirty="0"/>
              <a:t>Assist in identifying gaps in prerequisite skills – Daily Math Review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00123"/>
            <a:ext cx="2581275" cy="2295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228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fade">
                                      <p:cBhvr>
                                        <p:cTn id="23" dur="500"/>
                                        <p:tgtEl>
                                          <p:spTgt spid="1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animEffect transition="in" filter="fade">
                                      <p:cBhvr>
                                        <p:cTn id="29"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557342"/>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2667000" y="1773621"/>
            <a:ext cx="1219200" cy="4495800"/>
          </a:xfrm>
          <a:prstGeom prst="rect">
            <a:avLst/>
          </a:prstGeom>
          <a:noFill/>
          <a:ln w="5715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41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dirty="0"/>
              <a:t>How Might </a:t>
            </a:r>
            <a:r>
              <a:rPr lang="en-US" dirty="0" smtClean="0">
                <a:solidFill>
                  <a:srgbClr val="FFC000"/>
                </a:solidFill>
              </a:rPr>
              <a:t>PLC / Data </a:t>
            </a:r>
            <a:r>
              <a:rPr lang="en-US" dirty="0">
                <a:solidFill>
                  <a:srgbClr val="FFC000"/>
                </a:solidFill>
              </a:rPr>
              <a:t>Teams</a:t>
            </a:r>
            <a:r>
              <a:rPr lang="en-US" dirty="0"/>
              <a:t> Look Different?</a:t>
            </a:r>
          </a:p>
        </p:txBody>
      </p:sp>
      <p:sp>
        <p:nvSpPr>
          <p:cNvPr id="3" name="Content Placeholder 2"/>
          <p:cNvSpPr>
            <a:spLocks noGrp="1"/>
          </p:cNvSpPr>
          <p:nvPr>
            <p:ph idx="1"/>
          </p:nvPr>
        </p:nvSpPr>
        <p:spPr>
          <a:xfrm>
            <a:off x="457200" y="1447800"/>
            <a:ext cx="8229600" cy="4525963"/>
          </a:xfrm>
        </p:spPr>
        <p:txBody>
          <a:bodyPr>
            <a:normAutofit/>
          </a:bodyPr>
          <a:lstStyle/>
          <a:p>
            <a:pPr marL="4572" indent="0">
              <a:buNone/>
            </a:pPr>
            <a:r>
              <a:rPr lang="en-US" sz="2800" dirty="0" smtClean="0">
                <a:latin typeface="Cambria" panose="02040503050406030204" pitchFamily="18" charset="0"/>
              </a:rPr>
              <a:t>Pretest Data Team </a:t>
            </a:r>
            <a:r>
              <a:rPr lang="en-US" sz="2800" dirty="0" smtClean="0">
                <a:solidFill>
                  <a:srgbClr val="C00000"/>
                </a:solidFill>
                <a:latin typeface="Cambria" panose="02040503050406030204" pitchFamily="18" charset="0"/>
              </a:rPr>
              <a:t>OPTIONAL</a:t>
            </a:r>
            <a:r>
              <a:rPr lang="en-US" sz="2800" dirty="0" smtClean="0">
                <a:latin typeface="Cambria" panose="02040503050406030204" pitchFamily="18" charset="0"/>
              </a:rPr>
              <a:t> Structure</a:t>
            </a:r>
          </a:p>
          <a:p>
            <a:pPr marL="4572" indent="0">
              <a:buNone/>
            </a:pPr>
            <a:r>
              <a:rPr lang="en-US" sz="2400" b="1" dirty="0" smtClean="0">
                <a:latin typeface="Cambria" panose="02040503050406030204" pitchFamily="18" charset="0"/>
              </a:rPr>
              <a:t>Assess your readiness level:</a:t>
            </a:r>
          </a:p>
          <a:p>
            <a:r>
              <a:rPr lang="en-US" sz="2400" dirty="0" smtClean="0">
                <a:latin typeface="Cambria" panose="02040503050406030204" pitchFamily="18" charset="0"/>
              </a:rPr>
              <a:t>How frequent Math Data Teams meet</a:t>
            </a:r>
          </a:p>
          <a:p>
            <a:r>
              <a:rPr lang="en-US" sz="2400" dirty="0" smtClean="0">
                <a:latin typeface="Cambria" panose="02040503050406030204" pitchFamily="18" charset="0"/>
              </a:rPr>
              <a:t>Familiarity with Go Math materials in order to differentiate</a:t>
            </a:r>
          </a:p>
        </p:txBody>
      </p:sp>
    </p:spTree>
    <p:extLst>
      <p:ext uri="{BB962C8B-B14F-4D97-AF65-F5344CB8AC3E}">
        <p14:creationId xmlns:p14="http://schemas.microsoft.com/office/powerpoint/2010/main" val="72942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0" y="1381780"/>
            <a:ext cx="9144000" cy="707886"/>
          </a:xfrm>
          <a:prstGeom prst="rect">
            <a:avLst/>
          </a:prstGeom>
          <a:noFill/>
        </p:spPr>
        <p:txBody>
          <a:bodyPr wrap="square" rtlCol="0">
            <a:spAutoFit/>
          </a:bodyPr>
          <a:lstStyle/>
          <a:p>
            <a:pPr algn="ctr"/>
            <a:r>
              <a:rPr lang="en-US" sz="2800" b="1" dirty="0" smtClean="0">
                <a:solidFill>
                  <a:srgbClr val="C00000"/>
                </a:solidFill>
              </a:rPr>
              <a:t>Chapter Pretest</a:t>
            </a:r>
            <a:endParaRPr lang="en-US" sz="2800" b="1" dirty="0">
              <a:solidFill>
                <a:srgbClr val="C00000"/>
              </a:solidFill>
            </a:endParaRPr>
          </a:p>
          <a:p>
            <a:pPr algn="ctr"/>
            <a:r>
              <a:rPr lang="en-US" sz="1200" b="1" dirty="0" smtClean="0"/>
              <a:t>(Optional)</a:t>
            </a:r>
            <a:endParaRPr lang="en-US" sz="700" dirty="0"/>
          </a:p>
        </p:txBody>
      </p:sp>
      <p:sp>
        <p:nvSpPr>
          <p:cNvPr id="9" name="TextBox 8"/>
          <p:cNvSpPr txBox="1"/>
          <p:nvPr/>
        </p:nvSpPr>
        <p:spPr>
          <a:xfrm>
            <a:off x="1519237" y="1995328"/>
            <a:ext cx="6253163" cy="400110"/>
          </a:xfrm>
          <a:prstGeom prst="rect">
            <a:avLst/>
          </a:prstGeom>
          <a:noFill/>
        </p:spPr>
        <p:txBody>
          <a:bodyPr wrap="square" rtlCol="0">
            <a:spAutoFit/>
          </a:bodyPr>
          <a:lstStyle/>
          <a:p>
            <a:pPr algn="ctr"/>
            <a:r>
              <a:rPr lang="en-US" sz="2000" b="1" dirty="0" smtClean="0"/>
              <a:t>Common Formative Assessment</a:t>
            </a:r>
            <a:endParaRPr lang="en-US" sz="2000" b="1" dirty="0"/>
          </a:p>
        </p:txBody>
      </p:sp>
      <p:sp>
        <p:nvSpPr>
          <p:cNvPr id="10" name="TextBox 9"/>
          <p:cNvSpPr txBox="1"/>
          <p:nvPr/>
        </p:nvSpPr>
        <p:spPr>
          <a:xfrm>
            <a:off x="3733800" y="2514600"/>
            <a:ext cx="5410199" cy="1646605"/>
          </a:xfrm>
          <a:prstGeom prst="rect">
            <a:avLst/>
          </a:prstGeom>
          <a:noFill/>
        </p:spPr>
        <p:txBody>
          <a:bodyPr wrap="square" rtlCol="0">
            <a:spAutoFit/>
          </a:bodyPr>
          <a:lstStyle/>
          <a:p>
            <a:r>
              <a:rPr lang="en-US" sz="2000" b="1" dirty="0" smtClean="0"/>
              <a:t>Administered: </a:t>
            </a:r>
            <a:r>
              <a:rPr lang="en-US" sz="2000" dirty="0" smtClean="0"/>
              <a:t>Prior to beginning a chapter</a:t>
            </a:r>
          </a:p>
          <a:p>
            <a:endParaRPr lang="en-US" sz="1050" dirty="0"/>
          </a:p>
          <a:p>
            <a:r>
              <a:rPr lang="en-US" sz="2000" b="1" dirty="0" smtClean="0"/>
              <a:t>Developed</a:t>
            </a:r>
            <a:r>
              <a:rPr lang="en-US" sz="2000" dirty="0" smtClean="0"/>
              <a:t> </a:t>
            </a:r>
            <a:r>
              <a:rPr lang="en-US" sz="2000" b="1" dirty="0" smtClean="0"/>
              <a:t>by</a:t>
            </a:r>
            <a:r>
              <a:rPr lang="en-US" sz="2000" dirty="0" smtClean="0"/>
              <a:t>: </a:t>
            </a:r>
            <a:r>
              <a:rPr lang="en-US" sz="2000" dirty="0"/>
              <a:t>Go Math </a:t>
            </a:r>
          </a:p>
          <a:p>
            <a:r>
              <a:rPr lang="en-US" sz="2000" dirty="0"/>
              <a:t>(evaluated and revised by Data Teams/PLCs</a:t>
            </a:r>
            <a:r>
              <a:rPr lang="en-US" sz="2000" dirty="0" smtClean="0"/>
              <a:t>)</a:t>
            </a:r>
          </a:p>
          <a:p>
            <a:endParaRPr lang="en-US" sz="1050" dirty="0"/>
          </a:p>
          <a:p>
            <a:r>
              <a:rPr lang="en-US" sz="2000" b="1" dirty="0" smtClean="0"/>
              <a:t>Located:</a:t>
            </a:r>
            <a:r>
              <a:rPr lang="en-US" sz="2000" dirty="0" smtClean="0"/>
              <a:t> Assessment Guide (Think Central)</a:t>
            </a:r>
            <a:endParaRPr lang="en-US" sz="2000" dirty="0"/>
          </a:p>
        </p:txBody>
      </p:sp>
      <p:sp>
        <p:nvSpPr>
          <p:cNvPr id="11" name="Rectangle 10"/>
          <p:cNvSpPr/>
          <p:nvPr/>
        </p:nvSpPr>
        <p:spPr>
          <a:xfrm>
            <a:off x="3733800" y="2395438"/>
            <a:ext cx="51816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52801" y="2453045"/>
            <a:ext cx="5562600" cy="2031325"/>
          </a:xfrm>
          <a:prstGeom prst="rect">
            <a:avLst/>
          </a:prstGeom>
          <a:noFill/>
        </p:spPr>
        <p:txBody>
          <a:bodyPr wrap="square" rtlCol="0">
            <a:spAutoFit/>
          </a:bodyPr>
          <a:lstStyle/>
          <a:p>
            <a:r>
              <a:rPr lang="en-US" b="1" dirty="0" smtClean="0"/>
              <a:t>Purpose: </a:t>
            </a:r>
            <a:endParaRPr lang="en-US" dirty="0" smtClean="0"/>
          </a:p>
          <a:p>
            <a:pPr marL="285750" lvl="0" indent="-285750">
              <a:buFont typeface="Arial" panose="020B0604020202020204" pitchFamily="34" charset="0"/>
              <a:buChar char="•"/>
            </a:pPr>
            <a:r>
              <a:rPr lang="en-US" dirty="0"/>
              <a:t>Support whole group instruction through the data team process</a:t>
            </a:r>
          </a:p>
          <a:p>
            <a:endParaRPr lang="en-US" dirty="0"/>
          </a:p>
          <a:p>
            <a:pPr marL="285750" lvl="0" indent="-285750">
              <a:buFont typeface="Arial" panose="020B0604020202020204" pitchFamily="34" charset="0"/>
              <a:buChar char="•"/>
            </a:pPr>
            <a:r>
              <a:rPr lang="en-US" dirty="0"/>
              <a:t>Allows for customization of instructional content to optimize the time spent teaching specific </a:t>
            </a:r>
            <a:r>
              <a:rPr lang="en-US" dirty="0" smtClean="0"/>
              <a:t>objectives</a:t>
            </a:r>
          </a:p>
          <a:p>
            <a:pPr lvl="0"/>
            <a:endParaRPr lang="en-US" dirty="0"/>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08" y="2453045"/>
            <a:ext cx="2595563" cy="352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4304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fade">
                                      <p:cBhvr>
                                        <p:cTn id="25"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557342"/>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72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9350" y="1937993"/>
            <a:ext cx="8658169" cy="1362075"/>
          </a:xfrm>
        </p:spPr>
        <p:txBody>
          <a:bodyPr>
            <a:noAutofit/>
          </a:bodyPr>
          <a:lstStyle/>
          <a:p>
            <a:r>
              <a:rPr lang="en-US" sz="5400" dirty="0" smtClean="0">
                <a:solidFill>
                  <a:srgbClr val="FFC000"/>
                </a:solidFill>
              </a:rPr>
              <a:t>GO MATH </a:t>
            </a:r>
            <a:br>
              <a:rPr lang="en-US" sz="5400" dirty="0" smtClean="0">
                <a:solidFill>
                  <a:srgbClr val="FFC000"/>
                </a:solidFill>
              </a:rPr>
            </a:br>
            <a:r>
              <a:rPr lang="en-US" sz="5400" dirty="0" smtClean="0"/>
              <a:t>RESOURCES</a:t>
            </a:r>
            <a:br>
              <a:rPr lang="en-US" sz="5400" dirty="0" smtClean="0"/>
            </a:br>
            <a:r>
              <a:rPr lang="en-US" sz="5400" dirty="0" smtClean="0"/>
              <a:t/>
            </a:r>
            <a:br>
              <a:rPr lang="en-US" sz="5400" dirty="0" smtClean="0"/>
            </a:br>
            <a:r>
              <a:rPr lang="en-US" sz="5400" dirty="0" smtClean="0"/>
              <a:t/>
            </a:r>
            <a:br>
              <a:rPr lang="en-US" sz="5400" dirty="0" smtClean="0"/>
            </a:br>
            <a:endParaRPr lang="en-US" sz="5400" dirty="0"/>
          </a:p>
        </p:txBody>
      </p:sp>
    </p:spTree>
    <p:extLst>
      <p:ext uri="{BB962C8B-B14F-4D97-AF65-F5344CB8AC3E}">
        <p14:creationId xmlns:p14="http://schemas.microsoft.com/office/powerpoint/2010/main" val="112018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AVAILABLE RESOURCES</a:t>
            </a:r>
            <a:endParaRPr lang="en-US" sz="2800" b="1" dirty="0"/>
          </a:p>
        </p:txBody>
      </p:sp>
      <p:sp>
        <p:nvSpPr>
          <p:cNvPr id="2" name="Rectangle 1"/>
          <p:cNvSpPr/>
          <p:nvPr/>
        </p:nvSpPr>
        <p:spPr>
          <a:xfrm>
            <a:off x="132788" y="2318558"/>
            <a:ext cx="4286227" cy="2154436"/>
          </a:xfrm>
          <a:prstGeom prst="rect">
            <a:avLst/>
          </a:prstGeom>
          <a:ln w="38100">
            <a:solidFill>
              <a:schemeClr val="tx1"/>
            </a:solidFill>
          </a:ln>
        </p:spPr>
        <p:txBody>
          <a:bodyPr wrap="square">
            <a:spAutoFit/>
          </a:bodyPr>
          <a:lstStyle/>
          <a:p>
            <a:pPr marL="457200" indent="-457200">
              <a:buFont typeface="Wingdings" panose="05000000000000000000" pitchFamily="2" charset="2"/>
              <a:buChar char="ü"/>
            </a:pPr>
            <a:r>
              <a:rPr lang="en-US" dirty="0" smtClean="0"/>
              <a:t>Technology</a:t>
            </a:r>
          </a:p>
          <a:p>
            <a:pPr marL="914400" lvl="1" indent="-457200">
              <a:buFont typeface="Wingdings" panose="05000000000000000000" pitchFamily="2" charset="2"/>
              <a:buChar char="ü"/>
            </a:pPr>
            <a:r>
              <a:rPr lang="en-US" sz="1600" b="1" dirty="0" smtClean="0"/>
              <a:t>Interactive White Board Lessons</a:t>
            </a:r>
          </a:p>
          <a:p>
            <a:pPr marL="914400" lvl="1" indent="-457200">
              <a:buFont typeface="Wingdings" panose="05000000000000000000" pitchFamily="2" charset="2"/>
              <a:buChar char="ü"/>
            </a:pPr>
            <a:r>
              <a:rPr lang="en-US" sz="1600" b="1" dirty="0" smtClean="0"/>
              <a:t>Fastt Math</a:t>
            </a:r>
          </a:p>
          <a:p>
            <a:pPr marL="914400" lvl="1" indent="-457200">
              <a:buFont typeface="Wingdings" panose="05000000000000000000" pitchFamily="2" charset="2"/>
              <a:buChar char="ü"/>
            </a:pPr>
            <a:r>
              <a:rPr lang="en-US" sz="1600" b="1" i="1" dirty="0" smtClean="0"/>
              <a:t>Engage Digital Lesson</a:t>
            </a:r>
          </a:p>
          <a:p>
            <a:pPr marL="914400" lvl="1" indent="-457200">
              <a:buFont typeface="Wingdings" panose="05000000000000000000" pitchFamily="2" charset="2"/>
              <a:buChar char="ü"/>
            </a:pPr>
            <a:r>
              <a:rPr lang="en-US" sz="1600" b="1" i="1" dirty="0"/>
              <a:t>Personal Math Trainer</a:t>
            </a:r>
          </a:p>
          <a:p>
            <a:pPr marL="914400" lvl="1" indent="-457200">
              <a:buFont typeface="Wingdings" panose="05000000000000000000" pitchFamily="2" charset="2"/>
              <a:buChar char="ü"/>
            </a:pPr>
            <a:r>
              <a:rPr lang="en-US" sz="1600" i="1" dirty="0"/>
              <a:t>Interactive Student </a:t>
            </a:r>
            <a:r>
              <a:rPr lang="en-US" sz="1600" i="1" dirty="0" smtClean="0"/>
              <a:t>Edition</a:t>
            </a:r>
          </a:p>
          <a:p>
            <a:pPr marL="914400" lvl="1" indent="-457200">
              <a:buFont typeface="Wingdings" panose="05000000000000000000" pitchFamily="2" charset="2"/>
              <a:buChar char="ü"/>
            </a:pPr>
            <a:r>
              <a:rPr lang="en-US" sz="1600" dirty="0"/>
              <a:t>iTools</a:t>
            </a:r>
          </a:p>
          <a:p>
            <a:pPr marL="914400" lvl="1" indent="-457200">
              <a:buFont typeface="Wingdings" panose="05000000000000000000" pitchFamily="2" charset="2"/>
              <a:buChar char="ü"/>
            </a:pPr>
            <a:r>
              <a:rPr lang="en-US" sz="1600" dirty="0"/>
              <a:t>Professional Development </a:t>
            </a:r>
            <a:r>
              <a:rPr lang="en-US" sz="1600" dirty="0" smtClean="0"/>
              <a:t>Videos</a:t>
            </a:r>
            <a:endParaRPr lang="en-US" sz="1600" dirty="0"/>
          </a:p>
        </p:txBody>
      </p:sp>
      <p:sp>
        <p:nvSpPr>
          <p:cNvPr id="6" name="Rectangle 5"/>
          <p:cNvSpPr/>
          <p:nvPr/>
        </p:nvSpPr>
        <p:spPr>
          <a:xfrm>
            <a:off x="4581220" y="2343559"/>
            <a:ext cx="4448433" cy="1938992"/>
          </a:xfrm>
          <a:prstGeom prst="rect">
            <a:avLst/>
          </a:prstGeom>
          <a:ln w="57150">
            <a:solidFill>
              <a:schemeClr val="tx1"/>
            </a:solidFill>
          </a:ln>
        </p:spPr>
        <p:txBody>
          <a:bodyPr wrap="square">
            <a:spAutoFit/>
          </a:bodyPr>
          <a:lstStyle/>
          <a:p>
            <a:pPr marL="457200" indent="-457200">
              <a:buFont typeface="Wingdings" panose="05000000000000000000" pitchFamily="2" charset="2"/>
              <a:buChar char="ü"/>
            </a:pPr>
            <a:r>
              <a:rPr lang="en-US" sz="1600" dirty="0"/>
              <a:t>Strategic and Intensive Intervention Guides</a:t>
            </a:r>
          </a:p>
          <a:p>
            <a:pPr marL="457200" indent="-457200">
              <a:buFont typeface="Wingdings" panose="05000000000000000000" pitchFamily="2" charset="2"/>
              <a:buChar char="ü"/>
            </a:pPr>
            <a:r>
              <a:rPr lang="en-US" sz="1600" b="1" dirty="0"/>
              <a:t>Tier 2 Lessons on Think Central (through Teacher’s Edition)</a:t>
            </a:r>
          </a:p>
          <a:p>
            <a:pPr marL="457200" indent="-457200">
              <a:buFont typeface="Wingdings" panose="05000000000000000000" pitchFamily="2" charset="2"/>
              <a:buChar char="ü"/>
            </a:pPr>
            <a:r>
              <a:rPr lang="en-US" sz="1600" b="1" dirty="0" smtClean="0"/>
              <a:t>Grab </a:t>
            </a:r>
            <a:r>
              <a:rPr lang="en-US" sz="1600" b="1" dirty="0"/>
              <a:t>and Go Centers</a:t>
            </a:r>
          </a:p>
          <a:p>
            <a:pPr marL="914400" lvl="1" indent="-457200">
              <a:buFont typeface="Wingdings" panose="05000000000000000000" pitchFamily="2" charset="2"/>
              <a:buChar char="ü"/>
            </a:pPr>
            <a:r>
              <a:rPr lang="en-US" sz="1400" b="1" dirty="0"/>
              <a:t>Games</a:t>
            </a:r>
          </a:p>
          <a:p>
            <a:pPr marL="914400" lvl="1" indent="-457200">
              <a:buFont typeface="Wingdings" panose="05000000000000000000" pitchFamily="2" charset="2"/>
              <a:buChar char="ü"/>
            </a:pPr>
            <a:r>
              <a:rPr lang="en-US" sz="1400" b="1" dirty="0"/>
              <a:t>Literature</a:t>
            </a:r>
          </a:p>
          <a:p>
            <a:pPr marL="914400" lvl="1" indent="-457200">
              <a:buFont typeface="Wingdings" panose="05000000000000000000" pitchFamily="2" charset="2"/>
              <a:buChar char="ü"/>
            </a:pPr>
            <a:r>
              <a:rPr lang="en-US" sz="1400" b="1" dirty="0"/>
              <a:t>Activity</a:t>
            </a:r>
          </a:p>
          <a:p>
            <a:pPr marL="914400" lvl="1" indent="-457200">
              <a:buFont typeface="Wingdings" panose="05000000000000000000" pitchFamily="2" charset="2"/>
              <a:buChar char="ü"/>
            </a:pPr>
            <a:r>
              <a:rPr lang="en-US" sz="1400" b="1" dirty="0"/>
              <a:t>Activity </a:t>
            </a:r>
            <a:r>
              <a:rPr lang="en-US" sz="1400" b="1" dirty="0" smtClean="0"/>
              <a:t>Book</a:t>
            </a:r>
          </a:p>
        </p:txBody>
      </p:sp>
      <p:sp>
        <p:nvSpPr>
          <p:cNvPr id="7" name="Rectangle 6"/>
          <p:cNvSpPr/>
          <p:nvPr/>
        </p:nvSpPr>
        <p:spPr>
          <a:xfrm>
            <a:off x="914278" y="5227599"/>
            <a:ext cx="7333884" cy="584775"/>
          </a:xfrm>
          <a:prstGeom prst="rect">
            <a:avLst/>
          </a:prstGeom>
          <a:ln w="57150">
            <a:solidFill>
              <a:schemeClr val="tx1"/>
            </a:solidFill>
          </a:ln>
        </p:spPr>
        <p:txBody>
          <a:bodyPr wrap="square">
            <a:spAutoFit/>
          </a:bodyPr>
          <a:lstStyle/>
          <a:p>
            <a:r>
              <a:rPr lang="en-US" sz="1600" b="1" dirty="0" smtClean="0"/>
              <a:t>Bold – Access Daily</a:t>
            </a:r>
            <a:r>
              <a:rPr lang="en-US" sz="1600" dirty="0" smtClean="0"/>
              <a:t/>
            </a:r>
            <a:br>
              <a:rPr lang="en-US" sz="1600" dirty="0" smtClean="0"/>
            </a:br>
            <a:r>
              <a:rPr lang="en-US" sz="1600" i="1" dirty="0" smtClean="0"/>
              <a:t>Italic – Will be available through Think Central soon</a:t>
            </a:r>
            <a:endParaRPr lang="en-US" sz="1400" i="1" dirty="0"/>
          </a:p>
        </p:txBody>
      </p:sp>
    </p:spTree>
    <p:extLst>
      <p:ext uri="{BB962C8B-B14F-4D97-AF65-F5344CB8AC3E}">
        <p14:creationId xmlns:p14="http://schemas.microsoft.com/office/powerpoint/2010/main" val="190831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endParaRPr lang="en-US" dirty="0"/>
          </a:p>
        </p:txBody>
      </p:sp>
      <p:sp>
        <p:nvSpPr>
          <p:cNvPr id="3" name="Rectangle 2"/>
          <p:cNvSpPr/>
          <p:nvPr/>
        </p:nvSpPr>
        <p:spPr>
          <a:xfrm>
            <a:off x="2479210" y="1579792"/>
            <a:ext cx="4162096" cy="2062103"/>
          </a:xfrm>
          <a:prstGeom prst="rect">
            <a:avLst/>
          </a:prstGeom>
        </p:spPr>
        <p:txBody>
          <a:bodyPr wrap="square">
            <a:spAutoFit/>
          </a:bodyPr>
          <a:lstStyle/>
          <a:p>
            <a:pPr algn="ctr">
              <a:spcBef>
                <a:spcPts val="0"/>
              </a:spcBef>
              <a:spcAft>
                <a:spcPts val="0"/>
              </a:spcAft>
            </a:pPr>
            <a:r>
              <a:rPr lang="en-US" sz="3200" b="1" dirty="0" smtClean="0">
                <a:latin typeface="Cambria" panose="02040503050406030204" pitchFamily="18" charset="0"/>
              </a:rPr>
              <a:t>Grab and Go Centers</a:t>
            </a:r>
            <a:endParaRPr lang="en-US" sz="3200" b="1" dirty="0">
              <a:latin typeface="Cambria" panose="02040503050406030204" pitchFamily="18" charset="0"/>
            </a:endParaRPr>
          </a:p>
          <a:p>
            <a:pPr marL="4572" indent="0">
              <a:spcBef>
                <a:spcPts val="0"/>
              </a:spcBef>
              <a:spcAft>
                <a:spcPts val="0"/>
              </a:spcAft>
              <a:buNone/>
            </a:pPr>
            <a:endParaRPr lang="en-US" sz="1200" dirty="0" smtClean="0">
              <a:latin typeface="Cambria" panose="02040503050406030204" pitchFamily="18" charset="0"/>
            </a:endParaRPr>
          </a:p>
          <a:p>
            <a:pPr marL="4572" indent="0">
              <a:spcBef>
                <a:spcPts val="0"/>
              </a:spcBef>
              <a:spcAft>
                <a:spcPts val="0"/>
              </a:spcAft>
              <a:buNone/>
            </a:pPr>
            <a:endParaRPr lang="en-US" sz="1200" dirty="0">
              <a:latin typeface="Cambria" panose="02040503050406030204" pitchFamily="18" charset="0"/>
            </a:endParaRPr>
          </a:p>
          <a:p>
            <a:pPr marL="4572" indent="0">
              <a:spcBef>
                <a:spcPts val="0"/>
              </a:spcBef>
              <a:spcAft>
                <a:spcPts val="0"/>
              </a:spcAft>
              <a:buNone/>
            </a:pPr>
            <a:endParaRPr lang="en-US" sz="1200" dirty="0" smtClean="0">
              <a:latin typeface="Cambria" panose="02040503050406030204" pitchFamily="18" charset="0"/>
            </a:endParaRPr>
          </a:p>
          <a:p>
            <a:pPr marL="4572" indent="0">
              <a:spcBef>
                <a:spcPts val="0"/>
              </a:spcBef>
              <a:spcAft>
                <a:spcPts val="0"/>
              </a:spcAft>
              <a:buNone/>
            </a:pPr>
            <a:endParaRPr lang="en-US" sz="1200" dirty="0">
              <a:latin typeface="Cambria" panose="02040503050406030204" pitchFamily="18" charset="0"/>
            </a:endParaRPr>
          </a:p>
          <a:p>
            <a:pPr marL="4572" indent="0">
              <a:spcBef>
                <a:spcPts val="0"/>
              </a:spcBef>
              <a:spcAft>
                <a:spcPts val="0"/>
              </a:spcAft>
              <a:buNone/>
            </a:pPr>
            <a:endParaRPr lang="en-US" sz="1200" dirty="0" smtClean="0">
              <a:latin typeface="Cambria" panose="02040503050406030204" pitchFamily="18" charset="0"/>
            </a:endParaRPr>
          </a:p>
          <a:p>
            <a:pPr marL="4572" indent="0">
              <a:spcBef>
                <a:spcPts val="0"/>
              </a:spcBef>
              <a:spcAft>
                <a:spcPts val="0"/>
              </a:spcAft>
              <a:buNone/>
            </a:pPr>
            <a:endParaRPr lang="en-US" sz="1200" dirty="0">
              <a:latin typeface="Cambria" panose="02040503050406030204" pitchFamily="18" charset="0"/>
            </a:endParaRPr>
          </a:p>
          <a:p>
            <a:pPr marL="4572" indent="0">
              <a:spcBef>
                <a:spcPts val="0"/>
              </a:spcBef>
              <a:spcAft>
                <a:spcPts val="0"/>
              </a:spcAft>
              <a:buNone/>
            </a:pPr>
            <a:endParaRPr lang="en-US" sz="1200" dirty="0" smtClean="0">
              <a:latin typeface="Cambria" panose="02040503050406030204" pitchFamily="18" charset="0"/>
            </a:endParaRPr>
          </a:p>
          <a:p>
            <a:pPr marL="4572" indent="0">
              <a:spcBef>
                <a:spcPts val="0"/>
              </a:spcBef>
              <a:spcAft>
                <a:spcPts val="0"/>
              </a:spcAft>
              <a:buNone/>
            </a:pPr>
            <a:endParaRPr lang="en-US" sz="1200" dirty="0">
              <a:latin typeface="Cambria" panose="020405030504060302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50" y="2815802"/>
            <a:ext cx="4256691" cy="2960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92464"/>
            <a:ext cx="2882248" cy="2634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21773" y="5026686"/>
            <a:ext cx="4264572" cy="1200329"/>
          </a:xfrm>
          <a:prstGeom prst="rect">
            <a:avLst/>
          </a:prstGeom>
          <a:noFill/>
        </p:spPr>
        <p:txBody>
          <a:bodyPr wrap="square" rtlCol="0">
            <a:spAutoFit/>
          </a:bodyPr>
          <a:lstStyle/>
          <a:p>
            <a:r>
              <a:rPr lang="en-US" b="1" dirty="0" smtClean="0">
                <a:latin typeface="Cambria" panose="02040503050406030204" pitchFamily="18" charset="0"/>
              </a:rPr>
              <a:t>Activity Cards (A): </a:t>
            </a:r>
            <a:r>
              <a:rPr lang="en-US" dirty="0" smtClean="0">
                <a:latin typeface="Cambria" panose="02040503050406030204" pitchFamily="18" charset="0"/>
              </a:rPr>
              <a:t> Ready- made, easy-to-follow activities help students reinforce or extend concepts and skills. </a:t>
            </a:r>
          </a:p>
          <a:p>
            <a:r>
              <a:rPr lang="en-US" sz="1600" b="1" dirty="0" smtClean="0">
                <a:latin typeface="Cambria" panose="02040503050406030204" pitchFamily="18" charset="0"/>
              </a:rPr>
              <a:t>*Includes cards for Challenge/Enrichment.</a:t>
            </a:r>
            <a:endParaRPr lang="en-US" sz="1600" b="1" dirty="0">
              <a:latin typeface="Cambria" panose="02040503050406030204" pitchFamily="18" charset="0"/>
            </a:endParaRPr>
          </a:p>
        </p:txBody>
      </p:sp>
      <p:sp>
        <p:nvSpPr>
          <p:cNvPr id="6" name="Rectangle 5"/>
          <p:cNvSpPr/>
          <p:nvPr/>
        </p:nvSpPr>
        <p:spPr>
          <a:xfrm>
            <a:off x="4646886" y="2392465"/>
            <a:ext cx="4414345" cy="38345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773" y="2596706"/>
            <a:ext cx="3279884" cy="2013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721773" y="4616669"/>
            <a:ext cx="4264572" cy="1477328"/>
          </a:xfrm>
          <a:prstGeom prst="rect">
            <a:avLst/>
          </a:prstGeom>
          <a:noFill/>
        </p:spPr>
        <p:txBody>
          <a:bodyPr wrap="square" rtlCol="0">
            <a:spAutoFit/>
          </a:bodyPr>
          <a:lstStyle/>
          <a:p>
            <a:r>
              <a:rPr lang="en-US" b="1" dirty="0" smtClean="0">
                <a:latin typeface="Cambria" panose="02040503050406030204" pitchFamily="18" charset="0"/>
              </a:rPr>
              <a:t>Literature (L): </a:t>
            </a:r>
            <a:r>
              <a:rPr lang="en-US" dirty="0" smtClean="0">
                <a:latin typeface="Cambria" panose="02040503050406030204" pitchFamily="18" charset="0"/>
              </a:rPr>
              <a:t> Integrate math skills into real world situations and cross-curricular subject matter to engage student interest. Interactive questions focus on key concepts and support comprehension.</a:t>
            </a:r>
          </a:p>
        </p:txBody>
      </p:sp>
      <p:sp>
        <p:nvSpPr>
          <p:cNvPr id="12" name="Rectangle 11"/>
          <p:cNvSpPr/>
          <p:nvPr/>
        </p:nvSpPr>
        <p:spPr>
          <a:xfrm>
            <a:off x="4721772" y="2392465"/>
            <a:ext cx="4414345" cy="38345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956" y="2453755"/>
            <a:ext cx="2720701" cy="215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721773" y="4591707"/>
            <a:ext cx="4264572" cy="1200329"/>
          </a:xfrm>
          <a:prstGeom prst="rect">
            <a:avLst/>
          </a:prstGeom>
          <a:noFill/>
        </p:spPr>
        <p:txBody>
          <a:bodyPr wrap="square" rtlCol="0">
            <a:spAutoFit/>
          </a:bodyPr>
          <a:lstStyle/>
          <a:p>
            <a:r>
              <a:rPr lang="en-US" b="1" dirty="0" smtClean="0">
                <a:latin typeface="Cambria" panose="02040503050406030204" pitchFamily="18" charset="0"/>
              </a:rPr>
              <a:t>Games (G): </a:t>
            </a:r>
            <a:r>
              <a:rPr lang="en-US" dirty="0" smtClean="0">
                <a:latin typeface="Cambria" panose="02040503050406030204" pitchFamily="18" charset="0"/>
              </a:rPr>
              <a:t> Practice skills and apply concepts with these ready-to-use interactive math adventures. Students can play these games in pairs or small groups. </a:t>
            </a:r>
          </a:p>
        </p:txBody>
      </p:sp>
    </p:spTree>
    <p:extLst>
      <p:ext uri="{BB962C8B-B14F-4D97-AF65-F5344CB8AC3E}">
        <p14:creationId xmlns:p14="http://schemas.microsoft.com/office/powerpoint/2010/main" val="199465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9"/>
                                        </p:tgtEl>
                                        <p:attrNameLst>
                                          <p:attrName>style.visibility</p:attrName>
                                        </p:attrNameLst>
                                      </p:cBhvr>
                                      <p:to>
                                        <p:strVal val="visible"/>
                                      </p:to>
                                    </p:set>
                                    <p:animEffect transition="in" filter="fade">
                                      <p:cBhvr>
                                        <p:cTn id="20" dur="500"/>
                                        <p:tgtEl>
                                          <p:spTgt spid="10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p:bldP spid="1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Content Development</a:t>
            </a:r>
            <a:endParaRPr lang="en-US" dirty="0">
              <a:solidFill>
                <a:srgbClr val="FFC000"/>
              </a:solidFill>
            </a:endParaRP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343" y="1392317"/>
            <a:ext cx="5229225" cy="1181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a:blip r:embed="rId4"/>
          <a:stretch>
            <a:fillRect/>
          </a:stretch>
        </p:blipFill>
        <p:spPr>
          <a:xfrm>
            <a:off x="4907584" y="4761936"/>
            <a:ext cx="3644984" cy="1394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386976" y="3196157"/>
            <a:ext cx="2095500" cy="265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a:stretch>
            <a:fillRect/>
          </a:stretch>
        </p:blipFill>
        <p:spPr>
          <a:xfrm>
            <a:off x="4907584" y="2721850"/>
            <a:ext cx="3642105" cy="1931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705" y="1467049"/>
            <a:ext cx="2504042" cy="1557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56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Math Centers</a:t>
            </a: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855" y="2824984"/>
            <a:ext cx="1960599" cy="1589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42734"/>
            <a:ext cx="5320662" cy="4206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2778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Math Centers</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01660"/>
            <a:ext cx="5789393" cy="476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6496" y="2622988"/>
            <a:ext cx="6943725" cy="331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855" y="1421853"/>
            <a:ext cx="1960599" cy="1589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6644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Math Centers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75" y="1573484"/>
            <a:ext cx="4113158" cy="4377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503" y="1636546"/>
            <a:ext cx="1960599" cy="1589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6663" y="3936946"/>
            <a:ext cx="2056278" cy="1533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8866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smtClean="0">
                <a:solidFill>
                  <a:srgbClr val="FFC000"/>
                </a:solidFill>
              </a:rPr>
              <a:t>Math Centers</a:t>
            </a:r>
            <a:endParaRPr lang="en-US" dirty="0"/>
          </a:p>
        </p:txBody>
      </p:sp>
      <p:sp>
        <p:nvSpPr>
          <p:cNvPr id="2" name="TextBox 1"/>
          <p:cNvSpPr txBox="1"/>
          <p:nvPr/>
        </p:nvSpPr>
        <p:spPr>
          <a:xfrm>
            <a:off x="283334" y="1295400"/>
            <a:ext cx="8403466" cy="4524315"/>
          </a:xfrm>
          <a:prstGeom prst="rect">
            <a:avLst/>
          </a:prstGeom>
          <a:noFill/>
        </p:spPr>
        <p:txBody>
          <a:bodyPr wrap="square" rtlCol="0">
            <a:spAutoFit/>
          </a:bodyPr>
          <a:lstStyle/>
          <a:p>
            <a:r>
              <a:rPr lang="en-US" sz="2400" dirty="0" smtClean="0"/>
              <a:t>“Good-to-Knows” about the Grab and Go Kits</a:t>
            </a: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smtClean="0"/>
              <a:t>Organizing a chapter at a time will make managing the components simpler. Some activities, games, and literature books may occur in future chapters.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smtClean="0"/>
              <a:t>Each activity card </a:t>
            </a:r>
            <a:r>
              <a:rPr lang="en-US" dirty="0"/>
              <a:t>(blue, orange or purple) needs a student copy from the grab and go teacher </a:t>
            </a:r>
            <a:r>
              <a:rPr lang="en-US" dirty="0" smtClean="0"/>
              <a:t>book and sometimes </a:t>
            </a:r>
            <a:r>
              <a:rPr lang="en-US" dirty="0"/>
              <a:t>other materials too.  (Dice, counters, base ten </a:t>
            </a:r>
            <a:r>
              <a:rPr lang="en-US" dirty="0" smtClean="0"/>
              <a:t>blocks)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smtClean="0"/>
              <a:t>Some of the </a:t>
            </a:r>
            <a:r>
              <a:rPr lang="en-US" dirty="0" err="1" smtClean="0"/>
              <a:t>manipulatives</a:t>
            </a:r>
            <a:r>
              <a:rPr lang="en-US" dirty="0" smtClean="0"/>
              <a:t> required for the activity only come with paper/fold </a:t>
            </a:r>
            <a:r>
              <a:rPr lang="en-US" dirty="0" err="1" smtClean="0"/>
              <a:t>manipulatives</a:t>
            </a:r>
            <a:r>
              <a:rPr lang="en-US" dirty="0" smtClean="0"/>
              <a:t> so before you turn in old </a:t>
            </a:r>
            <a:r>
              <a:rPr lang="en-US" dirty="0" err="1" smtClean="0"/>
              <a:t>manipulatives</a:t>
            </a:r>
            <a:r>
              <a:rPr lang="en-US" dirty="0" smtClean="0"/>
              <a:t> – you may want to check on what you need for the centers and Tier 2 activities. </a:t>
            </a:r>
            <a:endParaRPr lang="en-US"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T</a:t>
            </a:r>
            <a:r>
              <a:rPr lang="en-US" dirty="0" smtClean="0"/>
              <a:t>here </a:t>
            </a:r>
            <a:r>
              <a:rPr lang="en-US" dirty="0"/>
              <a:t>is only 1 literature book and 1 copy of the game.  You will probably need to make more copies of the game boards.</a:t>
            </a:r>
          </a:p>
          <a:p>
            <a:endParaRPr lang="en-US" dirty="0" smtClean="0"/>
          </a:p>
          <a:p>
            <a:pPr lvl="1"/>
            <a:r>
              <a:rPr lang="en-US" dirty="0" smtClean="0"/>
              <a:t> </a:t>
            </a:r>
            <a:endParaRPr lang="en-US"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051" y="5126299"/>
            <a:ext cx="1486967" cy="103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591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animEffect transition="in" filter="fade">
                                      <p:cBhvr>
                                        <p:cTn id="3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AVAILABLE RESOURCES</a:t>
            </a:r>
            <a:endParaRPr lang="en-US" sz="2800" b="1" dirty="0"/>
          </a:p>
        </p:txBody>
      </p:sp>
      <p:sp>
        <p:nvSpPr>
          <p:cNvPr id="2" name="Rectangle 1"/>
          <p:cNvSpPr/>
          <p:nvPr/>
        </p:nvSpPr>
        <p:spPr>
          <a:xfrm>
            <a:off x="132788" y="2318558"/>
            <a:ext cx="4286227" cy="2154436"/>
          </a:xfrm>
          <a:prstGeom prst="rect">
            <a:avLst/>
          </a:prstGeom>
          <a:ln w="38100">
            <a:solidFill>
              <a:schemeClr val="tx1"/>
            </a:solidFill>
          </a:ln>
        </p:spPr>
        <p:txBody>
          <a:bodyPr wrap="square">
            <a:spAutoFit/>
          </a:bodyPr>
          <a:lstStyle/>
          <a:p>
            <a:pPr marL="457200" indent="-457200">
              <a:buFont typeface="Wingdings" panose="05000000000000000000" pitchFamily="2" charset="2"/>
              <a:buChar char="ü"/>
            </a:pPr>
            <a:r>
              <a:rPr lang="en-US" dirty="0" smtClean="0"/>
              <a:t>Technology</a:t>
            </a:r>
          </a:p>
          <a:p>
            <a:pPr marL="914400" lvl="1" indent="-457200">
              <a:buFont typeface="Wingdings" panose="05000000000000000000" pitchFamily="2" charset="2"/>
              <a:buChar char="ü"/>
            </a:pPr>
            <a:r>
              <a:rPr lang="en-US" sz="1600" b="1" dirty="0" smtClean="0"/>
              <a:t>Interactive White Board Lessons</a:t>
            </a:r>
          </a:p>
          <a:p>
            <a:pPr marL="914400" lvl="1" indent="-457200">
              <a:buFont typeface="Wingdings" panose="05000000000000000000" pitchFamily="2" charset="2"/>
              <a:buChar char="ü"/>
            </a:pPr>
            <a:r>
              <a:rPr lang="en-US" sz="1600" b="1" dirty="0" smtClean="0"/>
              <a:t>Fastt Math</a:t>
            </a:r>
          </a:p>
          <a:p>
            <a:pPr marL="914400" lvl="1" indent="-457200">
              <a:buFont typeface="Wingdings" panose="05000000000000000000" pitchFamily="2" charset="2"/>
              <a:buChar char="ü"/>
            </a:pPr>
            <a:r>
              <a:rPr lang="en-US" sz="1600" b="1" i="1" dirty="0" smtClean="0"/>
              <a:t>Engage Digital Lesson</a:t>
            </a:r>
          </a:p>
          <a:p>
            <a:pPr marL="914400" lvl="1" indent="-457200">
              <a:buFont typeface="Wingdings" panose="05000000000000000000" pitchFamily="2" charset="2"/>
              <a:buChar char="ü"/>
            </a:pPr>
            <a:r>
              <a:rPr lang="en-US" sz="1600" b="1" i="1" dirty="0"/>
              <a:t>Personal Math Trainer</a:t>
            </a:r>
          </a:p>
          <a:p>
            <a:pPr marL="914400" lvl="1" indent="-457200">
              <a:buFont typeface="Wingdings" panose="05000000000000000000" pitchFamily="2" charset="2"/>
              <a:buChar char="ü"/>
            </a:pPr>
            <a:r>
              <a:rPr lang="en-US" sz="1600" i="1" dirty="0"/>
              <a:t>Interactive Student </a:t>
            </a:r>
            <a:r>
              <a:rPr lang="en-US" sz="1600" i="1" dirty="0" smtClean="0"/>
              <a:t>Edition</a:t>
            </a:r>
          </a:p>
          <a:p>
            <a:pPr marL="914400" lvl="1" indent="-457200">
              <a:buFont typeface="Wingdings" panose="05000000000000000000" pitchFamily="2" charset="2"/>
              <a:buChar char="ü"/>
            </a:pPr>
            <a:r>
              <a:rPr lang="en-US" sz="1600" dirty="0"/>
              <a:t>iTools</a:t>
            </a:r>
          </a:p>
          <a:p>
            <a:pPr marL="914400" lvl="1" indent="-457200">
              <a:buFont typeface="Wingdings" panose="05000000000000000000" pitchFamily="2" charset="2"/>
              <a:buChar char="ü"/>
            </a:pPr>
            <a:r>
              <a:rPr lang="en-US" sz="1600" dirty="0"/>
              <a:t>Professional Development </a:t>
            </a:r>
            <a:r>
              <a:rPr lang="en-US" sz="1600" dirty="0" smtClean="0"/>
              <a:t>Videos</a:t>
            </a:r>
            <a:endParaRPr lang="en-US" sz="1600" dirty="0"/>
          </a:p>
        </p:txBody>
      </p:sp>
      <p:sp>
        <p:nvSpPr>
          <p:cNvPr id="6" name="Rectangle 5"/>
          <p:cNvSpPr/>
          <p:nvPr/>
        </p:nvSpPr>
        <p:spPr>
          <a:xfrm>
            <a:off x="4581220" y="2343559"/>
            <a:ext cx="4448433" cy="1938992"/>
          </a:xfrm>
          <a:prstGeom prst="rect">
            <a:avLst/>
          </a:prstGeom>
          <a:ln w="57150">
            <a:solidFill>
              <a:schemeClr val="tx1"/>
            </a:solidFill>
          </a:ln>
        </p:spPr>
        <p:txBody>
          <a:bodyPr wrap="square">
            <a:spAutoFit/>
          </a:bodyPr>
          <a:lstStyle/>
          <a:p>
            <a:pPr marL="457200" indent="-457200">
              <a:buFont typeface="Wingdings" panose="05000000000000000000" pitchFamily="2" charset="2"/>
              <a:buChar char="ü"/>
            </a:pPr>
            <a:r>
              <a:rPr lang="en-US" sz="1600" dirty="0"/>
              <a:t>Strategic and Intensive Intervention Guides</a:t>
            </a:r>
          </a:p>
          <a:p>
            <a:pPr marL="457200" indent="-457200">
              <a:buFont typeface="Wingdings" panose="05000000000000000000" pitchFamily="2" charset="2"/>
              <a:buChar char="ü"/>
            </a:pPr>
            <a:r>
              <a:rPr lang="en-US" sz="1600" b="1" dirty="0"/>
              <a:t>Tier 2 Lessons on Think Central (through Teacher’s Edition)</a:t>
            </a:r>
          </a:p>
          <a:p>
            <a:pPr marL="457200" indent="-457200">
              <a:buFont typeface="Wingdings" panose="05000000000000000000" pitchFamily="2" charset="2"/>
              <a:buChar char="ü"/>
            </a:pPr>
            <a:r>
              <a:rPr lang="en-US" sz="1600" b="1" dirty="0" smtClean="0"/>
              <a:t>Grab </a:t>
            </a:r>
            <a:r>
              <a:rPr lang="en-US" sz="1600" b="1" dirty="0"/>
              <a:t>and Go Centers</a:t>
            </a:r>
          </a:p>
          <a:p>
            <a:pPr marL="914400" lvl="1" indent="-457200">
              <a:buFont typeface="Wingdings" panose="05000000000000000000" pitchFamily="2" charset="2"/>
              <a:buChar char="ü"/>
            </a:pPr>
            <a:r>
              <a:rPr lang="en-US" sz="1400" b="1" dirty="0"/>
              <a:t>Games</a:t>
            </a:r>
          </a:p>
          <a:p>
            <a:pPr marL="914400" lvl="1" indent="-457200">
              <a:buFont typeface="Wingdings" panose="05000000000000000000" pitchFamily="2" charset="2"/>
              <a:buChar char="ü"/>
            </a:pPr>
            <a:r>
              <a:rPr lang="en-US" sz="1400" b="1" dirty="0"/>
              <a:t>Literature</a:t>
            </a:r>
          </a:p>
          <a:p>
            <a:pPr marL="914400" lvl="1" indent="-457200">
              <a:buFont typeface="Wingdings" panose="05000000000000000000" pitchFamily="2" charset="2"/>
              <a:buChar char="ü"/>
            </a:pPr>
            <a:r>
              <a:rPr lang="en-US" sz="1400" b="1" dirty="0"/>
              <a:t>Activity</a:t>
            </a:r>
          </a:p>
          <a:p>
            <a:pPr marL="914400" lvl="1" indent="-457200">
              <a:buFont typeface="Wingdings" panose="05000000000000000000" pitchFamily="2" charset="2"/>
              <a:buChar char="ü"/>
            </a:pPr>
            <a:r>
              <a:rPr lang="en-US" sz="1400" b="1" dirty="0"/>
              <a:t>Activity </a:t>
            </a:r>
            <a:r>
              <a:rPr lang="en-US" sz="1400" b="1" dirty="0" smtClean="0"/>
              <a:t>Book</a:t>
            </a:r>
          </a:p>
        </p:txBody>
      </p:sp>
      <p:sp>
        <p:nvSpPr>
          <p:cNvPr id="7" name="Rectangle 6"/>
          <p:cNvSpPr/>
          <p:nvPr/>
        </p:nvSpPr>
        <p:spPr>
          <a:xfrm>
            <a:off x="914278" y="5227599"/>
            <a:ext cx="7333884" cy="584775"/>
          </a:xfrm>
          <a:prstGeom prst="rect">
            <a:avLst/>
          </a:prstGeom>
          <a:ln w="57150">
            <a:solidFill>
              <a:schemeClr val="tx1"/>
            </a:solidFill>
          </a:ln>
        </p:spPr>
        <p:txBody>
          <a:bodyPr wrap="square">
            <a:spAutoFit/>
          </a:bodyPr>
          <a:lstStyle/>
          <a:p>
            <a:r>
              <a:rPr lang="en-US" sz="1600" b="1" dirty="0" smtClean="0"/>
              <a:t>Bold – Access Daily</a:t>
            </a:r>
            <a:r>
              <a:rPr lang="en-US" sz="1600" dirty="0" smtClean="0"/>
              <a:t/>
            </a:r>
            <a:br>
              <a:rPr lang="en-US" sz="1600" dirty="0" smtClean="0"/>
            </a:br>
            <a:r>
              <a:rPr lang="en-US" sz="1600" i="1" dirty="0" smtClean="0"/>
              <a:t>Italic – Will be available through Think Central soon</a:t>
            </a:r>
            <a:endParaRPr lang="en-US" sz="1400" i="1" dirty="0"/>
          </a:p>
        </p:txBody>
      </p:sp>
    </p:spTree>
    <p:extLst>
      <p:ext uri="{BB962C8B-B14F-4D97-AF65-F5344CB8AC3E}">
        <p14:creationId xmlns:p14="http://schemas.microsoft.com/office/powerpoint/2010/main" val="408968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Think Central</a:t>
            </a:r>
            <a:endParaRPr lang="en-US" dirty="0">
              <a:solidFill>
                <a:srgbClr val="FFC000"/>
              </a:solidFill>
            </a:endParaRPr>
          </a:p>
        </p:txBody>
      </p:sp>
      <p:pic>
        <p:nvPicPr>
          <p:cNvPr id="5" name="Picture 4"/>
          <p:cNvPicPr>
            <a:picLocks noChangeAspect="1"/>
          </p:cNvPicPr>
          <p:nvPr/>
        </p:nvPicPr>
        <p:blipFill>
          <a:blip r:embed="rId3"/>
          <a:stretch>
            <a:fillRect/>
          </a:stretch>
        </p:blipFill>
        <p:spPr>
          <a:xfrm>
            <a:off x="255889" y="1468192"/>
            <a:ext cx="8632221" cy="4584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Oval 8"/>
          <p:cNvSpPr/>
          <p:nvPr/>
        </p:nvSpPr>
        <p:spPr>
          <a:xfrm>
            <a:off x="3799268" y="2781837"/>
            <a:ext cx="656822" cy="579549"/>
          </a:xfrm>
          <a:prstGeom prst="ellipse">
            <a:avLst/>
          </a:prstGeom>
          <a:noFill/>
          <a:ln w="76200">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74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Think Central</a:t>
            </a:r>
            <a:endParaRPr lang="en-US" dirty="0">
              <a:solidFill>
                <a:srgbClr val="FFC000"/>
              </a:solidFill>
            </a:endParaRPr>
          </a:p>
        </p:txBody>
      </p:sp>
      <p:pic>
        <p:nvPicPr>
          <p:cNvPr id="2" name="Picture 1"/>
          <p:cNvPicPr>
            <a:picLocks noChangeAspect="1"/>
          </p:cNvPicPr>
          <p:nvPr/>
        </p:nvPicPr>
        <p:blipFill>
          <a:blip r:embed="rId3"/>
          <a:stretch>
            <a:fillRect/>
          </a:stretch>
        </p:blipFill>
        <p:spPr>
          <a:xfrm>
            <a:off x="1106601" y="1399352"/>
            <a:ext cx="6930798" cy="4730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8594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Think Central</a:t>
            </a:r>
            <a:endParaRPr lang="en-US" dirty="0">
              <a:solidFill>
                <a:srgbClr val="FFC000"/>
              </a:solidFill>
            </a:endParaRPr>
          </a:p>
        </p:txBody>
      </p:sp>
      <p:pic>
        <p:nvPicPr>
          <p:cNvPr id="3" name="Picture 2"/>
          <p:cNvPicPr>
            <a:picLocks noChangeAspect="1"/>
          </p:cNvPicPr>
          <p:nvPr/>
        </p:nvPicPr>
        <p:blipFill>
          <a:blip r:embed="rId3"/>
          <a:stretch>
            <a:fillRect/>
          </a:stretch>
        </p:blipFill>
        <p:spPr>
          <a:xfrm>
            <a:off x="1195736" y="1575930"/>
            <a:ext cx="6752528" cy="4412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55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 Scavenger Hunt</a:t>
            </a:r>
            <a:endParaRPr lang="en-US" dirty="0">
              <a:solidFill>
                <a:srgbClr val="FFC000"/>
              </a:solidFill>
            </a:endParaRPr>
          </a:p>
        </p:txBody>
      </p:sp>
      <p:sp>
        <p:nvSpPr>
          <p:cNvPr id="3" name="TextBox 2"/>
          <p:cNvSpPr txBox="1"/>
          <p:nvPr/>
        </p:nvSpPr>
        <p:spPr>
          <a:xfrm>
            <a:off x="90153" y="1538425"/>
            <a:ext cx="5640946" cy="3147015"/>
          </a:xfrm>
          <a:prstGeom prst="rect">
            <a:avLst/>
          </a:prstGeom>
          <a:noFill/>
        </p:spPr>
        <p:txBody>
          <a:bodyPr wrap="square" rtlCol="0">
            <a:spAutoFit/>
          </a:bodyPr>
          <a:lstStyle/>
          <a:p>
            <a:r>
              <a:rPr lang="en-US" sz="2000" b="1" dirty="0" smtClean="0">
                <a:latin typeface="Cambria Math" panose="02040503050406030204" pitchFamily="18" charset="0"/>
                <a:ea typeface="Cambria Math" panose="02040503050406030204" pitchFamily="18" charset="0"/>
              </a:rPr>
              <a:t>Let’s find some resources…</a:t>
            </a:r>
          </a:p>
          <a:p>
            <a:pPr marL="457200"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Log on to Think Central</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Under </a:t>
            </a:r>
            <a:r>
              <a:rPr lang="en-US" sz="1400" b="1" dirty="0" smtClean="0">
                <a:latin typeface="Cambria Math" panose="02040503050406030204" pitchFamily="18" charset="0"/>
                <a:ea typeface="Cambria Math" panose="02040503050406030204" pitchFamily="18" charset="0"/>
              </a:rPr>
              <a:t>Resources</a:t>
            </a:r>
            <a:r>
              <a:rPr lang="en-US" sz="1400" dirty="0" smtClean="0">
                <a:latin typeface="Cambria Math" panose="02040503050406030204" pitchFamily="18" charset="0"/>
                <a:ea typeface="Cambria Math" panose="02040503050406030204" pitchFamily="18" charset="0"/>
              </a:rPr>
              <a:t> – Click </a:t>
            </a:r>
            <a:r>
              <a:rPr lang="en-US" sz="1400" b="1" dirty="0" smtClean="0">
                <a:latin typeface="Cambria Math" panose="02040503050406030204" pitchFamily="18" charset="0"/>
                <a:ea typeface="Cambria Math" panose="02040503050406030204" pitchFamily="18" charset="0"/>
              </a:rPr>
              <a:t>List</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Select Grade Level, Math, and English</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Find Resources</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Interactive White Board Lessons – Problem Solving</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Teacher Edition – Tier 2 Lesson</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Grab &amp; Go Activity Guide</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Other Think Central Resources</a:t>
            </a:r>
          </a:p>
          <a:p>
            <a:pPr marL="457200" indent="-457200">
              <a:buFont typeface="Wingdings" panose="05000000000000000000" pitchFamily="2" charset="2"/>
              <a:buChar char="q"/>
            </a:pPr>
            <a:endParaRPr lang="en-US" sz="1050" dirty="0">
              <a:solidFill>
                <a:schemeClr val="bg1"/>
              </a:solidFill>
              <a:latin typeface="Cambria Math" panose="02040503050406030204" pitchFamily="18" charset="0"/>
              <a:ea typeface="Cambria Math" panose="02040503050406030204" pitchFamily="18" charset="0"/>
            </a:endParaRPr>
          </a:p>
          <a:p>
            <a:pPr marL="457200"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Log on to the New Elementary Website</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Find Curriculum Guide for Chapter One</a:t>
            </a:r>
          </a:p>
          <a:p>
            <a:pPr marL="914400" lvl="1"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Find Year at a Glace for Chapter One</a:t>
            </a:r>
          </a:p>
          <a:p>
            <a:pPr marL="1371600" lvl="2" indent="-457200">
              <a:buFont typeface="Wingdings" panose="05000000000000000000" pitchFamily="2" charset="2"/>
              <a:buChar char="q"/>
            </a:pPr>
            <a:r>
              <a:rPr lang="en-US" sz="1400" dirty="0" smtClean="0">
                <a:latin typeface="Cambria Math" panose="02040503050406030204" pitchFamily="18" charset="0"/>
                <a:ea typeface="Cambria Math" panose="02040503050406030204" pitchFamily="18" charset="0"/>
              </a:rPr>
              <a:t>Review Pacing</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099" y="1794245"/>
            <a:ext cx="1446560" cy="1229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10"/>
          <p:cNvPicPr>
            <a:picLocks noChangeAspect="1"/>
          </p:cNvPicPr>
          <p:nvPr/>
        </p:nvPicPr>
        <p:blipFill>
          <a:blip r:embed="rId4"/>
          <a:stretch>
            <a:fillRect/>
          </a:stretch>
        </p:blipFill>
        <p:spPr>
          <a:xfrm>
            <a:off x="6040192" y="2265355"/>
            <a:ext cx="772464" cy="872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5"/>
          <a:stretch>
            <a:fillRect/>
          </a:stretch>
        </p:blipFill>
        <p:spPr>
          <a:xfrm>
            <a:off x="4574432" y="1538425"/>
            <a:ext cx="810879" cy="829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stretch>
            <a:fillRect/>
          </a:stretch>
        </p:blipFill>
        <p:spPr>
          <a:xfrm>
            <a:off x="7490333" y="3618621"/>
            <a:ext cx="997305" cy="813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7136" y="4025497"/>
            <a:ext cx="3040523" cy="127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13"/>
          <p:cNvPicPr>
            <a:picLocks noChangeAspect="1"/>
          </p:cNvPicPr>
          <p:nvPr/>
        </p:nvPicPr>
        <p:blipFill>
          <a:blip r:embed="rId8"/>
          <a:stretch>
            <a:fillRect/>
          </a:stretch>
        </p:blipFill>
        <p:spPr>
          <a:xfrm>
            <a:off x="6287056" y="4806183"/>
            <a:ext cx="2204434" cy="1738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69214" y="5509184"/>
            <a:ext cx="5917842" cy="369332"/>
          </a:xfrm>
          <a:prstGeom prst="rect">
            <a:avLst/>
          </a:prstGeom>
        </p:spPr>
        <p:txBody>
          <a:bodyPr wrap="square">
            <a:spAutoFit/>
          </a:bodyPr>
          <a:lstStyle/>
          <a:p>
            <a:r>
              <a:rPr lang="en-US" dirty="0"/>
              <a:t>https://www.surveymonkey.com/s/elementarysummerpd</a:t>
            </a:r>
          </a:p>
        </p:txBody>
      </p:sp>
    </p:spTree>
    <p:extLst>
      <p:ext uri="{BB962C8B-B14F-4D97-AF65-F5344CB8AC3E}">
        <p14:creationId xmlns:p14="http://schemas.microsoft.com/office/powerpoint/2010/main" val="406794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500"/>
                                        <p:tgtEl>
                                          <p:spTgt spid="410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fade">
                                      <p:cBhvr>
                                        <p:cTn id="58" dur="500"/>
                                        <p:tgtEl>
                                          <p:spTgt spid="3">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fade">
                                      <p:cBhvr>
                                        <p:cTn id="68" dur="500"/>
                                        <p:tgtEl>
                                          <p:spTgt spid="3">
                                            <p:txEl>
                                              <p:pRg st="12" end="12"/>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Effect transition="in" filter="fade">
                                      <p:cBhvr>
                                        <p:cTn id="71" dur="500"/>
                                        <p:tgtEl>
                                          <p:spTgt spid="3">
                                            <p:txEl>
                                              <p:pRg st="13" end="13"/>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40624"/>
            <a:ext cx="9143999" cy="1362075"/>
          </a:xfrm>
        </p:spPr>
        <p:txBody>
          <a:bodyPr>
            <a:noAutofit/>
          </a:bodyPr>
          <a:lstStyle/>
          <a:p>
            <a:r>
              <a:rPr lang="en-US" sz="5400" dirty="0" smtClean="0"/>
              <a:t>Collaborate, Plan, </a:t>
            </a:r>
            <a:r>
              <a:rPr lang="en-US" sz="5400" dirty="0" smtClean="0">
                <a:solidFill>
                  <a:srgbClr val="FFC000"/>
                </a:solidFill>
              </a:rPr>
              <a:t>and</a:t>
            </a:r>
            <a:r>
              <a:rPr lang="en-US" sz="5400" dirty="0" smtClean="0"/>
              <a:t> explore</a:t>
            </a:r>
            <a:br>
              <a:rPr lang="en-US" sz="5400" dirty="0" smtClean="0"/>
            </a:br>
            <a:r>
              <a:rPr lang="en-US" sz="5400" dirty="0"/>
              <a:t/>
            </a:r>
            <a:br>
              <a:rPr lang="en-US" sz="5400" dirty="0"/>
            </a:br>
            <a:r>
              <a:rPr lang="en-US" sz="2800" dirty="0" smtClean="0">
                <a:solidFill>
                  <a:srgbClr val="FFC000"/>
                </a:solidFill>
              </a:rPr>
              <a:t>Please complete </a:t>
            </a:r>
            <a:r>
              <a:rPr lang="en-US" sz="2800" dirty="0">
                <a:solidFill>
                  <a:srgbClr val="FFC000"/>
                </a:solidFill>
              </a:rPr>
              <a:t>the survey:</a:t>
            </a:r>
            <a:br>
              <a:rPr lang="en-US" sz="2800" dirty="0">
                <a:solidFill>
                  <a:srgbClr val="FFC000"/>
                </a:solidFill>
              </a:rPr>
            </a:br>
            <a:r>
              <a:rPr lang="en-US" sz="2000" dirty="0"/>
              <a:t>https://www.surveymonkey.com/s/elementarysummerpd</a:t>
            </a:r>
            <a:r>
              <a:rPr lang="en-US" sz="6000" dirty="0" smtClean="0"/>
              <a:t/>
            </a:r>
            <a:br>
              <a:rPr lang="en-US" sz="6000" dirty="0" smtClean="0"/>
            </a:br>
            <a:r>
              <a:rPr lang="en-US" sz="5400" dirty="0" smtClean="0">
                <a:solidFill>
                  <a:srgbClr val="FFC000"/>
                </a:solidFill>
              </a:rPr>
              <a:t/>
            </a:r>
            <a:br>
              <a:rPr lang="en-US" sz="5400" dirty="0" smtClean="0">
                <a:solidFill>
                  <a:srgbClr val="FFC000"/>
                </a:solidFill>
              </a:rPr>
            </a:b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endParaRPr lang="en-US" sz="5400" dirty="0"/>
          </a:p>
        </p:txBody>
      </p:sp>
    </p:spTree>
    <p:extLst>
      <p:ext uri="{BB962C8B-B14F-4D97-AF65-F5344CB8AC3E}">
        <p14:creationId xmlns:p14="http://schemas.microsoft.com/office/powerpoint/2010/main" val="304661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849"/>
            <a:ext cx="8229600" cy="1143000"/>
          </a:xfrm>
        </p:spPr>
        <p:txBody>
          <a:bodyPr>
            <a:normAutofit/>
          </a:bodyPr>
          <a:lstStyle/>
          <a:p>
            <a:r>
              <a:rPr lang="en-US" dirty="0" smtClean="0"/>
              <a:t>2012 or 2015?</a:t>
            </a:r>
            <a:endParaRPr lang="en-US" dirty="0"/>
          </a:p>
        </p:txBody>
      </p:sp>
      <p:sp>
        <p:nvSpPr>
          <p:cNvPr id="3" name="TextBox 2"/>
          <p:cNvSpPr txBox="1"/>
          <p:nvPr/>
        </p:nvSpPr>
        <p:spPr>
          <a:xfrm>
            <a:off x="457200" y="2086002"/>
            <a:ext cx="3618411" cy="1692771"/>
          </a:xfrm>
          <a:prstGeom prst="rect">
            <a:avLst/>
          </a:prstGeom>
          <a:noFill/>
          <a:ln>
            <a:solidFill>
              <a:srgbClr val="FFC000"/>
            </a:solidFill>
          </a:ln>
        </p:spPr>
        <p:txBody>
          <a:bodyPr wrap="square" rtlCol="0">
            <a:spAutoFit/>
          </a:bodyPr>
          <a:lstStyle/>
          <a:p>
            <a:pPr algn="ctr"/>
            <a:r>
              <a:rPr lang="en-US" sz="3200" u="sng" dirty="0" smtClean="0"/>
              <a:t>2012</a:t>
            </a:r>
          </a:p>
          <a:p>
            <a:pPr marL="285750" indent="-285750">
              <a:buFont typeface="Arial" panose="020B0604020202020204" pitchFamily="34" charset="0"/>
              <a:buChar char="•"/>
            </a:pPr>
            <a:r>
              <a:rPr lang="en-US" dirty="0" smtClean="0"/>
              <a:t>Resources on Think Central (including Teacher Editions)</a:t>
            </a:r>
          </a:p>
          <a:p>
            <a:endParaRPr lang="en-US" dirty="0" smtClean="0"/>
          </a:p>
          <a:p>
            <a:pPr marL="285750" indent="-285750">
              <a:buFont typeface="Arial" panose="020B0604020202020204" pitchFamily="34" charset="0"/>
              <a:buChar char="•"/>
            </a:pPr>
            <a:r>
              <a:rPr lang="en-US" dirty="0" smtClean="0"/>
              <a:t>Interactive White Board Lessons</a:t>
            </a:r>
          </a:p>
        </p:txBody>
      </p:sp>
      <p:sp>
        <p:nvSpPr>
          <p:cNvPr id="10" name="TextBox 9"/>
          <p:cNvSpPr txBox="1"/>
          <p:nvPr/>
        </p:nvSpPr>
        <p:spPr>
          <a:xfrm>
            <a:off x="4672149" y="2086001"/>
            <a:ext cx="3618411" cy="1692771"/>
          </a:xfrm>
          <a:prstGeom prst="rect">
            <a:avLst/>
          </a:prstGeom>
          <a:noFill/>
          <a:ln>
            <a:solidFill>
              <a:srgbClr val="FFC000"/>
            </a:solidFill>
          </a:ln>
        </p:spPr>
        <p:txBody>
          <a:bodyPr wrap="square" rtlCol="0">
            <a:spAutoFit/>
          </a:bodyPr>
          <a:lstStyle/>
          <a:p>
            <a:pPr algn="ctr"/>
            <a:r>
              <a:rPr lang="en-US" sz="3200" u="sng" dirty="0" smtClean="0"/>
              <a:t>2015</a:t>
            </a:r>
          </a:p>
          <a:p>
            <a:pPr marL="285750" indent="-285750">
              <a:buFont typeface="Arial" panose="020B0604020202020204" pitchFamily="34" charset="0"/>
              <a:buChar char="•"/>
            </a:pPr>
            <a:r>
              <a:rPr lang="en-US" dirty="0" smtClean="0"/>
              <a:t>Teacher Edition on Website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Teacher Edition on Table (even more updates) </a:t>
            </a:r>
          </a:p>
        </p:txBody>
      </p:sp>
    </p:spTree>
    <p:extLst>
      <p:ext uri="{BB962C8B-B14F-4D97-AF65-F5344CB8AC3E}">
        <p14:creationId xmlns:p14="http://schemas.microsoft.com/office/powerpoint/2010/main" val="242964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Organization</a:t>
            </a:r>
            <a:endParaRPr lang="en-US" dirty="0">
              <a:solidFill>
                <a:srgbClr val="FFC000"/>
              </a:solidFill>
            </a:endParaRPr>
          </a:p>
        </p:txBody>
      </p:sp>
      <p:sp>
        <p:nvSpPr>
          <p:cNvPr id="2" name="TextBox 1"/>
          <p:cNvSpPr txBox="1"/>
          <p:nvPr/>
        </p:nvSpPr>
        <p:spPr>
          <a:xfrm>
            <a:off x="180304" y="1403797"/>
            <a:ext cx="8731876" cy="830997"/>
          </a:xfrm>
          <a:prstGeom prst="rect">
            <a:avLst/>
          </a:prstGeom>
          <a:noFill/>
        </p:spPr>
        <p:txBody>
          <a:bodyPr wrap="square" rtlCol="0">
            <a:spAutoFit/>
          </a:bodyPr>
          <a:lstStyle/>
          <a:p>
            <a:pPr algn="ctr"/>
            <a:r>
              <a:rPr lang="en-US" sz="2400" dirty="0" smtClean="0"/>
              <a:t>New to 2015 – Not in the current Chapter One </a:t>
            </a:r>
          </a:p>
          <a:p>
            <a:pPr algn="ctr"/>
            <a:r>
              <a:rPr lang="en-US" sz="2400" dirty="0" smtClean="0"/>
              <a:t>Usage will be optional</a:t>
            </a:r>
            <a:endParaRPr lang="en-US" sz="2400" dirty="0"/>
          </a:p>
        </p:txBody>
      </p:sp>
      <p:pic>
        <p:nvPicPr>
          <p:cNvPr id="6" name="Picture 5"/>
          <p:cNvPicPr>
            <a:picLocks noChangeAspect="1"/>
          </p:cNvPicPr>
          <p:nvPr/>
        </p:nvPicPr>
        <p:blipFill>
          <a:blip r:embed="rId3"/>
          <a:stretch>
            <a:fillRect/>
          </a:stretch>
        </p:blipFill>
        <p:spPr>
          <a:xfrm>
            <a:off x="940300" y="2750940"/>
            <a:ext cx="5186094" cy="3408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rot="5400000">
            <a:off x="-110523" y="2711261"/>
            <a:ext cx="3518179" cy="2565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rot="5400000">
            <a:off x="141708" y="2890850"/>
            <a:ext cx="3486269" cy="2643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a:stretch>
            <a:fillRect/>
          </a:stretch>
        </p:blipFill>
        <p:spPr>
          <a:xfrm>
            <a:off x="787613" y="2714104"/>
            <a:ext cx="4681000" cy="3444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413679" y="2234794"/>
            <a:ext cx="2273121" cy="646331"/>
          </a:xfrm>
          <a:prstGeom prst="rect">
            <a:avLst/>
          </a:prstGeom>
          <a:noFill/>
        </p:spPr>
        <p:txBody>
          <a:bodyPr wrap="square" rtlCol="0">
            <a:spAutoFit/>
          </a:bodyPr>
          <a:lstStyle/>
          <a:p>
            <a:r>
              <a:rPr lang="en-US" dirty="0" smtClean="0"/>
              <a:t>Vocabulary Game</a:t>
            </a:r>
          </a:p>
          <a:p>
            <a:endParaRPr lang="en-US" dirty="0"/>
          </a:p>
        </p:txBody>
      </p:sp>
      <p:sp>
        <p:nvSpPr>
          <p:cNvPr id="10" name="Rectangle 9"/>
          <p:cNvSpPr/>
          <p:nvPr/>
        </p:nvSpPr>
        <p:spPr>
          <a:xfrm>
            <a:off x="6413679" y="3230313"/>
            <a:ext cx="2724336" cy="369332"/>
          </a:xfrm>
          <a:prstGeom prst="rect">
            <a:avLst/>
          </a:prstGeom>
        </p:spPr>
        <p:txBody>
          <a:bodyPr wrap="none">
            <a:spAutoFit/>
          </a:bodyPr>
          <a:lstStyle/>
          <a:p>
            <a:r>
              <a:rPr lang="en-US" dirty="0"/>
              <a:t>Vocabulary Writing Prompt</a:t>
            </a:r>
          </a:p>
        </p:txBody>
      </p:sp>
      <p:sp>
        <p:nvSpPr>
          <p:cNvPr id="11" name="Rectangle 10"/>
          <p:cNvSpPr/>
          <p:nvPr/>
        </p:nvSpPr>
        <p:spPr>
          <a:xfrm>
            <a:off x="6413679" y="4223419"/>
            <a:ext cx="2079480" cy="646331"/>
          </a:xfrm>
          <a:prstGeom prst="rect">
            <a:avLst/>
          </a:prstGeom>
        </p:spPr>
        <p:txBody>
          <a:bodyPr wrap="none">
            <a:spAutoFit/>
          </a:bodyPr>
          <a:lstStyle/>
          <a:p>
            <a:r>
              <a:rPr lang="en-US" dirty="0" smtClean="0"/>
              <a:t>Lesson Practice and </a:t>
            </a:r>
          </a:p>
          <a:p>
            <a:r>
              <a:rPr lang="en-US" dirty="0" smtClean="0"/>
              <a:t>Homework</a:t>
            </a:r>
            <a:endParaRPr lang="en-US" dirty="0"/>
          </a:p>
        </p:txBody>
      </p:sp>
    </p:spTree>
    <p:extLst>
      <p:ext uri="{BB962C8B-B14F-4D97-AF65-F5344CB8AC3E}">
        <p14:creationId xmlns:p14="http://schemas.microsoft.com/office/powerpoint/2010/main" val="97137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3482" y="1744782"/>
            <a:ext cx="7772400" cy="1362075"/>
          </a:xfrm>
        </p:spPr>
        <p:txBody>
          <a:bodyPr>
            <a:noAutofit/>
          </a:bodyPr>
          <a:lstStyle/>
          <a:p>
            <a:r>
              <a:rPr lang="en-US" sz="5400" dirty="0" smtClean="0">
                <a:solidFill>
                  <a:srgbClr val="FFC000"/>
                </a:solidFill>
              </a:rPr>
              <a:t>Go math: </a:t>
            </a:r>
            <a:br>
              <a:rPr lang="en-US" sz="5400" dirty="0" smtClean="0">
                <a:solidFill>
                  <a:srgbClr val="FFC000"/>
                </a:solidFill>
              </a:rPr>
            </a:br>
            <a:r>
              <a:rPr lang="en-US" dirty="0" smtClean="0"/>
              <a:t>curriculum guide format</a:t>
            </a:r>
            <a:endParaRPr lang="en-US" dirty="0"/>
          </a:p>
        </p:txBody>
      </p:sp>
    </p:spTree>
    <p:extLst>
      <p:ext uri="{BB962C8B-B14F-4D97-AF65-F5344CB8AC3E}">
        <p14:creationId xmlns:p14="http://schemas.microsoft.com/office/powerpoint/2010/main" val="148438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67" y="2941307"/>
            <a:ext cx="8719905" cy="283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94" y="1790700"/>
            <a:ext cx="8248650" cy="933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155" y="2133600"/>
            <a:ext cx="2800350" cy="2686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a:xfrm flipH="1">
            <a:off x="3657600" y="2438400"/>
            <a:ext cx="3962400" cy="1920215"/>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H="1">
            <a:off x="5943600" y="4358615"/>
            <a:ext cx="381000" cy="213385"/>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9030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500"/>
                                        <p:tgtEl>
                                          <p:spTgt spid="225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3"/>
                                        </p:tgtEl>
                                        <p:attrNameLst>
                                          <p:attrName>style.visibility</p:attrName>
                                        </p:attrNameLst>
                                      </p:cBhvr>
                                      <p:to>
                                        <p:strVal val="visible"/>
                                      </p:to>
                                    </p:set>
                                    <p:animEffect transition="in" filter="fade">
                                      <p:cBhvr>
                                        <p:cTn id="12" dur="500"/>
                                        <p:tgtEl>
                                          <p:spTgt spid="225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66" y="1447091"/>
            <a:ext cx="8719905" cy="283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818" y="3657600"/>
            <a:ext cx="6324600" cy="254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flipH="1" flipV="1">
            <a:off x="685800" y="2864399"/>
            <a:ext cx="1143000" cy="1707601"/>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V="1">
            <a:off x="7086600" y="3276600"/>
            <a:ext cx="914400" cy="1524000"/>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7740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3554"/>
                                        </p:tgtEl>
                                        <p:attrNameLst>
                                          <p:attrName>style.visibility</p:attrName>
                                        </p:attrNameLst>
                                      </p:cBhvr>
                                      <p:to>
                                        <p:strVal val="visible"/>
                                      </p:to>
                                    </p:set>
                                    <p:animEffect transition="in" filter="fade">
                                      <p:cBhvr>
                                        <p:cTn id="10" dur="500"/>
                                        <p:tgtEl>
                                          <p:spTgt spid="2355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8922"/>
            <a:ext cx="6477000" cy="4655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9945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637" y="1448404"/>
            <a:ext cx="9019872" cy="1024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3" name="Picture 2"/>
          <p:cNvPicPr>
            <a:picLocks noChangeAspect="1"/>
          </p:cNvPicPr>
          <p:nvPr/>
        </p:nvPicPr>
        <p:blipFill>
          <a:blip r:embed="rId4"/>
          <a:stretch>
            <a:fillRect/>
          </a:stretch>
        </p:blipFill>
        <p:spPr>
          <a:xfrm>
            <a:off x="93464" y="3146045"/>
            <a:ext cx="4915771" cy="2791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Arrow Connector 4"/>
          <p:cNvCxnSpPr/>
          <p:nvPr/>
        </p:nvCxnSpPr>
        <p:spPr>
          <a:xfrm>
            <a:off x="2932386" y="1876135"/>
            <a:ext cx="300211" cy="2399651"/>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5"/>
          <a:stretch>
            <a:fillRect/>
          </a:stretch>
        </p:blipFill>
        <p:spPr>
          <a:xfrm>
            <a:off x="5421238" y="2900474"/>
            <a:ext cx="3220878" cy="3261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a:off x="5009235" y="1876135"/>
            <a:ext cx="724315" cy="1910254"/>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923744" y="1373746"/>
            <a:ext cx="4134765" cy="997039"/>
          </a:xfrm>
          <a:prstGeom prst="rect">
            <a:avLst/>
          </a:prstGeom>
          <a:noFill/>
          <a:ln w="76200">
            <a:solidFill>
              <a:srgbClr val="CC9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1476375" y="2643187"/>
            <a:ext cx="6191250" cy="157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9971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8839200" cy="2046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419600"/>
            <a:ext cx="8915400" cy="1017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8764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90600"/>
            <a:ext cx="7772400" cy="1470025"/>
          </a:xfrm>
        </p:spPr>
        <p:txBody>
          <a:bodyPr/>
          <a:lstStyle/>
          <a:p>
            <a:r>
              <a:rPr lang="en-US" dirty="0" smtClean="0">
                <a:latin typeface="Cambria" pitchFamily="18" charset="0"/>
              </a:rPr>
              <a:t>Go Math! Training</a:t>
            </a:r>
            <a:br>
              <a:rPr lang="en-US" dirty="0" smtClean="0">
                <a:latin typeface="Cambria" pitchFamily="18" charset="0"/>
              </a:rPr>
            </a:br>
            <a:r>
              <a:rPr lang="en-US" sz="4000" dirty="0" smtClean="0">
                <a:solidFill>
                  <a:schemeClr val="accent2"/>
                </a:solidFill>
                <a:latin typeface="Cambria" pitchFamily="18" charset="0"/>
              </a:rPr>
              <a:t>Grade Two</a:t>
            </a:r>
            <a:endParaRPr lang="en-US" sz="4000" dirty="0">
              <a:solidFill>
                <a:schemeClr val="accent2"/>
              </a:solidFill>
              <a:latin typeface="Cambria" pitchFamily="18" charset="0"/>
            </a:endParaRPr>
          </a:p>
        </p:txBody>
      </p:sp>
      <p:sp>
        <p:nvSpPr>
          <p:cNvPr id="3" name="Subtitle 2"/>
          <p:cNvSpPr>
            <a:spLocks noGrp="1"/>
          </p:cNvSpPr>
          <p:nvPr>
            <p:ph type="subTitle" idx="1"/>
          </p:nvPr>
        </p:nvSpPr>
        <p:spPr>
          <a:xfrm>
            <a:off x="1447800" y="3581400"/>
            <a:ext cx="6400800" cy="1752600"/>
          </a:xfrm>
        </p:spPr>
        <p:txBody>
          <a:bodyPr>
            <a:normAutofit/>
          </a:bodyPr>
          <a:lstStyle/>
          <a:p>
            <a:r>
              <a:rPr lang="en-US" sz="4400" b="1" dirty="0" smtClean="0">
                <a:solidFill>
                  <a:schemeClr val="tx1"/>
                </a:solidFill>
                <a:latin typeface="Cambria" pitchFamily="18" charset="0"/>
              </a:rPr>
              <a:t>6.18.14</a:t>
            </a:r>
          </a:p>
          <a:p>
            <a:r>
              <a:rPr lang="en-US" b="1" dirty="0" smtClean="0">
                <a:solidFill>
                  <a:schemeClr val="tx1"/>
                </a:solidFill>
                <a:latin typeface="Cambria" pitchFamily="18" charset="0"/>
              </a:rPr>
              <a:t>Dean Avenue Conference Center</a:t>
            </a:r>
            <a:endParaRPr lang="en-US" b="1" dirty="0">
              <a:solidFill>
                <a:schemeClr val="tx1"/>
              </a:solidFill>
              <a:latin typeface="Cambria" pitchFamily="18" charset="0"/>
            </a:endParaRPr>
          </a:p>
        </p:txBody>
      </p:sp>
    </p:spTree>
    <p:extLst>
      <p:ext uri="{BB962C8B-B14F-4D97-AF65-F5344CB8AC3E}">
        <p14:creationId xmlns:p14="http://schemas.microsoft.com/office/powerpoint/2010/main" val="108567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25" y="1615472"/>
            <a:ext cx="8991600" cy="3743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3121575" y="3300905"/>
            <a:ext cx="2002221" cy="372461"/>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202" y="1430362"/>
            <a:ext cx="6330184" cy="4904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057" y="1366034"/>
            <a:ext cx="7022536" cy="4969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1629" y="1335751"/>
            <a:ext cx="6679329" cy="5093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4110" y="1394274"/>
            <a:ext cx="3975780" cy="5035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6672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barn(inVertical)">
                                      <p:cBhvr>
                                        <p:cTn id="12" dur="5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barn(inVertical)">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5"/>
                                        </p:tgtEl>
                                        <p:attrNameLst>
                                          <p:attrName>style.visibility</p:attrName>
                                        </p:attrNameLst>
                                      </p:cBhvr>
                                      <p:to>
                                        <p:strVal val="visible"/>
                                      </p:to>
                                    </p:set>
                                    <p:animEffect transition="in" filter="barn(inVertical)">
                                      <p:cBhvr>
                                        <p:cTn id="22"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sp>
        <p:nvSpPr>
          <p:cNvPr id="2" name="Rectangle 1"/>
          <p:cNvSpPr/>
          <p:nvPr/>
        </p:nvSpPr>
        <p:spPr>
          <a:xfrm>
            <a:off x="228600" y="1524000"/>
            <a:ext cx="8763000" cy="3785652"/>
          </a:xfrm>
          <a:prstGeom prst="rect">
            <a:avLst/>
          </a:prstGeom>
        </p:spPr>
        <p:txBody>
          <a:bodyPr wrap="square">
            <a:spAutoFit/>
          </a:bodyPr>
          <a:lstStyle/>
          <a:p>
            <a:r>
              <a:rPr lang="en-US" sz="2400" b="1" dirty="0"/>
              <a:t>Suggested Chapter Pacing</a:t>
            </a:r>
            <a:endParaRPr lang="en-US" sz="2400" dirty="0"/>
          </a:p>
          <a:p>
            <a:r>
              <a:rPr lang="en-US" sz="2400" i="1" dirty="0"/>
              <a:t>All lessons are paced for one day, unless otherwise indicated. Teachers may adjust to meet students’ needs. </a:t>
            </a:r>
            <a:endParaRPr lang="en-US" sz="2400" i="1" dirty="0" smtClean="0"/>
          </a:p>
          <a:p>
            <a:endParaRPr lang="en-US" sz="2400" i="1" dirty="0"/>
          </a:p>
          <a:p>
            <a:r>
              <a:rPr lang="en-US" sz="2400" i="1" dirty="0" smtClean="0"/>
              <a:t>Year One of implementation will be a learning process.</a:t>
            </a:r>
          </a:p>
          <a:p>
            <a:endParaRPr lang="en-US" sz="2400" i="1" dirty="0" smtClean="0"/>
          </a:p>
          <a:p>
            <a:r>
              <a:rPr lang="en-US" sz="2400" i="1" dirty="0" smtClean="0"/>
              <a:t>In planning – Check Chapters before and after and prior grade levels and next.  </a:t>
            </a:r>
          </a:p>
          <a:p>
            <a:r>
              <a:rPr lang="en-US" sz="2400" i="1" dirty="0" smtClean="0"/>
              <a:t>Example: What strategies that are taught in 2</a:t>
            </a:r>
            <a:r>
              <a:rPr lang="en-US" sz="2400" i="1" baseline="30000" dirty="0" smtClean="0"/>
              <a:t>nd</a:t>
            </a:r>
            <a:r>
              <a:rPr lang="en-US" sz="2400" i="1" dirty="0" smtClean="0"/>
              <a:t> grade may not make sense without looking at the strategies that were taught in 1</a:t>
            </a:r>
            <a:r>
              <a:rPr lang="en-US" sz="2400" i="1" baseline="30000" dirty="0" smtClean="0"/>
              <a:t>st</a:t>
            </a:r>
            <a:r>
              <a:rPr lang="en-US" sz="2400" i="1" dirty="0" smtClean="0"/>
              <a:t> grade.</a:t>
            </a:r>
          </a:p>
        </p:txBody>
      </p:sp>
    </p:spTree>
    <p:extLst>
      <p:ext uri="{BB962C8B-B14F-4D97-AF65-F5344CB8AC3E}">
        <p14:creationId xmlns:p14="http://schemas.microsoft.com/office/powerpoint/2010/main" val="313581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5400" dirty="0" smtClean="0">
                <a:solidFill>
                  <a:srgbClr val="FFC000"/>
                </a:solidFill>
              </a:rPr>
              <a:t>Go math: </a:t>
            </a:r>
            <a:r>
              <a:rPr lang="en-US" sz="5400" dirty="0" smtClean="0"/>
              <a:t/>
            </a:r>
            <a:br>
              <a:rPr lang="en-US" sz="5400" dirty="0" smtClean="0"/>
            </a:br>
            <a:r>
              <a:rPr lang="en-US" sz="5400" dirty="0" smtClean="0"/>
              <a:t>critical success factors</a:t>
            </a:r>
            <a:endParaRPr lang="en-US" sz="5400" dirty="0"/>
          </a:p>
        </p:txBody>
      </p:sp>
    </p:spTree>
    <p:extLst>
      <p:ext uri="{BB962C8B-B14F-4D97-AF65-F5344CB8AC3E}">
        <p14:creationId xmlns:p14="http://schemas.microsoft.com/office/powerpoint/2010/main" val="362147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pic>
        <p:nvPicPr>
          <p:cNvPr id="3" name="Picture 2"/>
          <p:cNvPicPr>
            <a:picLocks noChangeAspect="1"/>
          </p:cNvPicPr>
          <p:nvPr/>
        </p:nvPicPr>
        <p:blipFill>
          <a:blip r:embed="rId3"/>
          <a:stretch>
            <a:fillRect/>
          </a:stretch>
        </p:blipFill>
        <p:spPr>
          <a:xfrm>
            <a:off x="2792220" y="1506828"/>
            <a:ext cx="3559560" cy="4504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078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2" name="Content Placeholder 1"/>
          <p:cNvSpPr>
            <a:spLocks noGrp="1"/>
          </p:cNvSpPr>
          <p:nvPr>
            <p:ph idx="1"/>
          </p:nvPr>
        </p:nvSpPr>
        <p:spPr/>
        <p:txBody>
          <a:bodyPr>
            <a:normAutofit/>
          </a:bodyPr>
          <a:lstStyle/>
          <a:p>
            <a:pPr marL="4572" indent="0">
              <a:buNone/>
            </a:pPr>
            <a:r>
              <a:rPr lang="en-US" dirty="0"/>
              <a:t>The following elements have been identified as critical success factors for the implementation of the</a:t>
            </a:r>
            <a:r>
              <a:rPr lang="en-US" i="1" dirty="0"/>
              <a:t> Go Math </a:t>
            </a:r>
            <a:r>
              <a:rPr lang="en-US" dirty="0"/>
              <a:t>materials during the 2014-2015 school year.  </a:t>
            </a:r>
          </a:p>
        </p:txBody>
      </p:sp>
    </p:spTree>
    <p:extLst>
      <p:ext uri="{BB962C8B-B14F-4D97-AF65-F5344CB8AC3E}">
        <p14:creationId xmlns:p14="http://schemas.microsoft.com/office/powerpoint/2010/main" val="314909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9" name="TextBox 8"/>
          <p:cNvSpPr txBox="1"/>
          <p:nvPr/>
        </p:nvSpPr>
        <p:spPr>
          <a:xfrm>
            <a:off x="152400" y="2166223"/>
            <a:ext cx="19812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Tree>
    <p:extLst>
      <p:ext uri="{BB962C8B-B14F-4D97-AF65-F5344CB8AC3E}">
        <p14:creationId xmlns:p14="http://schemas.microsoft.com/office/powerpoint/2010/main" val="261736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38233" y="3505200"/>
            <a:ext cx="21336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38233" y="3965377"/>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Tree>
    <p:extLst>
      <p:ext uri="{BB962C8B-B14F-4D97-AF65-F5344CB8AC3E}">
        <p14:creationId xmlns:p14="http://schemas.microsoft.com/office/powerpoint/2010/main" val="91603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09800" y="3505200"/>
            <a:ext cx="21336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09800" y="3965377"/>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
        <p:nvSpPr>
          <p:cNvPr id="18" name="TextBox 17"/>
          <p:cNvSpPr txBox="1"/>
          <p:nvPr/>
        </p:nvSpPr>
        <p:spPr>
          <a:xfrm>
            <a:off x="4419600" y="2166223"/>
            <a:ext cx="2438400" cy="523220"/>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“Engage” Digital Lesson</a:t>
            </a:r>
          </a:p>
          <a:p>
            <a:pPr algn="ctr"/>
            <a:r>
              <a:rPr lang="en-US" sz="1400" dirty="0" smtClean="0"/>
              <a:t>Daily</a:t>
            </a:r>
          </a:p>
        </p:txBody>
      </p:sp>
      <p:sp>
        <p:nvSpPr>
          <p:cNvPr id="19" name="TextBox 18"/>
          <p:cNvSpPr txBox="1"/>
          <p:nvPr/>
        </p:nvSpPr>
        <p:spPr>
          <a:xfrm>
            <a:off x="4423012" y="2841842"/>
            <a:ext cx="24384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“Explore” Lesson Daily</a:t>
            </a:r>
          </a:p>
        </p:txBody>
      </p:sp>
      <p:sp>
        <p:nvSpPr>
          <p:cNvPr id="20" name="TextBox 19"/>
          <p:cNvSpPr txBox="1"/>
          <p:nvPr/>
        </p:nvSpPr>
        <p:spPr>
          <a:xfrm>
            <a:off x="4408227" y="3276600"/>
            <a:ext cx="24384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Hands-on Manipulatives</a:t>
            </a:r>
          </a:p>
        </p:txBody>
      </p:sp>
      <p:sp>
        <p:nvSpPr>
          <p:cNvPr id="21" name="TextBox 20"/>
          <p:cNvSpPr txBox="1"/>
          <p:nvPr/>
        </p:nvSpPr>
        <p:spPr>
          <a:xfrm>
            <a:off x="4423012" y="3731090"/>
            <a:ext cx="24384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Guided Practice: “Explain” - Share and Show</a:t>
            </a:r>
          </a:p>
        </p:txBody>
      </p:sp>
    </p:spTree>
    <p:extLst>
      <p:ext uri="{BB962C8B-B14F-4D97-AF65-F5344CB8AC3E}">
        <p14:creationId xmlns:p14="http://schemas.microsoft.com/office/powerpoint/2010/main" val="154439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09800" y="3505200"/>
            <a:ext cx="21336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09800" y="3965377"/>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
        <p:nvSpPr>
          <p:cNvPr id="18" name="TextBox 17"/>
          <p:cNvSpPr txBox="1"/>
          <p:nvPr/>
        </p:nvSpPr>
        <p:spPr>
          <a:xfrm>
            <a:off x="4419600" y="2166223"/>
            <a:ext cx="2438400" cy="523220"/>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“Engage” Digital Lesson</a:t>
            </a:r>
          </a:p>
          <a:p>
            <a:pPr algn="ctr"/>
            <a:r>
              <a:rPr lang="en-US" sz="1400" dirty="0" smtClean="0"/>
              <a:t>Daily</a:t>
            </a:r>
          </a:p>
        </p:txBody>
      </p:sp>
      <p:sp>
        <p:nvSpPr>
          <p:cNvPr id="19" name="TextBox 18"/>
          <p:cNvSpPr txBox="1"/>
          <p:nvPr/>
        </p:nvSpPr>
        <p:spPr>
          <a:xfrm>
            <a:off x="4423012" y="2841842"/>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“Explore” Lesson Daily</a:t>
            </a:r>
          </a:p>
        </p:txBody>
      </p:sp>
      <p:sp>
        <p:nvSpPr>
          <p:cNvPr id="20" name="TextBox 19"/>
          <p:cNvSpPr txBox="1"/>
          <p:nvPr/>
        </p:nvSpPr>
        <p:spPr>
          <a:xfrm>
            <a:off x="4408227" y="3276600"/>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Hands-on Manipulatives</a:t>
            </a:r>
          </a:p>
        </p:txBody>
      </p:sp>
      <p:sp>
        <p:nvSpPr>
          <p:cNvPr id="21" name="TextBox 20"/>
          <p:cNvSpPr txBox="1"/>
          <p:nvPr/>
        </p:nvSpPr>
        <p:spPr>
          <a:xfrm>
            <a:off x="4423012" y="3731090"/>
            <a:ext cx="24384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Guided Practice: “Explain” - Share and Show</a:t>
            </a:r>
          </a:p>
        </p:txBody>
      </p:sp>
      <p:sp>
        <p:nvSpPr>
          <p:cNvPr id="22" name="TextBox 21"/>
          <p:cNvSpPr txBox="1"/>
          <p:nvPr/>
        </p:nvSpPr>
        <p:spPr>
          <a:xfrm>
            <a:off x="6934200" y="216622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Quick Check: Create Groupings</a:t>
            </a:r>
          </a:p>
        </p:txBody>
      </p:sp>
    </p:spTree>
    <p:extLst>
      <p:ext uri="{BB962C8B-B14F-4D97-AF65-F5344CB8AC3E}">
        <p14:creationId xmlns:p14="http://schemas.microsoft.com/office/powerpoint/2010/main" val="340387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34203" y="2438400"/>
            <a:ext cx="19812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9" name="TextBox 28"/>
          <p:cNvSpPr txBox="1"/>
          <p:nvPr/>
        </p:nvSpPr>
        <p:spPr>
          <a:xfrm>
            <a:off x="134203" y="3131403"/>
            <a:ext cx="1981200" cy="830997"/>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31" name="TextBox 30"/>
          <p:cNvSpPr txBox="1"/>
          <p:nvPr/>
        </p:nvSpPr>
        <p:spPr>
          <a:xfrm>
            <a:off x="134203" y="4038600"/>
            <a:ext cx="1981200" cy="646331"/>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32" name="TextBox 31"/>
          <p:cNvSpPr txBox="1"/>
          <p:nvPr/>
        </p:nvSpPr>
        <p:spPr>
          <a:xfrm>
            <a:off x="134203" y="476386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Trainer daily</a:t>
            </a:r>
          </a:p>
        </p:txBody>
      </p:sp>
      <p:sp>
        <p:nvSpPr>
          <p:cNvPr id="33" name="TextBox 32"/>
          <p:cNvSpPr txBox="1"/>
          <p:nvPr/>
        </p:nvSpPr>
        <p:spPr>
          <a:xfrm>
            <a:off x="134203" y="5486400"/>
            <a:ext cx="1981200" cy="830997"/>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Tree>
    <p:extLst>
      <p:ext uri="{BB962C8B-B14F-4D97-AF65-F5344CB8AC3E}">
        <p14:creationId xmlns:p14="http://schemas.microsoft.com/office/powerpoint/2010/main" val="37903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Agenda</a:t>
            </a:r>
            <a:endParaRPr lang="en-US" dirty="0"/>
          </a:p>
        </p:txBody>
      </p:sp>
      <p:sp>
        <p:nvSpPr>
          <p:cNvPr id="3" name="Content Placeholder 2"/>
          <p:cNvSpPr>
            <a:spLocks noGrp="1"/>
          </p:cNvSpPr>
          <p:nvPr>
            <p:ph idx="1"/>
          </p:nvPr>
        </p:nvSpPr>
        <p:spPr>
          <a:xfrm>
            <a:off x="457200" y="1555861"/>
            <a:ext cx="8789158" cy="4655616"/>
          </a:xfrm>
        </p:spPr>
        <p:txBody>
          <a:bodyPr>
            <a:noAutofit/>
          </a:bodyPr>
          <a:lstStyle/>
          <a:p>
            <a:pPr marL="4572" indent="0">
              <a:buNone/>
            </a:pPr>
            <a:r>
              <a:rPr lang="en-US" sz="1800" dirty="0" smtClean="0"/>
              <a:t>1. 	Welcome </a:t>
            </a:r>
            <a:r>
              <a:rPr lang="en-US" sz="1800" dirty="0"/>
              <a:t>&amp; Agenda Overview </a:t>
            </a:r>
          </a:p>
          <a:p>
            <a:pPr marL="4572" indent="0">
              <a:buNone/>
            </a:pPr>
            <a:r>
              <a:rPr lang="en-US" sz="1800" dirty="0" smtClean="0"/>
              <a:t>2. 	Go </a:t>
            </a:r>
            <a:r>
              <a:rPr lang="en-US" sz="1800" dirty="0"/>
              <a:t>Math Organization and Curriculum Guides </a:t>
            </a:r>
            <a:endParaRPr lang="en-US" sz="1800" dirty="0" smtClean="0"/>
          </a:p>
          <a:p>
            <a:pPr marL="4572" indent="0">
              <a:buNone/>
            </a:pPr>
            <a:r>
              <a:rPr lang="en-US" sz="1800" dirty="0" smtClean="0"/>
              <a:t>3. 	Critical </a:t>
            </a:r>
            <a:r>
              <a:rPr lang="en-US" sz="1800" dirty="0"/>
              <a:t>Success Factors for the Implementation of Go Math</a:t>
            </a:r>
          </a:p>
          <a:p>
            <a:pPr marL="4572" indent="0">
              <a:buNone/>
            </a:pPr>
            <a:r>
              <a:rPr lang="en-US" sz="1800" dirty="0" smtClean="0"/>
              <a:t>4. 	Framework </a:t>
            </a:r>
            <a:r>
              <a:rPr lang="en-US" sz="1800" dirty="0"/>
              <a:t>for Teaching Go Math (+Tech Integration)</a:t>
            </a:r>
          </a:p>
          <a:p>
            <a:pPr marL="4572" indent="0">
              <a:buNone/>
            </a:pPr>
            <a:r>
              <a:rPr lang="en-US" sz="1800" dirty="0"/>
              <a:t>5</a:t>
            </a:r>
            <a:r>
              <a:rPr lang="en-US" sz="1800" dirty="0" smtClean="0"/>
              <a:t>. 	Critical </a:t>
            </a:r>
            <a:r>
              <a:rPr lang="en-US" sz="1800" dirty="0"/>
              <a:t>Success Factors for the Implementation of Go Math</a:t>
            </a:r>
          </a:p>
          <a:p>
            <a:pPr>
              <a:buAutoNum type="arabicPeriod" startAt="6"/>
            </a:pPr>
            <a:r>
              <a:rPr lang="en-US" sz="1800" dirty="0" smtClean="0"/>
              <a:t> 	Go </a:t>
            </a:r>
            <a:r>
              <a:rPr lang="en-US" sz="1800" dirty="0"/>
              <a:t>Math </a:t>
            </a:r>
            <a:r>
              <a:rPr lang="en-US" sz="1800" dirty="0" smtClean="0"/>
              <a:t>Pacing and Assessment</a:t>
            </a:r>
          </a:p>
          <a:p>
            <a:pPr>
              <a:buAutoNum type="arabicPeriod" startAt="6"/>
            </a:pPr>
            <a:r>
              <a:rPr lang="en-US" sz="1800" dirty="0" smtClean="0"/>
              <a:t> 	Available Resources + Centers</a:t>
            </a:r>
            <a:endParaRPr lang="en-US" sz="1800" dirty="0"/>
          </a:p>
          <a:p>
            <a:pPr marL="4572" indent="0">
              <a:buNone/>
            </a:pPr>
            <a:r>
              <a:rPr lang="en-US" sz="1800" dirty="0" smtClean="0"/>
              <a:t>8. 	Satisfaction Survey</a:t>
            </a:r>
            <a:endParaRPr lang="en-US" sz="1800" dirty="0"/>
          </a:p>
          <a:p>
            <a:pPr marL="4572" indent="0">
              <a:buNone/>
            </a:pPr>
            <a:r>
              <a:rPr lang="en-US" sz="1800" dirty="0"/>
              <a:t>9</a:t>
            </a:r>
            <a:r>
              <a:rPr lang="en-US" sz="1800" dirty="0" smtClean="0"/>
              <a:t>. 	Dismissal</a:t>
            </a:r>
            <a:endParaRPr lang="en-US" sz="1800" dirty="0"/>
          </a:p>
          <a:p>
            <a:pPr marL="4572" indent="0">
              <a:buNone/>
            </a:pPr>
            <a:endParaRPr lang="en-US" sz="2000" dirty="0" smtClean="0"/>
          </a:p>
          <a:p>
            <a:pPr marL="4572" indent="0">
              <a:buNone/>
            </a:pPr>
            <a:endParaRPr lang="en-US" sz="2000" dirty="0"/>
          </a:p>
          <a:p>
            <a:pPr marL="3175" indent="0">
              <a:buNone/>
            </a:pPr>
            <a:endParaRPr lang="en-US" sz="2400" b="1" i="1" dirty="0" smtClean="0">
              <a:solidFill>
                <a:srgbClr val="595959"/>
              </a:solidFill>
              <a:latin typeface="ArialRoundedMTBold"/>
            </a:endParaRPr>
          </a:p>
          <a:p>
            <a:pPr marL="171450" indent="-168275"/>
            <a:endParaRPr lang="en-US" sz="2400" dirty="0"/>
          </a:p>
        </p:txBody>
      </p:sp>
    </p:spTree>
    <p:extLst>
      <p:ext uri="{BB962C8B-B14F-4D97-AF65-F5344CB8AC3E}">
        <p14:creationId xmlns:p14="http://schemas.microsoft.com/office/powerpoint/2010/main" val="102277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209800" y="3837801"/>
            <a:ext cx="2148385"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Tutor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Tree>
    <p:extLst>
      <p:ext uri="{BB962C8B-B14F-4D97-AF65-F5344CB8AC3E}">
        <p14:creationId xmlns:p14="http://schemas.microsoft.com/office/powerpoint/2010/main" val="367419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184778" y="3837801"/>
            <a:ext cx="2148385" cy="276999"/>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Tutor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
        <p:nvSpPr>
          <p:cNvPr id="18" name="TextBox 17"/>
          <p:cNvSpPr txBox="1"/>
          <p:nvPr/>
        </p:nvSpPr>
        <p:spPr>
          <a:xfrm>
            <a:off x="4420737" y="2441209"/>
            <a:ext cx="24384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19" name="TextBox 18"/>
          <p:cNvSpPr txBox="1"/>
          <p:nvPr/>
        </p:nvSpPr>
        <p:spPr>
          <a:xfrm>
            <a:off x="4420737" y="3178384"/>
            <a:ext cx="2438400" cy="646331"/>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Plan for differentiated instruction using Think Central Resources.</a:t>
            </a:r>
          </a:p>
        </p:txBody>
      </p:sp>
      <p:sp>
        <p:nvSpPr>
          <p:cNvPr id="26" name="TextBox 25"/>
          <p:cNvSpPr txBox="1"/>
          <p:nvPr/>
        </p:nvSpPr>
        <p:spPr>
          <a:xfrm>
            <a:off x="4420737" y="3939247"/>
            <a:ext cx="2438400" cy="461665"/>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Management system for use of technology.</a:t>
            </a:r>
          </a:p>
        </p:txBody>
      </p:sp>
      <p:sp>
        <p:nvSpPr>
          <p:cNvPr id="27" name="TextBox 26"/>
          <p:cNvSpPr txBox="1"/>
          <p:nvPr/>
        </p:nvSpPr>
        <p:spPr>
          <a:xfrm>
            <a:off x="4421874" y="4508282"/>
            <a:ext cx="2438400"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Organization of manipulatives</a:t>
            </a:r>
          </a:p>
        </p:txBody>
      </p:sp>
    </p:spTree>
    <p:extLst>
      <p:ext uri="{BB962C8B-B14F-4D97-AF65-F5344CB8AC3E}">
        <p14:creationId xmlns:p14="http://schemas.microsoft.com/office/powerpoint/2010/main" val="313151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184778" y="3837801"/>
            <a:ext cx="2148385" cy="276999"/>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Tutor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
        <p:nvSpPr>
          <p:cNvPr id="18" name="TextBox 17"/>
          <p:cNvSpPr txBox="1"/>
          <p:nvPr/>
        </p:nvSpPr>
        <p:spPr>
          <a:xfrm>
            <a:off x="4420737" y="2441209"/>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19" name="TextBox 18"/>
          <p:cNvSpPr txBox="1"/>
          <p:nvPr/>
        </p:nvSpPr>
        <p:spPr>
          <a:xfrm>
            <a:off x="4420737" y="3178384"/>
            <a:ext cx="2438400" cy="646331"/>
          </a:xfrm>
          <a:prstGeom prst="rect">
            <a:avLst/>
          </a:prstGeom>
          <a:noFill/>
          <a:ln w="19050">
            <a:solidFill>
              <a:schemeClr val="tx1"/>
            </a:solidFill>
            <a:prstDash val="sysDash"/>
          </a:ln>
        </p:spPr>
        <p:txBody>
          <a:bodyPr wrap="square" rtlCol="0">
            <a:spAutoFit/>
          </a:bodyPr>
          <a:lstStyle/>
          <a:p>
            <a:pPr algn="ctr"/>
            <a:r>
              <a:rPr lang="en-US" sz="1200" dirty="0" smtClean="0"/>
              <a:t>Plan for differentiated instruction using Think Central Resources.</a:t>
            </a:r>
          </a:p>
        </p:txBody>
      </p:sp>
      <p:sp>
        <p:nvSpPr>
          <p:cNvPr id="26" name="TextBox 25"/>
          <p:cNvSpPr txBox="1"/>
          <p:nvPr/>
        </p:nvSpPr>
        <p:spPr>
          <a:xfrm>
            <a:off x="4420737" y="3939247"/>
            <a:ext cx="2438400" cy="461665"/>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Management system for use of technology.</a:t>
            </a:r>
          </a:p>
        </p:txBody>
      </p:sp>
      <p:sp>
        <p:nvSpPr>
          <p:cNvPr id="27" name="TextBox 26"/>
          <p:cNvSpPr txBox="1"/>
          <p:nvPr/>
        </p:nvSpPr>
        <p:spPr>
          <a:xfrm>
            <a:off x="4421874" y="4508282"/>
            <a:ext cx="2438400" cy="276999"/>
          </a:xfrm>
          <a:prstGeom prst="rect">
            <a:avLst/>
          </a:prstGeom>
          <a:noFill/>
          <a:ln w="19050">
            <a:solidFill>
              <a:schemeClr val="tx1"/>
            </a:solidFill>
            <a:prstDash val="sysDash"/>
          </a:ln>
        </p:spPr>
        <p:txBody>
          <a:bodyPr wrap="square" rtlCol="0">
            <a:spAutoFit/>
          </a:bodyPr>
          <a:lstStyle/>
          <a:p>
            <a:pPr algn="ctr"/>
            <a:r>
              <a:rPr lang="en-US" sz="1200" dirty="0" smtClean="0"/>
              <a:t>Organization of manipulatives</a:t>
            </a:r>
          </a:p>
        </p:txBody>
      </p:sp>
      <p:sp>
        <p:nvSpPr>
          <p:cNvPr id="28" name="TextBox 27"/>
          <p:cNvSpPr txBox="1"/>
          <p:nvPr/>
        </p:nvSpPr>
        <p:spPr>
          <a:xfrm>
            <a:off x="6938749" y="2426494"/>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Intervention</a:t>
            </a:r>
          </a:p>
          <a:p>
            <a:pPr algn="ctr"/>
            <a:endParaRPr lang="en-US" sz="1600" b="1" dirty="0"/>
          </a:p>
        </p:txBody>
      </p:sp>
      <p:sp>
        <p:nvSpPr>
          <p:cNvPr id="29" name="TextBox 28"/>
          <p:cNvSpPr txBox="1"/>
          <p:nvPr/>
        </p:nvSpPr>
        <p:spPr>
          <a:xfrm>
            <a:off x="6934200" y="3164806"/>
            <a:ext cx="2133600"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Tier 3</a:t>
            </a:r>
          </a:p>
        </p:txBody>
      </p:sp>
      <p:sp>
        <p:nvSpPr>
          <p:cNvPr id="30" name="TextBox 29"/>
          <p:cNvSpPr txBox="1"/>
          <p:nvPr/>
        </p:nvSpPr>
        <p:spPr>
          <a:xfrm>
            <a:off x="6934200" y="3533001"/>
            <a:ext cx="2133600" cy="276999"/>
          </a:xfrm>
          <a:prstGeom prst="rect">
            <a:avLst/>
          </a:prstGeom>
          <a:solidFill>
            <a:srgbClr val="FFFF66"/>
          </a:solidFill>
          <a:ln w="19050">
            <a:solidFill>
              <a:schemeClr val="tx1"/>
            </a:solidFill>
            <a:prstDash val="sysDash"/>
          </a:ln>
        </p:spPr>
        <p:txBody>
          <a:bodyPr wrap="square" rtlCol="0">
            <a:spAutoFit/>
          </a:bodyPr>
          <a:lstStyle/>
          <a:p>
            <a:pPr algn="ctr"/>
            <a:r>
              <a:rPr lang="en-US" sz="1200" dirty="0" err="1" smtClean="0"/>
              <a:t>Fastt</a:t>
            </a:r>
            <a:r>
              <a:rPr lang="en-US" sz="1200" dirty="0" smtClean="0"/>
              <a:t> Math</a:t>
            </a:r>
          </a:p>
        </p:txBody>
      </p:sp>
    </p:spTree>
    <p:extLst>
      <p:ext uri="{BB962C8B-B14F-4D97-AF65-F5344CB8AC3E}">
        <p14:creationId xmlns:p14="http://schemas.microsoft.com/office/powerpoint/2010/main" val="309443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539425"/>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539425"/>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27" name="TextBox 26"/>
          <p:cNvSpPr txBox="1"/>
          <p:nvPr/>
        </p:nvSpPr>
        <p:spPr>
          <a:xfrm>
            <a:off x="4419600" y="2539425"/>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28" name="TextBox 27"/>
          <p:cNvSpPr txBox="1"/>
          <p:nvPr/>
        </p:nvSpPr>
        <p:spPr>
          <a:xfrm>
            <a:off x="6938749" y="2539425"/>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Intervention</a:t>
            </a:r>
          </a:p>
          <a:p>
            <a:pPr algn="ctr"/>
            <a:endParaRPr lang="en-US" sz="1600" b="1" dirty="0"/>
          </a:p>
        </p:txBody>
      </p:sp>
      <p:sp>
        <p:nvSpPr>
          <p:cNvPr id="2" name="AutoShape 2" descr="data:image/jpeg;base64,/9j/4AAQSkZJRgABAQAAAQABAAD/2wCEAAkGBxQSEhQUERATExAUFBQaFRYWEBQYFxYZFRUYFxYTFRUYHCggGBolGxcUITEiJSorLjouFyE0ODMsOSgtLi0BCgoKDg0OGhAQGiwkICUtLCwsLCwsLCwsMjQsLCwsLCwsLCwsLCwsLCwsLCwsLCwsLCw3LCwsLCwsLCwsLCwsLP/AABEIAOAA4AMBEQACEQEDEQH/xAAbAAEAAgMBAQAAAAAAAAAAAAAABQYCBAcBA//EADwQAAEDAQQHBQUIAgIDAAAAAAEAAhEDBAUhMQYSQVFhcYETIjJSkQeCobHRI0JikqLB4fAz8RRyFkOj/8QAGgEBAAMBAQEAAAAAAAAAAAAAAAMEBQIBBv/EAC8RAQACAQMDAQgCAgIDAAAAAAABAgMEETESIUETIkJRYXGBkbEFMqHRFCMzUuH/2gAMAwEAAhEDEQA/AO4oCAgICAgICDxxjE4AIIC8tMrLRkdp2rhspDW/V4firNNJlt42+qvfU46+d/orVu9olQ/4aDGje9xcfQRHqVapoK+9P4V7ayfdhC2nS22PztBaNzGtbHUCfirFdLijwhnUZJ8o2reVZ3ir1nc6zz8ypYx0jiI/CPrvPmfy13PJzJPMyuohzM/Ea8jIkcjCbET8GxSvKs3w16zeVZ4+RXM46TzEfh113jzP5SNm0ttjMrQXDc9rXT1In4qK2lxT4SRqMkeU3YfaJUH+agxw3scWn0Mz6hV76CvuymrrJ96Flu3TKy1oHadk7dVGr+rw/FVb6TLXxv8ARYpqcdvO31T7TOIxBVZYeoCAgICAgICAgICAgICDF7wASSAAJJJgADaSkRuKffmntOnLbM3tX+cyKY5bX9IHFXsWitbvft+1PJq6x2r3/SjXrfVe0n7aq5w8owYOTRh1OK0MeGmP+sKV8t7/ANpaIYVPFJlSy6vFj5nv8u7MUuK7jF8VHJ/Jz7lfyzDBuXcUqq21ue3vfh6F1tCCcl7czP5eyvUZKDwrzaEkZL14mfy8LRuXM0qnrrc9fe/LA0uK4nF8FrH/ACc+/X8MCwriaTC9i1eLJxPf59m9dV9V7MfsarmjynFh5tOHUYqDJhpk/tC7TLen9ZXm5NPadSG2lvZP84k0zz2s6yOKz8uitXvTv+13Hq6z2t2/S4MeCAQQQRIIMgg7QVRmNlxkgICAgICAgICAgIIq/r+pWRs1DLz4WDxO+g4n+FNhwWyz2/KLLlrjju5hf2kVa1nvu1aU4U2nujcT5jxPQBa2HBTFxz8WblzWyc8fBFNYrNaTLOz6zHi7cy+gACmisQyc2qyZe0z2+EPZXSsSgSg+lGi5/gY5x/C0n5LmbVrzLumO9/6xM/RusuS0HKi7rA+ZUc6nFHvJ40OefdeuuO0D/wBJ9Wn5Fef8nF8Xs6DUR7v6aleyvZ46b282kfEqWt624lBfDkp/asw+ErpGSgSg8IBXM1iVnDqsmLtE9vhL5uYobUmGtg1mPL24lK3DpFWsh7jtalONNx7p3keU8R1BVbNgpl55+LRxZrY+OPg6fcN/UrW2aZh48TD4m/UcR/Cyc2C2Ke/5aWLNXJHZKqFKICAgICAgICCtaWaVNso1KcPtBGWxgOTn/sFa0+mnJ3nhWz6iMfaOXL7VaX1Xl9Rxe9xxccz9BwyWvWsRHTWGXkybb2vLABWK025Y2o11r+zTtH+WUqRnkoEoN27LrqVz3B3Rm44NHXaeAUWXNXHHdY0+lyZp9nj4rZYNG6NPFw7R293h6Ny9ZWdk1d7cdm3h/j8WPmN5+f8ApMNaAIAAG4CB6KtM7r0REdoerwEAr0RduuCjV+5qO3sw9RkVPj1OSnnf6qmbQ4cnjafkq163FUo4+On5mjL/ALDZ8loYtTTJ24ljajQZMPfmPj/tFSrCkSgSgxIUdqb8L+n11qezfvH+WdltL6Tw+m4se04OGY+o4ZKvasTHTaG1jyb7WpLqGielTbUNSpDLQBlseBm5n7hZGo004+8cNTBqIydp5WVVVkQEBAQEBBWtMdJhZW6lODaHjDaGDzuHyH0VrTaf1J3nhW1Gf042jlyyo8uJc4lziSSSZJJzJK2a18QycmSKRNrSBT1rswtRqLZp78fAldK5KBKCa0fuQ1zrPkUQerjuHDef6K2o1Hp9o5X9HopzT1W/r+13o0g0BrQGtGQAwCy5mZneW/WsVjaI7Ml49EBAQEBAQVbSHR4QalBsRi5g+bB+3or+n1Xu3/LI1mgjbrxR9Y/0qsq+xyUCUArm1d0+n1FsM9uPgU3lpDmktc0gggwQRkQVBaviW9jyReItWXU9DtJham6lSBaGDHYHjztHzH1WNqdP6c7xw1tPn9SNp5WVVVkQEBAQRWkd9NslEvOLzhTb5nfQZn/SmwYZy22/KLLljHXdx+1Wl1V7n1HFz3mXE7T+w2RuC261iIitWPkyc3tL5SrNa7MHUZ5y238eCV0rkoEoJC47tNoqauTBi87huHE/3JQ58vp138+FrSaac19vEcuh0qYaA1ohoEADYAseZmZ3l9JWsVjaGSPRAQEBAQEBAlBSdK7q7J/aMEU3nEbGuz9DifVaelzdUdM8wwv5DTdFvUrxP7/+oCVbZpKBKBK5tXdY0+ecVt/Hl9LLaXUntfTcWvYZaRsP7jZHFVrViYmtm9jycXrLsOjd9NtdEPGDxhUb5XfQ5j/axM+GcVtvw2MOWMld0qoUogIMXvABJIAAJJJwAGZJSI3HHdKL6Nrrl+PZNltIbm+Yje7M9BsW5gw+lTbz5ZGbL6lt/HhDkq5Su3dhazP126I4h5K7USUCUCUe7OjXDd/YUQ0+N2L+Z2dBgsfPl9S+/jw+l0uD0ccV8+UioVgQEBAQEBAQEBBr3jZBWpvpn7wwO45g+sLvHfotFkeXHGSk0ny5k9pBIIggkEbiMwtuJ37vlprMTtLGUeEoEoPQVxeu/de0efot0TxKY0Xvo2SuH49m6G1Bvb5gN4zHUbVTz4fVpt58N3Dl9O2/jy7Ex4cAQQQQCCMiDkQsOY2a7JAQU32j3x2dIUGHv1cX8KYOXvHDkHK9osXVbrnx+1PV5Nq9MeXNXFa9I3li6rN6dO3MsJUzFJQJQJQS2i9lFS0Nnwsl593L9RaoNTfpxz8+y5ocUXzRv47uhrIfQiAgIK1fWlIpksogPeM3HwjgPMfhzVzDpJt3t2Zup18Unpp3n/CsWi+K7zLqz+QcWj0bAV2uHHXiIZl9Vmtzaf0yst9V6ZltZx4OOsPR37JbBjtzBTVZqT2tP37rlcN+ttA1SA2qBi3YRvb9FnZ9POPv4bWl1dc0bT2lMKutiAgIOeaU0NS0vjJ0OHvDH9WstfTW6scPntdj6c0/PuiZU6mSgSgSgzaVDeNpbWlzepTvzDpXs4vjtKRoPPfpYs40ycvdOHItWRrcXTbrjz+21pMm9emfC5KiuPHGMTgAg4rf15G016lXY49zgwYNEbMMeZK3sOP06RVjZb9d5sinuVusbQwdTk9S8z48PJXSuSgSgSgsOhDwLQ4b6TgPzNPyBVTWR/1x9Wj/ABv/AJZ+n+l5WY2xAQVnS++CwdjTMPcO+RsacmjiflzVzS4eqeuWdr9TNI9OvM8qXK0mISgSg+lmtDqbmvYYc0yD/di5tWLRtLul5paLR4dQsdoFSmx4ye0GN0jJYt69Nph9PS0XrFo8vsuXQgIKTp037amd9OPRzvqtLRT7Ex82N/J19us/JW5VxmEoEoEoPWOXNo3hY02T07xPjylbhvI2avTq7Gu7/FhwcI24Y8wFUzY/UpNW9iv0XiztTTIkYg5LBbKA06t/Y2R8GHVYpj3p1v0hys6SnVlj5d1fU36cc/Ps5E8wFt1jeWJqL9GOZ+z4ypmKSgSgSgSg+9gtZpVG1G5tM8xkR1Ejqub0i9ZrKTFknHeLR4dLu+3srMD6ZkbRtafK4bCse9JpO0vo8WWuSvVVsrhI1LzvFlBhfUPIbXHcF3jxzedoRZctcVeqzmlstRqvc93icST+wHADDotilYrWKw+cyXnJabT5fKV04JQJQJQdMuGmW2eiDnqA+uP7rGzTvkn6vpdPG2KsT8G+o0wgIKPp1UmuwbqY+LnfQLS0cexM/Ni/yU/9kR8lclW2cSgSgSgSg+zDIUNo2ltae/Xjifs65oJb+2sjJMupTTPuxq/pLViaunTln5923pr9WOPl2Vv2n2yalGkMmsLzzedUegafzK1oKezNvsr6y3eKqHXdkFp0YWtt3iv3fKVIoEoEoEoEoEoPtZrU+mdam9zHbwY6HeFzatbRtMO6XtSd6zskf/J7VEdt/wDOnPrqqL/jYvh+1j/m5/8A2/xCNtFpdUdrPe5zt5JPTkpq1isbRCve9rzvad3yleuCUCUCUEno/dptFYNjuNxeeA2czl/pQ58vp138+FnS4PVvt4jl0pZD6EQEBBzXSS1dpaahBwB1R7g1fmCeq19PXpxxD5/V3680z9kZKmVSUCUCUCUH1oOzUd1/RW7zX7r57MLZFWrSOTmB45sMH1Dh+VZmvp7MWbujt7U1Qumto17bWM4NLWjhqtAI9dZWNLXbFCHUTvklWazsSrteGFqZ3ySwldICUCUCUCUCUCUCUCUCUCUCUH2sdmdVeGMEuccPqdwXNrRWN5d48dr26aulXNdjbPTDG4uOL3eY/TcFkZcs5Lby+gwYYxU6Yb6jTCAgjr/vHsKLnz3z3Wf9jkemJ6KXDj67xCDUZfSxzb8OYyth86SgSgSgSgSgzouxC5twn007ZIWXQu0altomcHEtPHWaQB66qpaqu+KW7p52yQjr1qa1es7zVah9XkqXHG1Ij5Qjv3vP1lDvOJ5qzHDDv3tMvJXrglAlAlAlAlAlAlAlAlAlBlTaXEBolxIAAzJOAAXkztG8vYrMztDo+jlyizMkwazh3zu/A3h8z0WVnzTkn5N7TaeMNfn5S6gWRAQY1KgaC5xAaASScgBmSkRv2h5MxEby5tpFe5tFWRhSbIYOG1x4n6LWwYvTr82Fqs/q37cRwipU6qSgSgSgSgSg9YcRzXk8OqdrRKYuqpq16LvLVpn0eCq2SN6THylu0na0fWGvUdJJ3kn1XUOZlFyp2ISgSgSgSgSgSgSgSgSgSgSgumhF0QP+Q8YmRTB2DIv64gdd6oavN7kfdq6HT7R6k/ZblRaIgIPHOABJIAGJJyAG0r0UDSjSHtz2dIkUQcT5yNp/DuHXlpafB0e1blj6vU+p7NeP2rsq0okoEoEoEoEoEoEoJRjoIO4g+igltxJUbBI3Ej0SCY8ImVOxdiUCUCUCUCUCUCUCUCUCUG5c9hNesymMnHvHc0YuPp8YUeW/RWbJcOL1LxV1amwNAa0Q1oAAGwDABY8zvO8voIiIjaGS8eiAgoOlmkXak0qTvsge84ffI3fhHx9FpafB0+1blk6vVdXsU4VmVbZ5KBKBKBKBKBKBKBKCWY2SBvICgltRDYvWnq16zfLVqD0eQucc70iflDq/a8/WUDUzPMqxDHvG1phjKOSUCUCUCUCUCUCUCUCUF09n1jwqVTnIY3pDnfNvoqOsvxX7tP8Aj8fab/ZcVRaIgIKzpte/ZUxSYYqVB3j5WZH1xHIFWtLi6p6p4hS1mbor0xzKgLSZBKBKBKBKBKBKBKBKDKnmOYSXVI3tEJ66qetXot81WmPV4Cr5J2pM/KWxTvaPrCR01s+pbawjBxa4cdZoJPrrKLS23xQk1EbZJVG1iHlXK8MjPG15fKV6hJQJQJQJQJQJQJQJQJQdO0Qo6tkpb3Bzj7zjHwhZOonfJLc0tdsVUwoVgQeoOT37bu2r1HzLS4hv/VuDfgJ6rYw06KRDB1F+vJMtCVIhJQJQJQJQJQJQJQJQfWyCXheW4S4I3vC3aF2fXttERg0lx4arSQfXVVPVW2xS2NPG+SE37T7HFSjVAwcwsPNhkeocfyqvoL+zNU2sr3iznd5NyPRaVWPqa8S0pXasSgSgSgSgSgSgSgSgSg6norU1rJRI8pH5XEH5LIzxtkluaed8VUsokwg0r6tXZWeq/ItY6OZEN+JC7x16rxCPLbppMuRytlgkoEoEoEoEoEoEoEoEoN27W5nouLLOmrzLonswsc1atUjBrAwc3mT6Bo/Ms3X39mKtjR19qbLLp1YO2sj4EupRUHuzrfpLlV0l+nLHz7LGpp1Y5+Xdx6109Zh35jotqOWNlr1VmERKkUCUCUCUCUCUCUCUCUCUF79n14gsfQJ7zSXN4tOYHI4+8qGrptPU1NFk3r0fBb1TXhBVPaDbw2k2kD3qjpI/C36uj8pVvSU3t1fBS1t9qdPxUCVoMolAlAlAlAlAlAlAlAlBL2SnqsG84nqo5nuv4q9NYh2DQSwdjZGSIdVmofejV/SGrF1d+rLPy7NnTU6ccfPusDhOBxBVZYcVv67TZrRUpbGu7nFhxaeOGHMFb2HJ6lIsxstOi81Ve2UtVxGw4hWIlm5adNnwleoyUCUCUCUCUCUCUCUH0s1pdTc17HFr2mQRsXloi0bS6raazvC6WDTxsRXou1t9OCDx1XER6lUraSd/ZloU10be1H4fW16eUwD2VF7nbNfVaOeBJPwXldHbzLq2tpt2hSrwtz61Q1KjpcfQDY0DYArtKRSNoZ2S83t1S15XTglAlAlAlAlAlAlAlB97HS1nAbBiV5MpMVOqy0XDdxtNenS2Od3uDBi48MMOZCr5cnp0mzSxU67RV2pogQBAGSwWy9QU32j3R2lIV2Dv0sH8aZOfunHkXK9osvTbonz+1PV4969UeHLbfQ1m4eIYj9wtWJ2ZWWnVCHlSKZKBKBKBKBKBKBKBKBKDyUNiUNnsoEoEoEoEoEoEoEoEoEoJiwUNVuPiOJ/YLiZXMVOmHUvZxc/Z0jXeO/VwZwpg5+8ceTWrJ1uXqt0R4/bV0mPavVPlclRXBBi9gIIIBBBBByIOYKROw47pRcpslcsx7N0upHe3yzvGR6HatzBm9Wm/nyyM2L07bePCpXlZtU6w8Jz4FWYlQy02neGjK9QkoEoEoEoEoEoEoLJopo0bT9pUJbQBjDN5GYB2Deeg4V8+fo7Ryt6fTdftW4dBsV3UqIilSYwcGiTzdmeqz7XtbmWjWlaxtEPbZd9KqIq0mPHFonocx0St5rxL21K27TDn+lejP/G+0pEuoEwQcSwnIE7W7j0538Gfr7TyzdRpuj2q8KzKsqhKBKBKBKBKBKBKDeu2zax1j4RlxK8mU2Km87ytui9ym11wzHs296odzdwO85DqdirZ83pU38+F/Di9S23jy7ExgaAAAAAAAMgBkAsOZ3a7JAQEEVpJcrbXRLDg8Y03eV30OR/0psGacVt/yizYoyV2cdt1kcxz6VVsOaSHNP8AeRB5FbdbRaImGRau0zWVdtlmNM/hOR/u1SRKnenTLXleuSUCUCUCUCUHoxwGa8Ijd2iwWUUqbKbcmNA5xmepk9Vj2tNpmZblaxWIiH3XL0QfK12ZtVjqbvC9paeoiV7W01neHkxExtLi1RpaSDmCQeYwK2YnfuxJrtOzGV68JQJQJQJQJQbFjsxqH8IzP92ryZdUp1SsVisjnuZSpNlziA1o/vMk8yo7WisTMrla7zFYdi0buVtkohgxecajvM76DIf7WJnzTltv+GvhxRjrslVClEBAQEFa0x0ZFqbr04FoYMNgePI4/I/VWtNqPTnaeFbUYPUjeOXKLVZvEyo0ggkEEQQR8iFsRO/eGXaviUBbLKaZxxacj/dq7iVa1OlryjglAlAlAlB618EEZjEdEex2nd2yzWgVGNe3Fr2hw5OErGmNp2ltxO8bw+q8eiDCtWDGue4w1oLidwAkr2I3naHk9u7iVarrOLjm4knqZWzEbRsxLTvMyxlHhKBKBKBKDYsdlNQ4YNGZ/u1Jl3WnUn7LZvCym0kkgAASST8yVxM7d5Wa18Q6vodoyLK3XqAG0PGO0MHkB37z9Fj6nUepO0cNTT4PTjeeVlVVZEBAQEBAQVrSzRVtqGvThloAz2PAya/9irWn1M4+08K2fTxk7xy5bbrG5jnU6zC1wwc1w/vQha9bRaN4lmWrMTtaEDbbtLcWd5u7aPqu4lBbH8EfK9RkoEoEoEoLdobpSKI7Gufsp7j/ACTm134ScZ2TuyqZ8HV7VeVzT5+n2bcOhUarXgOY4Oaci0gg8iFRmNu0r8Tvw9q1A0FznBrRmSQAOJJySI34J7cuf6ZaVNqg0LOZpz33+aPut/DO3bG7O9gwTX2rKGozxMdNVOlW1MlAlAlAlBIWK7S7F/dbu2n6LzdJXH8U9YbG57m06TC5xwa1o/vUnquLWisbynrWZnasOpaJ6Ktso7SpD7QRnsYDm1nHeVkajUzk7Rw08GnjH3nlZVVWRAQEBAQEBAQRV/XBStbYqCHjwvHib9RwP8qbDntint+EWXDXJHdzC/tHa1kPfbrU5wqNHdO4HyngehK1sOemXjn4M3Lhtj54+KuWu7mvx8Lt428wp91eaRKItNhezMS3eMR13L3dFNJhqyvXJKBKBKD62e1PZ/jqPZPleW/JczWJ5h1FrRxL20Wt9T/JUe+MtZ7nfMpFYjiCbWnmXxldOSUCUCUG1ZrC9+QgbzgOm9ebuopMpeyXc1mPidvOzkF5ulikQsdw6O1rWe43VpzjUcO6N4HmPAdSFBmz0xc8/BYxYbZOOPi6fcNwUrI2KYl58Tz4ncOA4D+Vk5s9ss9/w0sWGuOOyVUKUQEBAQEBAQEBAQYvYHAhwBBEEESCDsISJ2FPvvQKnUl1md2T/IZNM8trOkjgr2LW2r2v3/ank0lZ717fpRr1uWvZj9tSc0bHDFh5OGHQ4rQx5qZP6ypXxXp/aELXu+m/NsHeMP4UqKaxLQrXKfuPB4ER8Qm7iaNSpd1UfcJ5EFe7ueiWu6k4ZtcObSE3edMsJQ2JQ2ZtpOOTXHk0lNzplsU7uqn7hHMgJu96JbdG5T994HACfiU3dRRv0LvpsybJ3nH+F47isQmrruavaT9jSc4bXZMHNxw6DFRZM1Mf9pS0xWv/AFhebk0Cp04daXdq/wAgkUxz2v6wOCz8uttbtTt+13HpKx3t3/S4MYGgBoAAEAAQABsAVGZ3XGSAgICAgICAgICAgICAg8cJEESCgr95aG2WtJFPsnb6R1f0+H4KzTV5a+d/qr302O3jb6K3bvZ3UH+Gux43PaWn1Ez6BWqa+vvQr20dvdlCWnRK2Mzs7nDexzXT0Bn4KxXVYp8oZ0+SPCOqXbWb4qFZvOk8fMKWMlJ4mPyjmlo8T+Gu9hGYI5hdbudhjCcgTyCbmzYp3bWd4aFZ3Kk8/ILmclI5mPy6ilp8T+EjZtErY/KzuaN73NbHQmfgorarFHlJGnyT4Tdi9ndQ/wCauxg3MaXH1MR6FV76+vuwmro7e9KyXbobZaME0+1dvqnW/Tg34KrfV5bedvosU02Ovjf6rA0QIAgDJVlh6gICAgICAgI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data:image/jpeg;base64,/9j/4AAQSkZJRgABAQAAAQABAAD/2wCEAAkGBxQSEhQUERATExAUFBQaFRYWEBQYFxYZFRUYFxYTFRUYHCggGBolGxcUITEiJSorLjouFyE0ODMsOSgtLi0BCgoKDg0OGhAQGiwkICUtLCwsLCwsLCwsMjQsLCwsLCwsLCwsLCwsLCwsLCwsLCwsLCw3LCwsLCwsLCwsLCwsLP/AABEIAOAA4AMBEQACEQEDEQH/xAAbAAEAAgMBAQAAAAAAAAAAAAAABQYCBAcBA//EADwQAAEDAQQHBQUIAgIDAAAAAAEAAhEDBAUhMQYSQVFhcYETIjJSkQeCobHRI0JikqLB4fAz8RRyFkOj/8QAGgEBAAMBAQEAAAAAAAAAAAAAAAMEBQIBBv/EAC8RAQACAQMDAQgCAgIDAAAAAAABAgMEETESIUETIkJRYXGBkbEFMqHRFCMzUuH/2gAMAwEAAhEDEQA/AO4oCAgICAgICDxxjE4AIIC8tMrLRkdp2rhspDW/V4firNNJlt42+qvfU46+d/orVu9olQ/4aDGje9xcfQRHqVapoK+9P4V7ayfdhC2nS22PztBaNzGtbHUCfirFdLijwhnUZJ8o2reVZ3ir1nc6zz8ypYx0jiI/CPrvPmfy13PJzJPMyuohzM/Ea8jIkcjCbET8GxSvKs3w16zeVZ4+RXM46TzEfh113jzP5SNm0ttjMrQXDc9rXT1In4qK2lxT4SRqMkeU3YfaJUH+agxw3scWn0Mz6hV76CvuymrrJ96Flu3TKy1oHadk7dVGr+rw/FVb6TLXxv8ARYpqcdvO31T7TOIxBVZYeoCAgICAgICAgICAgICDF7wASSAAJJJgADaSkRuKffmntOnLbM3tX+cyKY5bX9IHFXsWitbvft+1PJq6x2r3/SjXrfVe0n7aq5w8owYOTRh1OK0MeGmP+sKV8t7/ANpaIYVPFJlSy6vFj5nv8u7MUuK7jF8VHJ/Jz7lfyzDBuXcUqq21ue3vfh6F1tCCcl7czP5eyvUZKDwrzaEkZL14mfy8LRuXM0qnrrc9fe/LA0uK4nF8FrH/ACc+/X8MCwriaTC9i1eLJxPf59m9dV9V7MfsarmjynFh5tOHUYqDJhpk/tC7TLen9ZXm5NPadSG2lvZP84k0zz2s6yOKz8uitXvTv+13Hq6z2t2/S4MeCAQQQRIIMgg7QVRmNlxkgICAgICAgICAgIIq/r+pWRs1DLz4WDxO+g4n+FNhwWyz2/KLLlrjju5hf2kVa1nvu1aU4U2nujcT5jxPQBa2HBTFxz8WblzWyc8fBFNYrNaTLOz6zHi7cy+gACmisQyc2qyZe0z2+EPZXSsSgSg+lGi5/gY5x/C0n5LmbVrzLumO9/6xM/RusuS0HKi7rA+ZUc6nFHvJ40OefdeuuO0D/wBJ9Wn5Fef8nF8Xs6DUR7v6aleyvZ46b282kfEqWt624lBfDkp/asw+ErpGSgSg8IBXM1iVnDqsmLtE9vhL5uYobUmGtg1mPL24lK3DpFWsh7jtalONNx7p3keU8R1BVbNgpl55+LRxZrY+OPg6fcN/UrW2aZh48TD4m/UcR/Cyc2C2Ke/5aWLNXJHZKqFKICAgICAgICCtaWaVNso1KcPtBGWxgOTn/sFa0+mnJ3nhWz6iMfaOXL7VaX1Xl9Rxe9xxccz9BwyWvWsRHTWGXkybb2vLABWK025Y2o11r+zTtH+WUqRnkoEoN27LrqVz3B3Rm44NHXaeAUWXNXHHdY0+lyZp9nj4rZYNG6NPFw7R293h6Ny9ZWdk1d7cdm3h/j8WPmN5+f8ApMNaAIAAG4CB6KtM7r0REdoerwEAr0RduuCjV+5qO3sw9RkVPj1OSnnf6qmbQ4cnjafkq163FUo4+On5mjL/ALDZ8loYtTTJ24ljajQZMPfmPj/tFSrCkSgSgxIUdqb8L+n11qezfvH+WdltL6Tw+m4se04OGY+o4ZKvasTHTaG1jyb7WpLqGielTbUNSpDLQBlseBm5n7hZGo004+8cNTBqIydp5WVVVkQEBAQEBBWtMdJhZW6lODaHjDaGDzuHyH0VrTaf1J3nhW1Gf042jlyyo8uJc4lziSSSZJJzJK2a18QycmSKRNrSBT1rswtRqLZp78fAldK5KBKCa0fuQ1zrPkUQerjuHDef6K2o1Hp9o5X9HopzT1W/r+13o0g0BrQGtGQAwCy5mZneW/WsVjaI7Ml49EBAQEBAQVbSHR4QalBsRi5g+bB+3or+n1Xu3/LI1mgjbrxR9Y/0qsq+xyUCUArm1d0+n1FsM9uPgU3lpDmktc0gggwQRkQVBaviW9jyReItWXU9DtJham6lSBaGDHYHjztHzH1WNqdP6c7xw1tPn9SNp5WVVVkQEBAQRWkd9NslEvOLzhTb5nfQZn/SmwYZy22/KLLljHXdx+1Wl1V7n1HFz3mXE7T+w2RuC261iIitWPkyc3tL5SrNa7MHUZ5y238eCV0rkoEoJC47tNoqauTBi87huHE/3JQ58vp138+FrSaac19vEcuh0qYaA1ohoEADYAseZmZ3l9JWsVjaGSPRAQEBAQEBAlBSdK7q7J/aMEU3nEbGuz9DifVaelzdUdM8wwv5DTdFvUrxP7/+oCVbZpKBKBK5tXdY0+ecVt/Hl9LLaXUntfTcWvYZaRsP7jZHFVrViYmtm9jycXrLsOjd9NtdEPGDxhUb5XfQ5j/axM+GcVtvw2MOWMld0qoUogIMXvABJIAAJJJwAGZJSI3HHdKL6Nrrl+PZNltIbm+Yje7M9BsW5gw+lTbz5ZGbL6lt/HhDkq5Su3dhazP126I4h5K7USUCUCUe7OjXDd/YUQ0+N2L+Z2dBgsfPl9S+/jw+l0uD0ccV8+UioVgQEBAQEBAQEBBr3jZBWpvpn7wwO45g+sLvHfotFkeXHGSk0ny5k9pBIIggkEbiMwtuJ37vlprMTtLGUeEoEoPQVxeu/de0efot0TxKY0Xvo2SuH49m6G1Bvb5gN4zHUbVTz4fVpt58N3Dl9O2/jy7Ex4cAQQQQCCMiDkQsOY2a7JAQU32j3x2dIUGHv1cX8KYOXvHDkHK9osXVbrnx+1PV5Nq9MeXNXFa9I3li6rN6dO3MsJUzFJQJQJQS2i9lFS0Nnwsl593L9RaoNTfpxz8+y5ocUXzRv47uhrIfQiAgIK1fWlIpksogPeM3HwjgPMfhzVzDpJt3t2Zup18Unpp3n/CsWi+K7zLqz+QcWj0bAV2uHHXiIZl9Vmtzaf0yst9V6ZltZx4OOsPR37JbBjtzBTVZqT2tP37rlcN+ttA1SA2qBi3YRvb9FnZ9POPv4bWl1dc0bT2lMKutiAgIOeaU0NS0vjJ0OHvDH9WstfTW6scPntdj6c0/PuiZU6mSgSgSgzaVDeNpbWlzepTvzDpXs4vjtKRoPPfpYs40ycvdOHItWRrcXTbrjz+21pMm9emfC5KiuPHGMTgAg4rf15G016lXY49zgwYNEbMMeZK3sOP06RVjZb9d5sinuVusbQwdTk9S8z48PJXSuSgSgSgsOhDwLQ4b6TgPzNPyBVTWR/1x9Wj/ABv/AJZ+n+l5WY2xAQVnS++CwdjTMPcO+RsacmjiflzVzS4eqeuWdr9TNI9OvM8qXK0mISgSg+lmtDqbmvYYc0yD/di5tWLRtLul5paLR4dQsdoFSmx4ye0GN0jJYt69Nph9PS0XrFo8vsuXQgIKTp037amd9OPRzvqtLRT7Ex82N/J19us/JW5VxmEoEoEoPWOXNo3hY02T07xPjylbhvI2avTq7Gu7/FhwcI24Y8wFUzY/UpNW9iv0XiztTTIkYg5LBbKA06t/Y2R8GHVYpj3p1v0hys6SnVlj5d1fU36cc/Ps5E8wFt1jeWJqL9GOZ+z4ypmKSgSgSgSg+9gtZpVG1G5tM8xkR1Ejqub0i9ZrKTFknHeLR4dLu+3srMD6ZkbRtafK4bCse9JpO0vo8WWuSvVVsrhI1LzvFlBhfUPIbXHcF3jxzedoRZctcVeqzmlstRqvc93icST+wHADDotilYrWKw+cyXnJabT5fKV04JQJQJQdMuGmW2eiDnqA+uP7rGzTvkn6vpdPG2KsT8G+o0wgIKPp1UmuwbqY+LnfQLS0cexM/Ni/yU/9kR8lclW2cSgSgSgSg+zDIUNo2ltae/Xjifs65oJb+2sjJMupTTPuxq/pLViaunTln5923pr9WOPl2Vv2n2yalGkMmsLzzedUegafzK1oKezNvsr6y3eKqHXdkFp0YWtt3iv3fKVIoEoEoEoEoEoPtZrU+mdam9zHbwY6HeFzatbRtMO6XtSd6zskf/J7VEdt/wDOnPrqqL/jYvh+1j/m5/8A2/xCNtFpdUdrPe5zt5JPTkpq1isbRCve9rzvad3yleuCUCUCUEno/dptFYNjuNxeeA2czl/pQ58vp138+FnS4PVvt4jl0pZD6EQEBBzXSS1dpaahBwB1R7g1fmCeq19PXpxxD5/V3680z9kZKmVSUCUCUCUH1oOzUd1/RW7zX7r57MLZFWrSOTmB45sMH1Dh+VZmvp7MWbujt7U1Qumto17bWM4NLWjhqtAI9dZWNLXbFCHUTvklWazsSrteGFqZ3ySwldICUCUCUCUCUCUCUCUCUCUCUH2sdmdVeGMEuccPqdwXNrRWN5d48dr26aulXNdjbPTDG4uOL3eY/TcFkZcs5Lby+gwYYxU6Yb6jTCAgjr/vHsKLnz3z3Wf9jkemJ6KXDj67xCDUZfSxzb8OYyth86SgSgSgSgSgzouxC5twn007ZIWXQu0altomcHEtPHWaQB66qpaqu+KW7p52yQjr1qa1es7zVah9XkqXHG1Ij5Qjv3vP1lDvOJ5qzHDDv3tMvJXrglAlAlAlAlAlAlAlAlAlBlTaXEBolxIAAzJOAAXkztG8vYrMztDo+jlyizMkwazh3zu/A3h8z0WVnzTkn5N7TaeMNfn5S6gWRAQY1KgaC5xAaASScgBmSkRv2h5MxEby5tpFe5tFWRhSbIYOG1x4n6LWwYvTr82Fqs/q37cRwipU6qSgSgSgSgSg9YcRzXk8OqdrRKYuqpq16LvLVpn0eCq2SN6THylu0na0fWGvUdJJ3kn1XUOZlFyp2ISgSgSgSgSgSgSgSgSgSgSgumhF0QP+Q8YmRTB2DIv64gdd6oavN7kfdq6HT7R6k/ZblRaIgIPHOABJIAGJJyAG0r0UDSjSHtz2dIkUQcT5yNp/DuHXlpafB0e1blj6vU+p7NeP2rsq0okoEoEoEoEoEoEoJRjoIO4g+igltxJUbBI3Ej0SCY8ImVOxdiUCUCUCUCUCUCUCUCUCUG5c9hNesymMnHvHc0YuPp8YUeW/RWbJcOL1LxV1amwNAa0Q1oAAGwDABY8zvO8voIiIjaGS8eiAgoOlmkXak0qTvsge84ffI3fhHx9FpafB0+1blk6vVdXsU4VmVbZ5KBKBKBKBKBKBKBKCWY2SBvICgltRDYvWnq16zfLVqD0eQucc70iflDq/a8/WUDUzPMqxDHvG1phjKOSUCUCUCUCUCUCUCUCUF09n1jwqVTnIY3pDnfNvoqOsvxX7tP8Aj8fab/ZcVRaIgIKzpte/ZUxSYYqVB3j5WZH1xHIFWtLi6p6p4hS1mbor0xzKgLSZBKBKBKBKBKBKBKBKDKnmOYSXVI3tEJ66qetXot81WmPV4Cr5J2pM/KWxTvaPrCR01s+pbawjBxa4cdZoJPrrKLS23xQk1EbZJVG1iHlXK8MjPG15fKV6hJQJQJQJQJQJQJQJQJQdO0Qo6tkpb3Bzj7zjHwhZOonfJLc0tdsVUwoVgQeoOT37bu2r1HzLS4hv/VuDfgJ6rYw06KRDB1F+vJMtCVIhJQJQJQJQJQJQJQJQfWyCXheW4S4I3vC3aF2fXttERg0lx4arSQfXVVPVW2xS2NPG+SE37T7HFSjVAwcwsPNhkeocfyqvoL+zNU2sr3iznd5NyPRaVWPqa8S0pXasSgSgSgSgSgSgSgSgSg6norU1rJRI8pH5XEH5LIzxtkluaed8VUsokwg0r6tXZWeq/ItY6OZEN+JC7x16rxCPLbppMuRytlgkoEoEoEoEoEoEoEoEoN27W5nouLLOmrzLonswsc1atUjBrAwc3mT6Bo/Ms3X39mKtjR19qbLLp1YO2sj4EupRUHuzrfpLlV0l+nLHz7LGpp1Y5+Xdx6109Zh35jotqOWNlr1VmERKkUCUCUCUCUCUCUCUCUCUF79n14gsfQJ7zSXN4tOYHI4+8qGrptPU1NFk3r0fBb1TXhBVPaDbw2k2kD3qjpI/C36uj8pVvSU3t1fBS1t9qdPxUCVoMolAlAlAlAlAlAlAlAlBL2SnqsG84nqo5nuv4q9NYh2DQSwdjZGSIdVmofejV/SGrF1d+rLPy7NnTU6ccfPusDhOBxBVZYcVv67TZrRUpbGu7nFhxaeOGHMFb2HJ6lIsxstOi81Ve2UtVxGw4hWIlm5adNnwleoyUCUCUCUCUCUCUCUH0s1pdTc17HFr2mQRsXloi0bS6raazvC6WDTxsRXou1t9OCDx1XER6lUraSd/ZloU10be1H4fW16eUwD2VF7nbNfVaOeBJPwXldHbzLq2tpt2hSrwtz61Q1KjpcfQDY0DYArtKRSNoZ2S83t1S15XTglAlAlAlAlAlAlAlB97HS1nAbBiV5MpMVOqy0XDdxtNenS2Od3uDBi48MMOZCr5cnp0mzSxU67RV2pogQBAGSwWy9QU32j3R2lIV2Dv0sH8aZOfunHkXK9osvTbonz+1PV4969UeHLbfQ1m4eIYj9wtWJ2ZWWnVCHlSKZKBKBKBKBKBKBKBKBKDyUNiUNnsoEoEoEoEoEoEoEoEoEoJiwUNVuPiOJ/YLiZXMVOmHUvZxc/Z0jXeO/VwZwpg5+8ceTWrJ1uXqt0R4/bV0mPavVPlclRXBBi9gIIIBBBBByIOYKROw47pRcpslcsx7N0upHe3yzvGR6HatzBm9Wm/nyyM2L07bePCpXlZtU6w8Jz4FWYlQy02neGjK9QkoEoEoEoEoEoEoLJopo0bT9pUJbQBjDN5GYB2Deeg4V8+fo7Ryt6fTdftW4dBsV3UqIilSYwcGiTzdmeqz7XtbmWjWlaxtEPbZd9KqIq0mPHFonocx0St5rxL21K27TDn+lejP/G+0pEuoEwQcSwnIE7W7j0538Gfr7TyzdRpuj2q8KzKsqhKBKBKBKBKBKBKDeu2zax1j4RlxK8mU2Km87ytui9ym11wzHs296odzdwO85DqdirZ83pU38+F/Di9S23jy7ExgaAAAAAAAMgBkAsOZ3a7JAQEEVpJcrbXRLDg8Y03eV30OR/0psGacVt/yizYoyV2cdt1kcxz6VVsOaSHNP8AeRB5FbdbRaImGRau0zWVdtlmNM/hOR/u1SRKnenTLXleuSUCUCUCUCUHoxwGa8Ijd2iwWUUqbKbcmNA5xmepk9Vj2tNpmZblaxWIiH3XL0QfK12ZtVjqbvC9paeoiV7W01neHkxExtLi1RpaSDmCQeYwK2YnfuxJrtOzGV68JQJQJQJQJQbFjsxqH8IzP92ryZdUp1SsVisjnuZSpNlziA1o/vMk8yo7WisTMrla7zFYdi0buVtkohgxecajvM76DIf7WJnzTltv+GvhxRjrslVClEBAQEFa0x0ZFqbr04FoYMNgePI4/I/VWtNqPTnaeFbUYPUjeOXKLVZvEyo0ggkEEQQR8iFsRO/eGXaviUBbLKaZxxacj/dq7iVa1OlryjglAlAlAlB618EEZjEdEex2nd2yzWgVGNe3Fr2hw5OErGmNp2ltxO8bw+q8eiDCtWDGue4w1oLidwAkr2I3naHk9u7iVarrOLjm4knqZWzEbRsxLTvMyxlHhKBKBKBKDYsdlNQ4YNGZ/u1Jl3WnUn7LZvCym0kkgAASST8yVxM7d5Wa18Q6vodoyLK3XqAG0PGO0MHkB37z9Fj6nUepO0cNTT4PTjeeVlVVZEBAQEBAQVrSzRVtqGvThloAz2PAya/9irWn1M4+08K2fTxk7xy5bbrG5jnU6zC1wwc1w/vQha9bRaN4lmWrMTtaEDbbtLcWd5u7aPqu4lBbH8EfK9RkoEoEoEoLdobpSKI7Gufsp7j/ACTm134ScZ2TuyqZ8HV7VeVzT5+n2bcOhUarXgOY4Oaci0gg8iFRmNu0r8Tvw9q1A0FznBrRmSQAOJJySI34J7cuf6ZaVNqg0LOZpz33+aPut/DO3bG7O9gwTX2rKGozxMdNVOlW1MlAlAlAlBIWK7S7F/dbu2n6LzdJXH8U9YbG57m06TC5xwa1o/vUnquLWisbynrWZnasOpaJ6Ktso7SpD7QRnsYDm1nHeVkajUzk7Rw08GnjH3nlZVVWRAQEBAQEBAQRV/XBStbYqCHjwvHib9RwP8qbDntint+EWXDXJHdzC/tHa1kPfbrU5wqNHdO4HyngehK1sOemXjn4M3Lhtj54+KuWu7mvx8Lt428wp91eaRKItNhezMS3eMR13L3dFNJhqyvXJKBKBKD62e1PZ/jqPZPleW/JczWJ5h1FrRxL20Wt9T/JUe+MtZ7nfMpFYjiCbWnmXxldOSUCUCUG1ZrC9+QgbzgOm9ebuopMpeyXc1mPidvOzkF5ulikQsdw6O1rWe43VpzjUcO6N4HmPAdSFBmz0xc8/BYxYbZOOPi6fcNwUrI2KYl58Tz4ncOA4D+Vk5s9ss9/w0sWGuOOyVUKUQEBAQEBAQEBAQYvYHAhwBBEEESCDsISJ2FPvvQKnUl1md2T/IZNM8trOkjgr2LW2r2v3/ank0lZ717fpRr1uWvZj9tSc0bHDFh5OGHQ4rQx5qZP6ypXxXp/aELXu+m/NsHeMP4UqKaxLQrXKfuPB4ER8Qm7iaNSpd1UfcJ5EFe7ueiWu6k4ZtcObSE3edMsJQ2JQ2ZtpOOTXHk0lNzplsU7uqn7hHMgJu96JbdG5T994HACfiU3dRRv0LvpsybJ3nH+F47isQmrruavaT9jSc4bXZMHNxw6DFRZM1Mf9pS0xWv/AFhebk0Cp04daXdq/wAgkUxz2v6wOCz8uttbtTt+13HpKx3t3/S4MYGgBoAAEAAQABsAVGZ3XGSAgICAgICAgICAgICAg8cJEESCgr95aG2WtJFPsnb6R1f0+H4KzTV5a+d/qr302O3jb6K3bvZ3UH+Gux43PaWn1Ez6BWqa+vvQr20dvdlCWnRK2Mzs7nDexzXT0Bn4KxXVYp8oZ0+SPCOqXbWb4qFZvOk8fMKWMlJ4mPyjmlo8T+Gu9hGYI5hdbudhjCcgTyCbmzYp3bWd4aFZ3Kk8/ILmclI5mPy6ilp8T+EjZtErY/KzuaN73NbHQmfgorarFHlJGnyT4Tdi9ndQ/wCauxg3MaXH1MR6FV76+vuwmro7e9KyXbobZaME0+1dvqnW/Tg34KrfV5bedvosU02Ovjf6rA0QIAgDJVlh6gICAgICAgI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8337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9611" y="1601128"/>
            <a:ext cx="7772400" cy="1362075"/>
          </a:xfrm>
        </p:spPr>
        <p:txBody>
          <a:bodyPr>
            <a:noAutofit/>
          </a:bodyPr>
          <a:lstStyle/>
          <a:p>
            <a:r>
              <a:rPr lang="en-US" sz="5400" dirty="0" smtClean="0">
                <a:solidFill>
                  <a:srgbClr val="FFC000"/>
                </a:solidFill>
              </a:rPr>
              <a:t>Go math: </a:t>
            </a:r>
            <a:r>
              <a:rPr lang="en-US" sz="5400" dirty="0" smtClean="0"/>
              <a:t>Framework for teaching</a:t>
            </a:r>
            <a:endParaRPr lang="en-US" sz="5400" dirty="0"/>
          </a:p>
        </p:txBody>
      </p:sp>
    </p:spTree>
    <p:extLst>
      <p:ext uri="{BB962C8B-B14F-4D97-AF65-F5344CB8AC3E}">
        <p14:creationId xmlns:p14="http://schemas.microsoft.com/office/powerpoint/2010/main" val="221299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600200"/>
            <a:ext cx="8829675" cy="438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1765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5" name="TextBox 4"/>
          <p:cNvSpPr txBox="1"/>
          <p:nvPr/>
        </p:nvSpPr>
        <p:spPr>
          <a:xfrm>
            <a:off x="190500" y="1524000"/>
            <a:ext cx="9144000" cy="707886"/>
          </a:xfrm>
          <a:prstGeom prst="rect">
            <a:avLst/>
          </a:prstGeom>
          <a:noFill/>
        </p:spPr>
        <p:txBody>
          <a:bodyPr wrap="square" rtlCol="0">
            <a:spAutoFit/>
          </a:bodyPr>
          <a:lstStyle/>
          <a:p>
            <a:r>
              <a:rPr lang="en-US" sz="2000" b="1" u="sng" dirty="0" smtClean="0"/>
              <a:t>A Framework for Beginning our Implementation of the Go Math Materials</a:t>
            </a:r>
          </a:p>
          <a:p>
            <a:endParaRPr lang="en-US" sz="2000" b="1" u="sng" dirty="0"/>
          </a:p>
        </p:txBody>
      </p:sp>
      <p:sp>
        <p:nvSpPr>
          <p:cNvPr id="6" name="Rectangle 5"/>
          <p:cNvSpPr/>
          <p:nvPr/>
        </p:nvSpPr>
        <p:spPr>
          <a:xfrm>
            <a:off x="190500" y="2057400"/>
            <a:ext cx="8763000" cy="2554545"/>
          </a:xfrm>
          <a:prstGeom prst="rect">
            <a:avLst/>
          </a:prstGeom>
        </p:spPr>
        <p:txBody>
          <a:bodyPr wrap="square">
            <a:spAutoFit/>
          </a:bodyPr>
          <a:lstStyle/>
          <a:p>
            <a:pPr marL="285750" indent="-285750">
              <a:buFont typeface="Arial" panose="020B0604020202020204" pitchFamily="34" charset="0"/>
              <a:buChar char="•"/>
            </a:pPr>
            <a:r>
              <a:rPr lang="en-US" sz="2000" dirty="0"/>
              <a:t>This instructional sequence to serve as a support for weekly planning when it feels as though </a:t>
            </a:r>
            <a:r>
              <a:rPr lang="en-US" sz="2000" b="1" u="sng" dirty="0"/>
              <a:t>“we can’t get it all in!” </a:t>
            </a:r>
            <a:endParaRPr lang="en-US" sz="2000" b="1" u="sng"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b="1" dirty="0" smtClean="0"/>
              <a:t>Adjustments</a:t>
            </a:r>
            <a:r>
              <a:rPr lang="en-US" sz="2000" dirty="0" smtClean="0"/>
              <a:t> </a:t>
            </a:r>
            <a:r>
              <a:rPr lang="en-US" sz="2000" dirty="0"/>
              <a:t>in regards to </a:t>
            </a:r>
            <a:r>
              <a:rPr lang="en-US" sz="2000" u="sng" dirty="0"/>
              <a:t>pacing and timing</a:t>
            </a:r>
            <a:r>
              <a:rPr lang="en-US" sz="2000" dirty="0"/>
              <a:t> may be needed to meet the needs of students. </a:t>
            </a: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This </a:t>
            </a:r>
            <a:r>
              <a:rPr lang="en-US" sz="2000" dirty="0"/>
              <a:t>should be considered a </a:t>
            </a:r>
            <a:r>
              <a:rPr lang="en-US" sz="2000" b="1" u="sng" dirty="0"/>
              <a:t>starting point </a:t>
            </a:r>
            <a:r>
              <a:rPr lang="en-US" sz="2000" dirty="0"/>
              <a:t>as we work to become more efficient with the Go Math materials.</a:t>
            </a:r>
          </a:p>
        </p:txBody>
      </p:sp>
    </p:spTree>
    <p:extLst>
      <p:ext uri="{BB962C8B-B14F-4D97-AF65-F5344CB8AC3E}">
        <p14:creationId xmlns:p14="http://schemas.microsoft.com/office/powerpoint/2010/main" val="305995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9350" y="1524331"/>
            <a:ext cx="8658169" cy="1362075"/>
          </a:xfrm>
        </p:spPr>
        <p:txBody>
          <a:bodyPr>
            <a:noAutofit/>
          </a:bodyPr>
          <a:lstStyle/>
          <a:p>
            <a:r>
              <a:rPr lang="en-US" sz="5400" dirty="0" smtClean="0">
                <a:solidFill>
                  <a:srgbClr val="FFC000"/>
                </a:solidFill>
              </a:rPr>
              <a:t>Framework for teaching: </a:t>
            </a:r>
            <a:br>
              <a:rPr lang="en-US" sz="5400" dirty="0" smtClean="0">
                <a:solidFill>
                  <a:srgbClr val="FFC000"/>
                </a:solidFill>
              </a:rPr>
            </a:br>
            <a:r>
              <a:rPr lang="en-US" sz="4800" dirty="0" smtClean="0"/>
              <a:t>Launching the chapter</a:t>
            </a: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endParaRPr lang="en-US" sz="5400" dirty="0"/>
          </a:p>
        </p:txBody>
      </p:sp>
    </p:spTree>
    <p:extLst>
      <p:ext uri="{BB962C8B-B14F-4D97-AF65-F5344CB8AC3E}">
        <p14:creationId xmlns:p14="http://schemas.microsoft.com/office/powerpoint/2010/main" val="15589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484847"/>
            <a:ext cx="8896865" cy="584775"/>
          </a:xfrm>
          <a:prstGeom prst="rect">
            <a:avLst/>
          </a:prstGeom>
          <a:noFill/>
        </p:spPr>
        <p:txBody>
          <a:bodyPr wrap="square" rtlCol="0">
            <a:spAutoFit/>
          </a:bodyPr>
          <a:lstStyle/>
          <a:p>
            <a:pPr algn="ctr"/>
            <a:r>
              <a:rPr lang="en-US" sz="3200" b="1" dirty="0" smtClean="0"/>
              <a:t>Launching a New Chapter:</a:t>
            </a:r>
            <a:endParaRPr lang="en-US" sz="3200" b="1" dirty="0"/>
          </a:p>
        </p:txBody>
      </p:sp>
      <p:sp>
        <p:nvSpPr>
          <p:cNvPr id="2" name="Rectangle 1"/>
          <p:cNvSpPr/>
          <p:nvPr/>
        </p:nvSpPr>
        <p:spPr>
          <a:xfrm>
            <a:off x="247135" y="2062148"/>
            <a:ext cx="8896865" cy="3447098"/>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sz="2800" dirty="0" smtClean="0"/>
              <a:t>Review Prerequisite Skills Activity</a:t>
            </a:r>
          </a:p>
          <a:p>
            <a:pPr marL="457200" indent="-457200">
              <a:buFont typeface="Wingdings" panose="05000000000000000000" pitchFamily="2" charset="2"/>
              <a:buChar char="q"/>
            </a:pPr>
            <a:r>
              <a:rPr lang="en-US" sz="2800" dirty="0" smtClean="0"/>
              <a:t>Administer ‘Show What You Know’ Pre-assessment</a:t>
            </a:r>
          </a:p>
          <a:p>
            <a:pPr marL="457200" indent="-457200">
              <a:buFont typeface="Wingdings" panose="05000000000000000000" pitchFamily="2" charset="2"/>
              <a:buChar char="q"/>
            </a:pPr>
            <a:r>
              <a:rPr lang="en-US" sz="2800" dirty="0" smtClean="0"/>
              <a:t>Preview Chapter Vocabulary</a:t>
            </a:r>
          </a:p>
          <a:p>
            <a:pPr marL="457200" indent="-457200">
              <a:buFont typeface="Wingdings" panose="05000000000000000000" pitchFamily="2" charset="2"/>
              <a:buChar char="q"/>
            </a:pPr>
            <a:r>
              <a:rPr lang="en-US" sz="2800" dirty="0" smtClean="0"/>
              <a:t>Introduce Chapter Centers</a:t>
            </a:r>
          </a:p>
          <a:p>
            <a:pPr marL="457200" indent="-457200">
              <a:buFont typeface="Wingdings" panose="05000000000000000000" pitchFamily="2" charset="2"/>
              <a:buChar char="q"/>
            </a:pPr>
            <a:r>
              <a:rPr lang="en-US" sz="2800" dirty="0" smtClean="0"/>
              <a:t>Send home School-Home Letter</a:t>
            </a:r>
          </a:p>
          <a:p>
            <a:pPr marL="457200" indent="-457200" algn="ctr">
              <a:buFont typeface="Wingdings" panose="05000000000000000000" pitchFamily="2" charset="2"/>
              <a:buChar char="q"/>
            </a:pPr>
            <a:endParaRPr lang="en-US" sz="2800" dirty="0"/>
          </a:p>
          <a:p>
            <a:pPr algn="ctr"/>
            <a:endParaRPr lang="en-US" sz="2800" dirty="0"/>
          </a:p>
          <a:p>
            <a:endParaRPr lang="en-US" sz="1200" dirty="0"/>
          </a:p>
        </p:txBody>
      </p:sp>
    </p:spTree>
    <p:extLst>
      <p:ext uri="{BB962C8B-B14F-4D97-AF65-F5344CB8AC3E}">
        <p14:creationId xmlns:p14="http://schemas.microsoft.com/office/powerpoint/2010/main" val="421581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4238" y="254230"/>
            <a:ext cx="8229600" cy="1143000"/>
          </a:xfrm>
        </p:spPr>
        <p:txBody>
          <a:bodyPr>
            <a:normAutofit/>
          </a:bodyPr>
          <a:lstStyle/>
          <a:p>
            <a:r>
              <a:rPr lang="en-US" dirty="0" smtClean="0"/>
              <a:t>Go Math</a:t>
            </a:r>
            <a:endParaRPr lang="en-US" dirty="0">
              <a:solidFill>
                <a:srgbClr val="FFC000"/>
              </a:solidFill>
            </a:endParaRPr>
          </a:p>
        </p:txBody>
      </p:sp>
      <p:sp>
        <p:nvSpPr>
          <p:cNvPr id="3" name="Rectangle 2"/>
          <p:cNvSpPr/>
          <p:nvPr/>
        </p:nvSpPr>
        <p:spPr>
          <a:xfrm>
            <a:off x="218362" y="1804516"/>
            <a:ext cx="8672923" cy="461665"/>
          </a:xfrm>
          <a:prstGeom prst="rect">
            <a:avLst/>
          </a:prstGeom>
        </p:spPr>
        <p:txBody>
          <a:bodyPr wrap="square">
            <a:spAutoFit/>
          </a:bodyPr>
          <a:lstStyle/>
          <a:p>
            <a:pPr marL="457200" indent="-457200">
              <a:buFont typeface="Wingdings" panose="05000000000000000000" pitchFamily="2" charset="2"/>
              <a:buChar char="q"/>
            </a:pPr>
            <a:r>
              <a:rPr lang="en-US" sz="2400" dirty="0" smtClean="0"/>
              <a:t>Review </a:t>
            </a:r>
            <a:r>
              <a:rPr lang="en-US" sz="2400" dirty="0"/>
              <a:t>Prerequisite </a:t>
            </a:r>
            <a:r>
              <a:rPr lang="en-US" sz="2400" dirty="0" smtClean="0"/>
              <a:t>Skills Activity (prior to the pre-assessment)</a:t>
            </a:r>
            <a:endParaRPr lang="en-US" sz="2400" dirty="0"/>
          </a:p>
        </p:txBody>
      </p:sp>
      <p:sp>
        <p:nvSpPr>
          <p:cNvPr id="5" name="Rectangle 4"/>
          <p:cNvSpPr/>
          <p:nvPr/>
        </p:nvSpPr>
        <p:spPr>
          <a:xfrm>
            <a:off x="83393" y="1445651"/>
            <a:ext cx="2682081" cy="369332"/>
          </a:xfrm>
          <a:prstGeom prst="rect">
            <a:avLst/>
          </a:prstGeom>
        </p:spPr>
        <p:txBody>
          <a:bodyPr wrap="none">
            <a:spAutoFit/>
          </a:bodyPr>
          <a:lstStyle/>
          <a:p>
            <a:pPr algn="ctr"/>
            <a:r>
              <a:rPr lang="en-US" b="1" dirty="0" smtClean="0"/>
              <a:t>Launching a New Chapter:</a:t>
            </a:r>
            <a:endParaRPr lang="en-US" b="1" dirty="0"/>
          </a:p>
        </p:txBody>
      </p:sp>
      <p:pic>
        <p:nvPicPr>
          <p:cNvPr id="7" name="Picture 6"/>
          <p:cNvPicPr>
            <a:picLocks noChangeAspect="1"/>
          </p:cNvPicPr>
          <p:nvPr/>
        </p:nvPicPr>
        <p:blipFill>
          <a:blip r:embed="rId3"/>
          <a:stretch>
            <a:fillRect/>
          </a:stretch>
        </p:blipFill>
        <p:spPr>
          <a:xfrm>
            <a:off x="2315978" y="2330130"/>
            <a:ext cx="4477689" cy="3009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46" y="5646314"/>
            <a:ext cx="8669739" cy="46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60243" y="5594551"/>
            <a:ext cx="2125014" cy="566638"/>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36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Norms</a:t>
            </a:r>
            <a:endParaRPr lang="en-US" dirty="0"/>
          </a:p>
        </p:txBody>
      </p:sp>
      <p:sp>
        <p:nvSpPr>
          <p:cNvPr id="3" name="Content Placeholder 2"/>
          <p:cNvSpPr>
            <a:spLocks noGrp="1"/>
          </p:cNvSpPr>
          <p:nvPr>
            <p:ph idx="1"/>
          </p:nvPr>
        </p:nvSpPr>
        <p:spPr>
          <a:xfrm>
            <a:off x="193183" y="1417638"/>
            <a:ext cx="8847786" cy="4754562"/>
          </a:xfrm>
        </p:spPr>
        <p:txBody>
          <a:bodyPr>
            <a:normAutofit/>
          </a:bodyPr>
          <a:lstStyle/>
          <a:p>
            <a:pPr marL="4572" indent="0">
              <a:buNone/>
            </a:pPr>
            <a:r>
              <a:rPr lang="en-US" dirty="0" smtClean="0"/>
              <a:t>Active Listening:</a:t>
            </a:r>
          </a:p>
          <a:p>
            <a:pPr marL="914400" lvl="1" indent="-457200">
              <a:lnSpc>
                <a:spcPct val="110000"/>
              </a:lnSpc>
              <a:buFont typeface="Arial" panose="020B0604020202020204" pitchFamily="34" charset="0"/>
              <a:buChar char="•"/>
            </a:pPr>
            <a:r>
              <a:rPr lang="en-US" sz="2200" dirty="0" smtClean="0"/>
              <a:t>Self-monitor use of electronics</a:t>
            </a:r>
          </a:p>
          <a:p>
            <a:pPr marL="914400" lvl="1" indent="-457200">
              <a:lnSpc>
                <a:spcPct val="110000"/>
              </a:lnSpc>
              <a:buFont typeface="Arial" panose="020B0604020202020204" pitchFamily="34" charset="0"/>
              <a:buChar char="•"/>
            </a:pPr>
            <a:r>
              <a:rPr lang="en-US" sz="2200" dirty="0" smtClean="0"/>
              <a:t>Follow along, take notes, etc… on your computer during the presentation today</a:t>
            </a:r>
          </a:p>
          <a:p>
            <a:pPr marL="914400" lvl="1" indent="-457200">
              <a:lnSpc>
                <a:spcPct val="110000"/>
              </a:lnSpc>
              <a:buFont typeface="Arial" panose="020B0604020202020204" pitchFamily="34" charset="0"/>
              <a:buChar char="•"/>
            </a:pPr>
            <a:r>
              <a:rPr lang="en-US" sz="2200" dirty="0" smtClean="0"/>
              <a:t>Raise hand for individual assistance (so we can see you!)</a:t>
            </a:r>
          </a:p>
          <a:p>
            <a:pPr marL="914400" lvl="1" indent="-457200">
              <a:lnSpc>
                <a:spcPct val="110000"/>
              </a:lnSpc>
              <a:buFont typeface="Arial" panose="020B0604020202020204" pitchFamily="34" charset="0"/>
              <a:buChar char="•"/>
            </a:pPr>
            <a:r>
              <a:rPr lang="en-US" sz="2200" dirty="0" smtClean="0"/>
              <a:t>Avoid working on other tasks – stay focused on the topic at hand</a:t>
            </a:r>
          </a:p>
          <a:p>
            <a:pPr marL="914400" lvl="1" indent="-457200">
              <a:lnSpc>
                <a:spcPct val="110000"/>
              </a:lnSpc>
              <a:buFont typeface="Arial" panose="020B0604020202020204" pitchFamily="34" charset="0"/>
              <a:buChar char="•"/>
            </a:pPr>
            <a:r>
              <a:rPr lang="en-US" sz="2200" dirty="0" smtClean="0"/>
              <a:t>Work </a:t>
            </a:r>
            <a:r>
              <a:rPr lang="en-US" sz="2200" dirty="0"/>
              <a:t>with a partner or small </a:t>
            </a:r>
            <a:r>
              <a:rPr lang="en-US" sz="2200" dirty="0" smtClean="0"/>
              <a:t>group</a:t>
            </a:r>
            <a:endParaRPr lang="en-US" sz="2200" dirty="0"/>
          </a:p>
        </p:txBody>
      </p:sp>
    </p:spTree>
    <p:extLst>
      <p:ext uri="{BB962C8B-B14F-4D97-AF65-F5344CB8AC3E}">
        <p14:creationId xmlns:p14="http://schemas.microsoft.com/office/powerpoint/2010/main" val="104657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429" y="2932660"/>
            <a:ext cx="1946352" cy="2411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55" y="5837849"/>
            <a:ext cx="8669739" cy="46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457200" y="152400"/>
            <a:ext cx="8229600" cy="1143000"/>
          </a:xfrm>
        </p:spPr>
        <p:txBody>
          <a:bodyPr>
            <a:normAutofit/>
          </a:bodyPr>
          <a:lstStyle/>
          <a:p>
            <a:r>
              <a:rPr lang="en-US" dirty="0" smtClean="0"/>
              <a:t>Go Math</a:t>
            </a:r>
            <a:endParaRPr lang="en-US" dirty="0">
              <a:solidFill>
                <a:srgbClr val="FFC000"/>
              </a:solidFill>
            </a:endParaRPr>
          </a:p>
        </p:txBody>
      </p:sp>
      <p:sp>
        <p:nvSpPr>
          <p:cNvPr id="3" name="Rectangle 2"/>
          <p:cNvSpPr/>
          <p:nvPr/>
        </p:nvSpPr>
        <p:spPr>
          <a:xfrm>
            <a:off x="218363" y="1776258"/>
            <a:ext cx="8672922" cy="1569660"/>
          </a:xfrm>
          <a:prstGeom prst="rect">
            <a:avLst/>
          </a:prstGeom>
        </p:spPr>
        <p:txBody>
          <a:bodyPr wrap="square">
            <a:spAutoFit/>
          </a:bodyPr>
          <a:lstStyle/>
          <a:p>
            <a:pPr marL="457200" indent="-457200">
              <a:buFont typeface="Wingdings" panose="05000000000000000000" pitchFamily="2" charset="2"/>
              <a:buChar char="ü"/>
            </a:pPr>
            <a:r>
              <a:rPr lang="en-US" sz="2400" dirty="0" smtClean="0"/>
              <a:t>Review </a:t>
            </a:r>
            <a:r>
              <a:rPr lang="en-US" sz="2400" dirty="0"/>
              <a:t>Prerequisite </a:t>
            </a:r>
            <a:r>
              <a:rPr lang="en-US" sz="2400" dirty="0" smtClean="0"/>
              <a:t>Skills</a:t>
            </a:r>
          </a:p>
          <a:p>
            <a:pPr marL="457200" indent="-457200">
              <a:buFont typeface="Wingdings" panose="05000000000000000000" pitchFamily="2" charset="2"/>
              <a:buChar char="q"/>
            </a:pPr>
            <a:r>
              <a:rPr lang="en-US" sz="2400" dirty="0"/>
              <a:t>Administer ‘Show What You Know’ Pre-assessment</a:t>
            </a:r>
          </a:p>
          <a:p>
            <a:pPr marL="457200" indent="-457200">
              <a:buFont typeface="Wingdings" panose="05000000000000000000" pitchFamily="2" charset="2"/>
              <a:buChar char="q"/>
            </a:pPr>
            <a:endParaRPr lang="en-US" sz="2400" dirty="0" smtClean="0"/>
          </a:p>
          <a:p>
            <a:pPr marL="457200" indent="-457200">
              <a:buFont typeface="Wingdings" panose="05000000000000000000" pitchFamily="2" charset="2"/>
              <a:buChar char="q"/>
            </a:pPr>
            <a:endParaRPr lang="en-US" sz="2400" dirty="0"/>
          </a:p>
        </p:txBody>
      </p:sp>
      <p:sp>
        <p:nvSpPr>
          <p:cNvPr id="5" name="Rectangle 4"/>
          <p:cNvSpPr/>
          <p:nvPr/>
        </p:nvSpPr>
        <p:spPr>
          <a:xfrm>
            <a:off x="115455" y="1445651"/>
            <a:ext cx="2617961" cy="369332"/>
          </a:xfrm>
          <a:prstGeom prst="rect">
            <a:avLst/>
          </a:prstGeom>
        </p:spPr>
        <p:txBody>
          <a:bodyPr wrap="none">
            <a:spAutoFit/>
          </a:bodyPr>
          <a:lstStyle/>
          <a:p>
            <a:pPr algn="ctr"/>
            <a:r>
              <a:rPr lang="en-US" b="1" dirty="0" smtClean="0"/>
              <a:t>Launching a New Chapter</a:t>
            </a:r>
            <a:endParaRPr lang="en-US" b="1" dirty="0"/>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0215" y="3642363"/>
            <a:ext cx="1600200" cy="77288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719615" y="3197289"/>
            <a:ext cx="3581400" cy="338554"/>
          </a:xfrm>
          <a:prstGeom prst="rect">
            <a:avLst/>
          </a:prstGeom>
          <a:noFill/>
          <a:ln w="57150">
            <a:solidFill>
              <a:srgbClr val="C00000"/>
            </a:solidFill>
          </a:ln>
        </p:spPr>
        <p:txBody>
          <a:bodyPr wrap="square" rtlCol="0">
            <a:spAutoFit/>
          </a:bodyPr>
          <a:lstStyle/>
          <a:p>
            <a:pPr algn="ctr"/>
            <a:r>
              <a:rPr lang="en-US" sz="1600" dirty="0" smtClean="0"/>
              <a:t>Tier 2 + 3 Students for Chapter 1</a:t>
            </a:r>
            <a:endParaRPr lang="en-US" sz="1600" dirty="0"/>
          </a:p>
        </p:txBody>
      </p:sp>
      <p:cxnSp>
        <p:nvCxnSpPr>
          <p:cNvPr id="18" name="Straight Arrow Connector 17"/>
          <p:cNvCxnSpPr/>
          <p:nvPr/>
        </p:nvCxnSpPr>
        <p:spPr>
          <a:xfrm flipH="1">
            <a:off x="3826878" y="4104564"/>
            <a:ext cx="1872430" cy="0"/>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57538" y="4521306"/>
            <a:ext cx="4505555" cy="830997"/>
          </a:xfrm>
          <a:prstGeom prst="rect">
            <a:avLst/>
          </a:prstGeom>
          <a:noFill/>
          <a:ln w="57150">
            <a:solidFill>
              <a:srgbClr val="C00000"/>
            </a:solidFill>
          </a:ln>
        </p:spPr>
        <p:txBody>
          <a:bodyPr wrap="square" rtlCol="0">
            <a:spAutoFit/>
          </a:bodyPr>
          <a:lstStyle/>
          <a:p>
            <a:pPr marL="285750" indent="-285750">
              <a:buFont typeface="Arial" panose="020B0604020202020204" pitchFamily="34" charset="0"/>
              <a:buChar char="•"/>
            </a:pPr>
            <a:r>
              <a:rPr lang="en-US" sz="1600" dirty="0" smtClean="0"/>
              <a:t>Same group of students for the entire chapter. </a:t>
            </a:r>
          </a:p>
          <a:p>
            <a:pPr marL="285750" indent="-285750">
              <a:buFont typeface="Arial" panose="020B0604020202020204" pitchFamily="34" charset="0"/>
              <a:buChar char="•"/>
            </a:pPr>
            <a:r>
              <a:rPr lang="en-US" sz="1600" dirty="0" smtClean="0"/>
              <a:t>Students who need additional assistance with chapter concepts.</a:t>
            </a:r>
            <a:endParaRPr lang="en-US" sz="1600" dirty="0"/>
          </a:p>
        </p:txBody>
      </p:sp>
      <p:pic>
        <p:nvPicPr>
          <p:cNvPr id="2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2851" y="2632881"/>
            <a:ext cx="3537053" cy="322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5544762" y="5779710"/>
            <a:ext cx="2723475" cy="566638"/>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17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Intervention</a:t>
            </a:r>
            <a:endParaRPr lang="en-US" dirty="0"/>
          </a:p>
        </p:txBody>
      </p:sp>
      <p:sp>
        <p:nvSpPr>
          <p:cNvPr id="2" name="Rectangle 1"/>
          <p:cNvSpPr/>
          <p:nvPr/>
        </p:nvSpPr>
        <p:spPr>
          <a:xfrm>
            <a:off x="457200" y="1600200"/>
            <a:ext cx="8229600" cy="609600"/>
          </a:xfrm>
          <a:prstGeom prst="rect">
            <a:avLst/>
          </a:prstGeom>
          <a:solidFill>
            <a:schemeClr val="bg1"/>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What is Tier 1, Tier 2, Tier 3…</a:t>
            </a:r>
            <a:endParaRPr lang="en-US" sz="2400" b="1" dirty="0"/>
          </a:p>
        </p:txBody>
      </p:sp>
      <p:sp>
        <p:nvSpPr>
          <p:cNvPr id="3" name="Rectangle 2"/>
          <p:cNvSpPr/>
          <p:nvPr/>
        </p:nvSpPr>
        <p:spPr>
          <a:xfrm>
            <a:off x="457200" y="2550120"/>
            <a:ext cx="8403021" cy="2831544"/>
          </a:xfrm>
          <a:prstGeom prst="rect">
            <a:avLst/>
          </a:prstGeom>
        </p:spPr>
        <p:txBody>
          <a:bodyPr wrap="square">
            <a:spAutoFit/>
          </a:bodyPr>
          <a:lstStyle/>
          <a:p>
            <a:pPr marL="4572" indent="0">
              <a:spcBef>
                <a:spcPts val="0"/>
              </a:spcBef>
              <a:spcAft>
                <a:spcPts val="0"/>
              </a:spcAft>
              <a:buNone/>
            </a:pPr>
            <a:r>
              <a:rPr lang="en-US" sz="2000" dirty="0" smtClean="0">
                <a:latin typeface="Cambria" panose="02040503050406030204" pitchFamily="18" charset="0"/>
              </a:rPr>
              <a:t>Tier 1 = The Core</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dirty="0" smtClean="0">
                <a:latin typeface="Cambria" panose="02040503050406030204" pitchFamily="18" charset="0"/>
              </a:rPr>
              <a:t>Tier 2 = Small group </a:t>
            </a:r>
            <a:r>
              <a:rPr lang="en-US" sz="2000" dirty="0">
                <a:latin typeface="Cambria" panose="02040503050406030204" pitchFamily="18" charset="0"/>
              </a:rPr>
              <a:t>i</a:t>
            </a:r>
            <a:r>
              <a:rPr lang="en-US" sz="2000" dirty="0" smtClean="0">
                <a:latin typeface="Cambria" panose="02040503050406030204" pitchFamily="18" charset="0"/>
              </a:rPr>
              <a:t>ntervention during 75 minute math block with a teacher (classroom or support)</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dirty="0" smtClean="0">
                <a:latin typeface="Cambria" panose="02040503050406030204" pitchFamily="18" charset="0"/>
              </a:rPr>
              <a:t>Tier 3 = Additional small group intervention outside of math block (or within a 90 minute math block) provided by a teacher (classroom or support)</a:t>
            </a:r>
          </a:p>
          <a:p>
            <a:pPr marL="747522" lvl="1" indent="-285750">
              <a:buFont typeface="Arial" panose="020B0604020202020204" pitchFamily="34" charset="0"/>
              <a:buChar char="•"/>
            </a:pPr>
            <a:r>
              <a:rPr lang="en-US" dirty="0" smtClean="0">
                <a:latin typeface="Cambria" panose="02040503050406030204" pitchFamily="18" charset="0"/>
              </a:rPr>
              <a:t>Can be SPED or general education student</a:t>
            </a:r>
            <a:endParaRPr lang="en-US" dirty="0">
              <a:latin typeface="Cambria" panose="02040503050406030204" pitchFamily="18" charset="0"/>
            </a:endParaRPr>
          </a:p>
        </p:txBody>
      </p:sp>
    </p:spTree>
    <p:extLst>
      <p:ext uri="{BB962C8B-B14F-4D97-AF65-F5344CB8AC3E}">
        <p14:creationId xmlns:p14="http://schemas.microsoft.com/office/powerpoint/2010/main" val="30405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Math: </a:t>
            </a:r>
            <a:r>
              <a:rPr lang="en-US" dirty="0" smtClean="0">
                <a:solidFill>
                  <a:srgbClr val="FFC000"/>
                </a:solidFill>
              </a:rPr>
              <a:t>Pre-Assessment</a:t>
            </a:r>
            <a:endParaRPr lang="en-US" dirty="0"/>
          </a:p>
        </p:txBody>
      </p:sp>
      <p:pic>
        <p:nvPicPr>
          <p:cNvPr id="3" name="Picture 2"/>
          <p:cNvPicPr>
            <a:picLocks noChangeAspect="1"/>
          </p:cNvPicPr>
          <p:nvPr/>
        </p:nvPicPr>
        <p:blipFill>
          <a:blip r:embed="rId2"/>
          <a:stretch>
            <a:fillRect/>
          </a:stretch>
        </p:blipFill>
        <p:spPr>
          <a:xfrm>
            <a:off x="368638" y="1356847"/>
            <a:ext cx="8425166" cy="5043953"/>
          </a:xfrm>
          <a:prstGeom prst="rect">
            <a:avLst/>
          </a:prstGeom>
        </p:spPr>
      </p:pic>
      <p:sp>
        <p:nvSpPr>
          <p:cNvPr id="2" name="Rectangle 1"/>
          <p:cNvSpPr/>
          <p:nvPr/>
        </p:nvSpPr>
        <p:spPr>
          <a:xfrm>
            <a:off x="1355501" y="1737575"/>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97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Math: </a:t>
            </a:r>
            <a:r>
              <a:rPr lang="en-US" dirty="0" smtClean="0">
                <a:solidFill>
                  <a:srgbClr val="FFC000"/>
                </a:solidFill>
              </a:rPr>
              <a:t>Pre-Assessment</a:t>
            </a:r>
            <a:endParaRPr lang="en-US" dirty="0"/>
          </a:p>
        </p:txBody>
      </p:sp>
      <p:sp>
        <p:nvSpPr>
          <p:cNvPr id="3" name="TextBox 2"/>
          <p:cNvSpPr txBox="1"/>
          <p:nvPr/>
        </p:nvSpPr>
        <p:spPr>
          <a:xfrm>
            <a:off x="1464467" y="1447800"/>
            <a:ext cx="6538909" cy="523220"/>
          </a:xfrm>
          <a:prstGeom prst="rect">
            <a:avLst/>
          </a:prstGeom>
          <a:noFill/>
        </p:spPr>
        <p:txBody>
          <a:bodyPr wrap="square" rtlCol="0">
            <a:spAutoFit/>
          </a:bodyPr>
          <a:lstStyle/>
          <a:p>
            <a:pPr algn="ctr"/>
            <a:r>
              <a:rPr lang="en-US" sz="2800" b="1" dirty="0" smtClean="0"/>
              <a:t>Show What You Know </a:t>
            </a:r>
            <a:r>
              <a:rPr lang="en-US" sz="2800" dirty="0" smtClean="0"/>
              <a:t>Pre-Assessment </a:t>
            </a:r>
            <a:endParaRPr lang="en-US" sz="2800" dirty="0"/>
          </a:p>
        </p:txBody>
      </p:sp>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sp>
        <p:nvSpPr>
          <p:cNvPr id="10" name="TextBox 9"/>
          <p:cNvSpPr txBox="1"/>
          <p:nvPr/>
        </p:nvSpPr>
        <p:spPr>
          <a:xfrm>
            <a:off x="3657600" y="2401614"/>
            <a:ext cx="6538909" cy="1338828"/>
          </a:xfrm>
          <a:prstGeom prst="rect">
            <a:avLst/>
          </a:prstGeom>
          <a:noFill/>
        </p:spPr>
        <p:txBody>
          <a:bodyPr wrap="square" rtlCol="0">
            <a:spAutoFit/>
          </a:bodyPr>
          <a:lstStyle/>
          <a:p>
            <a:r>
              <a:rPr lang="en-US" sz="2000" b="1" dirty="0" smtClean="0"/>
              <a:t>Administered: </a:t>
            </a:r>
            <a:r>
              <a:rPr lang="en-US" sz="2000" dirty="0" smtClean="0"/>
              <a:t>Prior to beginning each chapter</a:t>
            </a:r>
          </a:p>
          <a:p>
            <a:endParaRPr lang="en-US" sz="1050" dirty="0"/>
          </a:p>
          <a:p>
            <a:r>
              <a:rPr lang="en-US" sz="2000" b="1" dirty="0" smtClean="0"/>
              <a:t>Developed</a:t>
            </a:r>
            <a:r>
              <a:rPr lang="en-US" sz="2000" dirty="0" smtClean="0"/>
              <a:t> by: Go Math</a:t>
            </a:r>
          </a:p>
          <a:p>
            <a:endParaRPr lang="en-US" sz="1050" dirty="0"/>
          </a:p>
          <a:p>
            <a:r>
              <a:rPr lang="en-US" sz="2000" b="1" dirty="0" smtClean="0"/>
              <a:t>Located:</a:t>
            </a:r>
            <a:r>
              <a:rPr lang="en-US" sz="2000" dirty="0" smtClean="0"/>
              <a:t> Teacher and Student Editions</a:t>
            </a:r>
            <a:endParaRPr lang="en-US" sz="2000" dirty="0"/>
          </a:p>
        </p:txBody>
      </p:sp>
      <p:sp>
        <p:nvSpPr>
          <p:cNvPr id="11" name="Rectangle 10"/>
          <p:cNvSpPr/>
          <p:nvPr/>
        </p:nvSpPr>
        <p:spPr>
          <a:xfrm>
            <a:off x="3215696" y="2238528"/>
            <a:ext cx="58674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10000" y="2401614"/>
            <a:ext cx="4876800" cy="3693319"/>
          </a:xfrm>
          <a:prstGeom prst="rect">
            <a:avLst/>
          </a:prstGeom>
          <a:noFill/>
        </p:spPr>
        <p:txBody>
          <a:bodyPr wrap="square" rtlCol="0">
            <a:spAutoFit/>
          </a:bodyPr>
          <a:lstStyle/>
          <a:p>
            <a:r>
              <a:rPr lang="en-US" b="1" dirty="0" smtClean="0"/>
              <a:t>Purpose: </a:t>
            </a:r>
          </a:p>
          <a:p>
            <a:pPr marL="285750" indent="-285750">
              <a:buFont typeface="Arial" panose="020B0604020202020204" pitchFamily="34" charset="0"/>
              <a:buChar char="•"/>
            </a:pPr>
            <a:r>
              <a:rPr lang="en-US" dirty="0" smtClean="0"/>
              <a:t>Support small group instruction through the Data Teams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Tier 2 and Tier 3 students for the chapter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Diagnose student needs for small group interventions based on prerequisite concepts needed for the chapter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gaps in whole group prerequisite skills – Whole group instruction will be adjusted</a:t>
            </a:r>
            <a:endParaRPr lang="en-US" dirty="0"/>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9241" y="3566521"/>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73280"/>
            <a:ext cx="2400300" cy="714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774" y="2932660"/>
            <a:ext cx="1946352" cy="2411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7702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fade">
                                      <p:cBhvr>
                                        <p:cTn id="13" dur="500"/>
                                        <p:tgtEl>
                                          <p:spTgt spid="10">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500"/>
                                        <p:tgtEl>
                                          <p:spTgt spid="12">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500"/>
                                        <p:tgtEl>
                                          <p:spTgt spid="12">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animEffect transition="in" filter="fade">
                                      <p:cBhvr>
                                        <p:cTn id="35" dur="500"/>
                                        <p:tgtEl>
                                          <p:spTgt spid="12">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xEl>
                                              <p:pRg st="7" end="7"/>
                                            </p:txEl>
                                          </p:spTgt>
                                        </p:tgtEl>
                                        <p:attrNameLst>
                                          <p:attrName>style.visibility</p:attrName>
                                        </p:attrNameLst>
                                      </p:cBhvr>
                                      <p:to>
                                        <p:strVal val="visible"/>
                                      </p:to>
                                    </p:set>
                                    <p:animEffect transition="in" filter="fade">
                                      <p:cBhvr>
                                        <p:cTn id="38"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Math: </a:t>
            </a:r>
            <a:r>
              <a:rPr lang="en-US" dirty="0">
                <a:solidFill>
                  <a:srgbClr val="FFC000"/>
                </a:solidFill>
              </a:rPr>
              <a:t>Pre-Assessment </a:t>
            </a:r>
            <a:endParaRPr lang="en-US" dirty="0"/>
          </a:p>
        </p:txBody>
      </p:sp>
      <p:sp>
        <p:nvSpPr>
          <p:cNvPr id="3" name="TextBox 2"/>
          <p:cNvSpPr txBox="1"/>
          <p:nvPr/>
        </p:nvSpPr>
        <p:spPr>
          <a:xfrm>
            <a:off x="1464467" y="1447800"/>
            <a:ext cx="6538909" cy="523220"/>
          </a:xfrm>
          <a:prstGeom prst="rect">
            <a:avLst/>
          </a:prstGeom>
          <a:noFill/>
        </p:spPr>
        <p:txBody>
          <a:bodyPr wrap="square" rtlCol="0">
            <a:spAutoFit/>
          </a:bodyPr>
          <a:lstStyle/>
          <a:p>
            <a:pPr algn="ctr"/>
            <a:r>
              <a:rPr lang="en-US" sz="2800" b="1" dirty="0" smtClean="0"/>
              <a:t>Show What You Know </a:t>
            </a:r>
            <a:r>
              <a:rPr lang="en-US" sz="2800" dirty="0" smtClean="0"/>
              <a:t>Pre-Assessment </a:t>
            </a:r>
            <a:endParaRPr lang="en-US" sz="2800" dirty="0"/>
          </a:p>
        </p:txBody>
      </p:sp>
      <p:sp>
        <p:nvSpPr>
          <p:cNvPr id="9" name="TextBox 8"/>
          <p:cNvSpPr txBox="1"/>
          <p:nvPr/>
        </p:nvSpPr>
        <p:spPr>
          <a:xfrm>
            <a:off x="2053506" y="1857345"/>
            <a:ext cx="5360830" cy="400110"/>
          </a:xfrm>
          <a:prstGeom prst="rect">
            <a:avLst/>
          </a:prstGeom>
          <a:noFill/>
        </p:spPr>
        <p:txBody>
          <a:bodyPr wrap="square" rtlCol="0">
            <a:spAutoFit/>
          </a:bodyPr>
          <a:lstStyle/>
          <a:p>
            <a:pPr algn="ctr"/>
            <a:r>
              <a:rPr lang="en-US" sz="2000" b="1" dirty="0" smtClean="0"/>
              <a:t>How will I know if a student is Tier 2 or Tier 3?</a:t>
            </a:r>
            <a:endParaRPr lang="en-US" sz="2000" dirty="0"/>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19" y="2257455"/>
            <a:ext cx="2400300" cy="714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3" y="3031939"/>
            <a:ext cx="1946352" cy="2411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991" y="2772135"/>
            <a:ext cx="5319030" cy="24989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3230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a:t>
            </a:r>
            <a:endParaRPr lang="en-US" dirty="0">
              <a:solidFill>
                <a:srgbClr val="FFC000"/>
              </a:solidFill>
            </a:endParaRPr>
          </a:p>
        </p:txBody>
      </p:sp>
      <p:sp>
        <p:nvSpPr>
          <p:cNvPr id="3" name="Rectangle 2"/>
          <p:cNvSpPr/>
          <p:nvPr/>
        </p:nvSpPr>
        <p:spPr>
          <a:xfrm>
            <a:off x="218362" y="1804516"/>
            <a:ext cx="8672923" cy="1477328"/>
          </a:xfrm>
          <a:prstGeom prst="rect">
            <a:avLst/>
          </a:prstGeom>
        </p:spPr>
        <p:txBody>
          <a:bodyPr wrap="square">
            <a:spAutoFit/>
          </a:bodyPr>
          <a:lstStyle/>
          <a:p>
            <a:pPr marL="457200" indent="-457200">
              <a:buFont typeface="Wingdings" panose="05000000000000000000" pitchFamily="2" charset="2"/>
              <a:buChar char="ü"/>
            </a:pPr>
            <a:r>
              <a:rPr lang="en-US" dirty="0"/>
              <a:t>Review Prerequisite Skills Activity</a:t>
            </a:r>
          </a:p>
          <a:p>
            <a:pPr marL="457200" indent="-457200">
              <a:buFont typeface="Wingdings" panose="05000000000000000000" pitchFamily="2" charset="2"/>
              <a:buChar char="ü"/>
            </a:pPr>
            <a:r>
              <a:rPr lang="en-US" dirty="0"/>
              <a:t>Administer ‘Show What You Know’ Pre-assessment</a:t>
            </a:r>
          </a:p>
          <a:p>
            <a:pPr marL="457200" indent="-457200">
              <a:buFont typeface="Wingdings" panose="05000000000000000000" pitchFamily="2" charset="2"/>
              <a:buChar char="q"/>
            </a:pPr>
            <a:r>
              <a:rPr lang="en-US" b="1" dirty="0"/>
              <a:t>Preview Chapter Vocabulary</a:t>
            </a:r>
          </a:p>
          <a:p>
            <a:pPr marL="457200" indent="-457200">
              <a:buFont typeface="Wingdings" panose="05000000000000000000" pitchFamily="2" charset="2"/>
              <a:buChar char="q"/>
            </a:pPr>
            <a:r>
              <a:rPr lang="en-US" b="1" dirty="0"/>
              <a:t>Introduce Chapter Centers</a:t>
            </a:r>
          </a:p>
          <a:p>
            <a:pPr marL="457200" indent="-457200">
              <a:buFont typeface="Wingdings" panose="05000000000000000000" pitchFamily="2" charset="2"/>
              <a:buChar char="q"/>
            </a:pPr>
            <a:r>
              <a:rPr lang="en-US" b="1" dirty="0"/>
              <a:t>Send home School-Home Letter</a:t>
            </a:r>
          </a:p>
        </p:txBody>
      </p:sp>
      <p:sp>
        <p:nvSpPr>
          <p:cNvPr id="5" name="Rectangle 4"/>
          <p:cNvSpPr/>
          <p:nvPr/>
        </p:nvSpPr>
        <p:spPr>
          <a:xfrm>
            <a:off x="83393" y="1445651"/>
            <a:ext cx="2682081" cy="369332"/>
          </a:xfrm>
          <a:prstGeom prst="rect">
            <a:avLst/>
          </a:prstGeom>
        </p:spPr>
        <p:txBody>
          <a:bodyPr wrap="none">
            <a:spAutoFit/>
          </a:bodyPr>
          <a:lstStyle/>
          <a:p>
            <a:pPr algn="ctr"/>
            <a:r>
              <a:rPr lang="en-US" b="1" dirty="0" smtClean="0"/>
              <a:t>Launching a New Chapter:</a:t>
            </a:r>
            <a:endParaRPr lang="en-US" b="1" dirty="0"/>
          </a:p>
        </p:txBody>
      </p:sp>
      <p:cxnSp>
        <p:nvCxnSpPr>
          <p:cNvPr id="8" name="Straight Arrow Connector 7"/>
          <p:cNvCxnSpPr/>
          <p:nvPr/>
        </p:nvCxnSpPr>
        <p:spPr>
          <a:xfrm>
            <a:off x="3644721" y="2820473"/>
            <a:ext cx="2382591"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27312" y="2358514"/>
            <a:ext cx="2543577" cy="923330"/>
          </a:xfrm>
          <a:prstGeom prst="rect">
            <a:avLst/>
          </a:prstGeom>
          <a:noFill/>
          <a:ln w="38100">
            <a:solidFill>
              <a:schemeClr val="tx1"/>
            </a:solidFill>
          </a:ln>
        </p:spPr>
        <p:txBody>
          <a:bodyPr wrap="square" rtlCol="0">
            <a:spAutoFit/>
          </a:bodyPr>
          <a:lstStyle/>
          <a:p>
            <a:pPr algn="ctr"/>
            <a:r>
              <a:rPr lang="en-US" dirty="0" smtClean="0"/>
              <a:t>Do these activities the day before starting Lesson 1.1</a:t>
            </a:r>
            <a:endParaRPr lang="en-US" dirty="0"/>
          </a:p>
        </p:txBody>
      </p:sp>
      <p:pic>
        <p:nvPicPr>
          <p:cNvPr id="17" name="Picture 16"/>
          <p:cNvPicPr>
            <a:picLocks noChangeAspect="1"/>
          </p:cNvPicPr>
          <p:nvPr/>
        </p:nvPicPr>
        <p:blipFill>
          <a:blip r:embed="rId3"/>
          <a:stretch>
            <a:fillRect/>
          </a:stretch>
        </p:blipFill>
        <p:spPr>
          <a:xfrm>
            <a:off x="7173532" y="3682884"/>
            <a:ext cx="1513268" cy="1946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362" y="5694496"/>
            <a:ext cx="8763000" cy="623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264" y="3559151"/>
            <a:ext cx="1544788" cy="2065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7987" y="3556725"/>
            <a:ext cx="1581483" cy="2080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4406" y="4556579"/>
            <a:ext cx="706412" cy="1097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9221" y="4556580"/>
            <a:ext cx="725037" cy="1081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a:blip r:embed="rId9"/>
          <a:stretch>
            <a:fillRect/>
          </a:stretch>
        </p:blipFill>
        <p:spPr>
          <a:xfrm rot="5400000">
            <a:off x="973098" y="4750269"/>
            <a:ext cx="997522" cy="727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48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484847"/>
            <a:ext cx="8896865" cy="584775"/>
          </a:xfrm>
          <a:prstGeom prst="rect">
            <a:avLst/>
          </a:prstGeom>
          <a:noFill/>
        </p:spPr>
        <p:txBody>
          <a:bodyPr wrap="square" rtlCol="0">
            <a:spAutoFit/>
          </a:bodyPr>
          <a:lstStyle/>
          <a:p>
            <a:pPr algn="ctr"/>
            <a:r>
              <a:rPr lang="en-US" sz="3200" b="1" dirty="0" smtClean="0"/>
              <a:t>Launching a New Chapter:</a:t>
            </a:r>
            <a:endParaRPr lang="en-US" sz="3200" b="1" dirty="0"/>
          </a:p>
        </p:txBody>
      </p:sp>
      <p:sp>
        <p:nvSpPr>
          <p:cNvPr id="2" name="Rectangle 1"/>
          <p:cNvSpPr/>
          <p:nvPr/>
        </p:nvSpPr>
        <p:spPr>
          <a:xfrm>
            <a:off x="247135" y="2062148"/>
            <a:ext cx="8896865" cy="1815882"/>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ü"/>
            </a:pPr>
            <a:r>
              <a:rPr lang="en-US" dirty="0" smtClean="0"/>
              <a:t>Review Prerequisite Skills Activity</a:t>
            </a:r>
          </a:p>
          <a:p>
            <a:pPr marL="457200" indent="-457200">
              <a:buFont typeface="Wingdings" panose="05000000000000000000" pitchFamily="2" charset="2"/>
              <a:buChar char="ü"/>
            </a:pPr>
            <a:r>
              <a:rPr lang="en-US" dirty="0" smtClean="0"/>
              <a:t>Administer ‘Show What You Know’ Pre-assessment</a:t>
            </a:r>
          </a:p>
          <a:p>
            <a:pPr marL="457200" indent="-457200">
              <a:buFont typeface="Wingdings" panose="05000000000000000000" pitchFamily="2" charset="2"/>
              <a:buChar char="ü"/>
            </a:pPr>
            <a:r>
              <a:rPr lang="en-US" dirty="0" smtClean="0"/>
              <a:t>Preview Chapter Vocabulary (Developing Math Language and Vocabulary Builder)</a:t>
            </a:r>
          </a:p>
          <a:p>
            <a:pPr marL="457200" indent="-457200">
              <a:buFont typeface="Wingdings" panose="05000000000000000000" pitchFamily="2" charset="2"/>
              <a:buChar char="ü"/>
            </a:pPr>
            <a:r>
              <a:rPr lang="en-US" dirty="0" smtClean="0"/>
              <a:t>Introduce Chapter Centers</a:t>
            </a:r>
          </a:p>
          <a:p>
            <a:pPr marL="457200" indent="-457200">
              <a:buFont typeface="Wingdings" panose="05000000000000000000" pitchFamily="2" charset="2"/>
              <a:buChar char="ü"/>
            </a:pPr>
            <a:r>
              <a:rPr lang="en-US" dirty="0" smtClean="0"/>
              <a:t>Send home School-Home Letter</a:t>
            </a:r>
            <a:endParaRPr lang="en-US" sz="2800" dirty="0"/>
          </a:p>
          <a:p>
            <a:endParaRPr lang="en-US" sz="1200" dirty="0"/>
          </a:p>
        </p:txBody>
      </p:sp>
      <p:sp>
        <p:nvSpPr>
          <p:cNvPr id="5" name="Rectangle 4"/>
          <p:cNvSpPr/>
          <p:nvPr/>
        </p:nvSpPr>
        <p:spPr>
          <a:xfrm>
            <a:off x="2301077" y="3861342"/>
            <a:ext cx="4788979" cy="523220"/>
          </a:xfrm>
          <a:prstGeom prst="rect">
            <a:avLst/>
          </a:prstGeom>
        </p:spPr>
        <p:txBody>
          <a:bodyPr wrap="square">
            <a:spAutoFit/>
          </a:bodyPr>
          <a:lstStyle/>
          <a:p>
            <a:pPr algn="ctr"/>
            <a:r>
              <a:rPr lang="en-US" sz="2800" b="1" dirty="0" smtClean="0"/>
              <a:t>Chapter One Scavenger Hunt:</a:t>
            </a:r>
          </a:p>
        </p:txBody>
      </p:sp>
      <p:sp>
        <p:nvSpPr>
          <p:cNvPr id="6" name="Rectangle 5"/>
          <p:cNvSpPr/>
          <p:nvPr/>
        </p:nvSpPr>
        <p:spPr>
          <a:xfrm>
            <a:off x="247135" y="4163301"/>
            <a:ext cx="8896865" cy="1815882"/>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b="1" dirty="0" smtClean="0"/>
              <a:t>Find Tier 2 Prerequisite Skill Activity </a:t>
            </a:r>
            <a:r>
              <a:rPr lang="en-US" dirty="0" smtClean="0"/>
              <a:t>– Identify resources needed</a:t>
            </a:r>
          </a:p>
          <a:p>
            <a:pPr marL="457200" indent="-457200">
              <a:buFont typeface="Wingdings" panose="05000000000000000000" pitchFamily="2" charset="2"/>
              <a:buChar char="q"/>
            </a:pPr>
            <a:r>
              <a:rPr lang="en-US" b="1" dirty="0" smtClean="0"/>
              <a:t>Find ‘Show What You Know’ Pre-assessment </a:t>
            </a:r>
            <a:r>
              <a:rPr lang="en-US" dirty="0" smtClean="0"/>
              <a:t>– How will you administer this?</a:t>
            </a:r>
          </a:p>
          <a:p>
            <a:pPr marL="457200" indent="-457200">
              <a:buFont typeface="Wingdings" panose="05000000000000000000" pitchFamily="2" charset="2"/>
              <a:buChar char="q"/>
            </a:pPr>
            <a:r>
              <a:rPr lang="en-US" b="1" dirty="0" smtClean="0"/>
              <a:t>Find Developing Math Language page</a:t>
            </a:r>
            <a:r>
              <a:rPr lang="en-US" dirty="0" smtClean="0"/>
              <a:t> – Choose an activity</a:t>
            </a:r>
          </a:p>
          <a:p>
            <a:pPr marL="457200" indent="-457200">
              <a:buFont typeface="Wingdings" panose="05000000000000000000" pitchFamily="2" charset="2"/>
              <a:buChar char="q"/>
            </a:pPr>
            <a:r>
              <a:rPr lang="en-US" b="1" dirty="0" smtClean="0"/>
              <a:t>Find Vocabulary Builder</a:t>
            </a:r>
          </a:p>
          <a:p>
            <a:pPr marL="457200" indent="-457200">
              <a:buFont typeface="Wingdings" panose="05000000000000000000" pitchFamily="2" charset="2"/>
              <a:buChar char="q"/>
            </a:pPr>
            <a:r>
              <a:rPr lang="en-US" b="1" dirty="0" smtClean="0"/>
              <a:t>Identify the first 3 - 5 Grab and Go Centers listed</a:t>
            </a:r>
            <a:endParaRPr lang="en-US" sz="2800" b="1" dirty="0"/>
          </a:p>
          <a:p>
            <a:endParaRPr lang="en-US" sz="1200" dirty="0"/>
          </a:p>
        </p:txBody>
      </p:sp>
    </p:spTree>
    <p:extLst>
      <p:ext uri="{BB962C8B-B14F-4D97-AF65-F5344CB8AC3E}">
        <p14:creationId xmlns:p14="http://schemas.microsoft.com/office/powerpoint/2010/main" val="23171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fade">
                                      <p:cBhvr>
                                        <p:cTn id="39" dur="500"/>
                                        <p:tgtEl>
                                          <p:spTgt spid="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fade">
                                      <p:cBhvr>
                                        <p:cTn id="44" dur="500"/>
                                        <p:tgtEl>
                                          <p:spTgt spid="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fade">
                                      <p:cBhvr>
                                        <p:cTn id="4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039898"/>
            <a:ext cx="7772400" cy="1362075"/>
          </a:xfrm>
        </p:spPr>
        <p:txBody>
          <a:bodyPr>
            <a:noAutofit/>
          </a:bodyPr>
          <a:lstStyle/>
          <a:p>
            <a:r>
              <a:rPr lang="en-US" sz="5400" dirty="0" smtClean="0">
                <a:solidFill>
                  <a:srgbClr val="FFC000"/>
                </a:solidFill>
              </a:rPr>
              <a:t>Framework for teaching </a:t>
            </a:r>
            <a:r>
              <a:rPr lang="en-US" sz="5400" dirty="0" smtClean="0"/>
              <a:t>Go Math </a:t>
            </a:r>
            <a:r>
              <a:rPr lang="en-US" sz="5400" dirty="0" smtClean="0">
                <a:solidFill>
                  <a:srgbClr val="FFC000"/>
                </a:solidFill>
              </a:rPr>
              <a:t/>
            </a:r>
            <a:br>
              <a:rPr lang="en-US" sz="5400" dirty="0" smtClean="0">
                <a:solidFill>
                  <a:srgbClr val="FFC000"/>
                </a:solidFill>
              </a:rPr>
            </a:b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endParaRPr lang="en-US" sz="5400" dirty="0"/>
          </a:p>
        </p:txBody>
      </p:sp>
    </p:spTree>
    <p:extLst>
      <p:ext uri="{BB962C8B-B14F-4D97-AF65-F5344CB8AC3E}">
        <p14:creationId xmlns:p14="http://schemas.microsoft.com/office/powerpoint/2010/main" val="119329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algn="ctr"/>
            <a:endParaRPr lang="en-US" sz="1050" b="1" dirty="0"/>
          </a:p>
          <a:p>
            <a:pPr marL="457200" indent="-457200">
              <a:buFont typeface="Wingdings" panose="05000000000000000000" pitchFamily="2" charset="2"/>
              <a:buChar char="q"/>
            </a:pPr>
            <a:r>
              <a:rPr lang="en-US" sz="2000" b="1" dirty="0" smtClean="0"/>
              <a:t>Daily Math Review </a:t>
            </a:r>
          </a:p>
          <a:p>
            <a:pPr marL="457200"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Mental Math 2 – 5 Problems</a:t>
            </a:r>
          </a:p>
          <a:p>
            <a:pPr marL="457200"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Whole Group Concept Development</a:t>
            </a:r>
          </a:p>
          <a:p>
            <a:pPr marL="914400" lvl="1" indent="-457200">
              <a:buFont typeface="Wingdings" panose="05000000000000000000" pitchFamily="2" charset="2"/>
              <a:buChar char="q"/>
            </a:pPr>
            <a:r>
              <a:rPr lang="en-US" sz="1600" dirty="0" smtClean="0"/>
              <a:t>Engage Digital Lesson</a:t>
            </a:r>
          </a:p>
          <a:p>
            <a:pPr marL="914400" lvl="1" indent="-457200">
              <a:buFont typeface="Wingdings" panose="05000000000000000000" pitchFamily="2" charset="2"/>
              <a:buChar char="q"/>
            </a:pPr>
            <a:r>
              <a:rPr lang="en-US" sz="1600" dirty="0" smtClean="0"/>
              <a:t>Explore – Whole Group Content</a:t>
            </a:r>
          </a:p>
          <a:p>
            <a:pPr marL="914400" lvl="1" indent="-457200">
              <a:buFont typeface="Wingdings" panose="05000000000000000000" pitchFamily="2" charset="2"/>
              <a:buChar char="q"/>
            </a:pPr>
            <a:r>
              <a:rPr lang="en-US" sz="1600" dirty="0" smtClean="0"/>
              <a:t>Explain Guided Practice</a:t>
            </a:r>
          </a:p>
          <a:p>
            <a:pPr marL="1371600" lvl="2" indent="-457200">
              <a:buFont typeface="Wingdings" panose="05000000000000000000" pitchFamily="2" charset="2"/>
              <a:buChar char="q"/>
            </a:pPr>
            <a:r>
              <a:rPr lang="en-US" sz="1400" dirty="0" smtClean="0"/>
              <a:t>Quick Check</a:t>
            </a:r>
          </a:p>
          <a:p>
            <a:pPr marL="1371600" lvl="2"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Differentiated Instruction</a:t>
            </a:r>
          </a:p>
          <a:p>
            <a:pPr marL="914400" lvl="1" indent="-457200">
              <a:buFont typeface="Wingdings" panose="05000000000000000000" pitchFamily="2" charset="2"/>
              <a:buChar char="q"/>
            </a:pPr>
            <a:r>
              <a:rPr lang="en-US" sz="1600" dirty="0" smtClean="0"/>
              <a:t>Teacher Small Group</a:t>
            </a:r>
          </a:p>
          <a:p>
            <a:pPr marL="914400" lvl="1" indent="-457200">
              <a:buFont typeface="Wingdings" panose="05000000000000000000" pitchFamily="2" charset="2"/>
              <a:buChar char="q"/>
            </a:pPr>
            <a:r>
              <a:rPr lang="en-US" sz="1600" dirty="0" smtClean="0"/>
              <a:t>Independent/Center Work</a:t>
            </a:r>
          </a:p>
          <a:p>
            <a:pPr marL="914400" lvl="1" indent="-457200">
              <a:buFont typeface="Wingdings" panose="05000000000000000000" pitchFamily="2" charset="2"/>
              <a:buChar char="q"/>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q"/>
            </a:pPr>
            <a:r>
              <a:rPr lang="en-US" sz="2000" b="1" dirty="0" smtClean="0"/>
              <a:t>Problem Solving</a:t>
            </a:r>
          </a:p>
          <a:p>
            <a:pPr marL="914400" lvl="1" indent="-457200">
              <a:buFont typeface="Wingdings" panose="05000000000000000000" pitchFamily="2" charset="2"/>
              <a:buChar char="q"/>
            </a:pPr>
            <a:r>
              <a:rPr lang="en-US" sz="1600" dirty="0" smtClean="0"/>
              <a:t>Interactive White Board</a:t>
            </a:r>
            <a:endParaRPr lang="en-US" sz="1600" dirty="0"/>
          </a:p>
          <a:p>
            <a:endParaRPr lang="en-US" sz="1200" dirty="0"/>
          </a:p>
        </p:txBody>
      </p:sp>
    </p:spTree>
    <p:extLst>
      <p:ext uri="{BB962C8B-B14F-4D97-AF65-F5344CB8AC3E}">
        <p14:creationId xmlns:p14="http://schemas.microsoft.com/office/powerpoint/2010/main" val="77069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Daily Math Review + Mental Math </a:t>
            </a:r>
            <a:endParaRPr lang="en-US" dirty="0">
              <a:solidFill>
                <a:srgbClr val="FFC000"/>
              </a:solidFill>
            </a:endParaRPr>
          </a:p>
        </p:txBody>
      </p:sp>
      <p:sp>
        <p:nvSpPr>
          <p:cNvPr id="2" name="Rectangle 1"/>
          <p:cNvSpPr/>
          <p:nvPr/>
        </p:nvSpPr>
        <p:spPr>
          <a:xfrm>
            <a:off x="370489" y="1452948"/>
            <a:ext cx="8229600" cy="874179"/>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dirty="0">
                <a:solidFill>
                  <a:schemeClr val="tx1"/>
                </a:solidFill>
              </a:rPr>
              <a:t>Daily Math Review </a:t>
            </a:r>
          </a:p>
          <a:p>
            <a:pPr marL="457200" indent="-457200">
              <a:buFont typeface="Wingdings" panose="05000000000000000000" pitchFamily="2" charset="2"/>
              <a:buChar char="q"/>
            </a:pPr>
            <a:r>
              <a:rPr lang="en-US" sz="1600" dirty="0" smtClean="0">
                <a:solidFill>
                  <a:schemeClr val="tx1"/>
                </a:solidFill>
              </a:rPr>
              <a:t>Mental </a:t>
            </a:r>
            <a:r>
              <a:rPr lang="en-US" sz="1600" dirty="0">
                <a:solidFill>
                  <a:schemeClr val="tx1"/>
                </a:solidFill>
              </a:rPr>
              <a:t>Math 2 – 5 </a:t>
            </a:r>
            <a:r>
              <a:rPr lang="en-US" sz="1600" dirty="0" smtClean="0">
                <a:solidFill>
                  <a:schemeClr val="tx1"/>
                </a:solidFill>
              </a:rPr>
              <a:t>Problems</a:t>
            </a:r>
            <a:endParaRPr lang="en-US" sz="1600" dirty="0">
              <a:solidFill>
                <a:schemeClr val="tx1"/>
              </a:solidFill>
            </a:endParaRPr>
          </a:p>
        </p:txBody>
      </p:sp>
      <p:sp>
        <p:nvSpPr>
          <p:cNvPr id="7" name="Rectangle 6"/>
          <p:cNvSpPr/>
          <p:nvPr/>
        </p:nvSpPr>
        <p:spPr>
          <a:xfrm>
            <a:off x="28575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cxnSp>
        <p:nvCxnSpPr>
          <p:cNvPr id="5" name="Straight Arrow Connector 4"/>
          <p:cNvCxnSpPr/>
          <p:nvPr/>
        </p:nvCxnSpPr>
        <p:spPr>
          <a:xfrm>
            <a:off x="2286000" y="3009900"/>
            <a:ext cx="990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505200" y="2514600"/>
            <a:ext cx="4876800" cy="1200329"/>
          </a:xfrm>
          <a:prstGeom prst="rect">
            <a:avLst/>
          </a:prstGeom>
          <a:noFill/>
        </p:spPr>
        <p:txBody>
          <a:bodyPr wrap="square" rtlCol="0">
            <a:spAutoFit/>
          </a:bodyPr>
          <a:lstStyle/>
          <a:p>
            <a:r>
              <a:rPr lang="en-US" dirty="0" smtClean="0"/>
              <a:t>We will be providing DMR modification suggestions for teachers in order to adjust the time to fit 15 minutes without changing the purpose and integrity of DMR.</a:t>
            </a:r>
            <a:endParaRPr lang="en-US" dirty="0"/>
          </a:p>
        </p:txBody>
      </p:sp>
      <p:sp>
        <p:nvSpPr>
          <p:cNvPr id="8" name="Rectangle 7"/>
          <p:cNvSpPr/>
          <p:nvPr/>
        </p:nvSpPr>
        <p:spPr>
          <a:xfrm>
            <a:off x="370489" y="3902401"/>
            <a:ext cx="8403021" cy="2154436"/>
          </a:xfrm>
          <a:prstGeom prst="rect">
            <a:avLst/>
          </a:prstGeom>
        </p:spPr>
        <p:txBody>
          <a:bodyPr wrap="square">
            <a:spAutoFit/>
          </a:bodyPr>
          <a:lstStyle/>
          <a:p>
            <a:pPr marL="4572" indent="0">
              <a:spcBef>
                <a:spcPts val="0"/>
              </a:spcBef>
              <a:spcAft>
                <a:spcPts val="0"/>
              </a:spcAft>
              <a:buNone/>
            </a:pPr>
            <a:r>
              <a:rPr lang="en-US" sz="2000" b="1" dirty="0" smtClean="0">
                <a:latin typeface="Cambria" panose="02040503050406030204" pitchFamily="18" charset="0"/>
              </a:rPr>
              <a:t>Does </a:t>
            </a:r>
            <a:r>
              <a:rPr lang="en-US" sz="2000" b="1" dirty="0">
                <a:latin typeface="Cambria" panose="02040503050406030204" pitchFamily="18" charset="0"/>
              </a:rPr>
              <a:t>Daily Math Review have to be part of the math block of time? </a:t>
            </a:r>
          </a:p>
          <a:p>
            <a:pPr marL="4572" indent="0">
              <a:spcBef>
                <a:spcPts val="0"/>
              </a:spcBef>
              <a:spcAft>
                <a:spcPts val="0"/>
              </a:spcAft>
              <a:buNone/>
            </a:pPr>
            <a:r>
              <a:rPr lang="en-US" i="1" dirty="0">
                <a:latin typeface="Cambria" panose="02040503050406030204" pitchFamily="18" charset="0"/>
              </a:rPr>
              <a:t>No. Daily Math Review and Mental Math can be a stand alone – similar to this year. </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b="1" dirty="0">
                <a:latin typeface="Cambria" panose="02040503050406030204" pitchFamily="18" charset="0"/>
              </a:rPr>
              <a:t>Will the purpose and expectations of Daily Math Review be the same as this year?</a:t>
            </a:r>
          </a:p>
          <a:p>
            <a:pPr marL="4572" indent="0">
              <a:spcBef>
                <a:spcPts val="0"/>
              </a:spcBef>
              <a:spcAft>
                <a:spcPts val="0"/>
              </a:spcAft>
              <a:buNone/>
            </a:pPr>
            <a:r>
              <a:rPr lang="en-US" i="1" dirty="0">
                <a:latin typeface="Cambria" panose="02040503050406030204" pitchFamily="18" charset="0"/>
              </a:rPr>
              <a:t>The purpose remains the same – which is to review prerequisite skills or skills that were not mastered in a previous Chapter. </a:t>
            </a:r>
          </a:p>
        </p:txBody>
      </p:sp>
    </p:spTree>
    <p:extLst>
      <p:ext uri="{BB962C8B-B14F-4D97-AF65-F5344CB8AC3E}">
        <p14:creationId xmlns:p14="http://schemas.microsoft.com/office/powerpoint/2010/main" val="32135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5849"/>
            <a:ext cx="8229600" cy="1143000"/>
          </a:xfrm>
        </p:spPr>
        <p:txBody>
          <a:bodyPr/>
          <a:lstStyle/>
          <a:p>
            <a:r>
              <a:rPr lang="en-US" dirty="0" smtClean="0"/>
              <a:t>New Website</a:t>
            </a:r>
            <a:endParaRPr lang="en-US" dirty="0"/>
          </a:p>
        </p:txBody>
      </p:sp>
      <p:sp>
        <p:nvSpPr>
          <p:cNvPr id="6" name="TextBox 5"/>
          <p:cNvSpPr txBox="1"/>
          <p:nvPr/>
        </p:nvSpPr>
        <p:spPr>
          <a:xfrm>
            <a:off x="2544919" y="1658898"/>
            <a:ext cx="4054162" cy="523220"/>
          </a:xfrm>
          <a:prstGeom prst="rect">
            <a:avLst/>
          </a:prstGeom>
          <a:noFill/>
          <a:ln w="50800">
            <a:solidFill>
              <a:schemeClr val="accent1"/>
            </a:solidFill>
          </a:ln>
        </p:spPr>
        <p:txBody>
          <a:bodyPr wrap="square" rtlCol="0">
            <a:spAutoFit/>
          </a:bodyPr>
          <a:lstStyle/>
          <a:p>
            <a:pPr algn="ctr"/>
            <a:r>
              <a:rPr lang="en-US" sz="2800" dirty="0">
                <a:solidFill>
                  <a:schemeClr val="accent2"/>
                </a:solidFill>
              </a:rPr>
              <a:t>e</a:t>
            </a:r>
            <a:r>
              <a:rPr lang="en-US" sz="2800" dirty="0" smtClean="0">
                <a:solidFill>
                  <a:schemeClr val="accent2"/>
                </a:solidFill>
              </a:rPr>
              <a:t>lementary.dmschools.org</a:t>
            </a:r>
            <a:endParaRPr lang="en-US" sz="2800" dirty="0">
              <a:solidFill>
                <a:schemeClr val="accent2"/>
              </a:solidFill>
            </a:endParaRPr>
          </a:p>
        </p:txBody>
      </p:sp>
      <p:pic>
        <p:nvPicPr>
          <p:cNvPr id="7" name="Picture 6"/>
          <p:cNvPicPr>
            <a:picLocks noChangeAspect="1"/>
          </p:cNvPicPr>
          <p:nvPr/>
        </p:nvPicPr>
        <p:blipFill>
          <a:blip r:embed="rId3"/>
          <a:stretch>
            <a:fillRect/>
          </a:stretch>
        </p:blipFill>
        <p:spPr>
          <a:xfrm>
            <a:off x="317009" y="2638547"/>
            <a:ext cx="4033502" cy="1424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4653298" y="2638547"/>
            <a:ext cx="4033502" cy="2576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251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C000"/>
                </a:solidFill>
              </a:rPr>
              <a:t>Go Math: </a:t>
            </a:r>
            <a:r>
              <a:rPr lang="en-US" dirty="0" smtClean="0"/>
              <a:t/>
            </a:r>
            <a:br>
              <a:rPr lang="en-US" dirty="0" smtClean="0"/>
            </a:br>
            <a:r>
              <a:rPr lang="en-US" dirty="0" smtClean="0"/>
              <a:t>Common Questions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38"/>
            <a:ext cx="9115730" cy="6540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057400" y="914400"/>
            <a:ext cx="6858000" cy="8382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28600" y="1676400"/>
            <a:ext cx="1981200" cy="716017"/>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28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Daily Math Review + Mental Math </a:t>
            </a:r>
          </a:p>
        </p:txBody>
      </p:sp>
      <p:sp>
        <p:nvSpPr>
          <p:cNvPr id="3" name="Rectangle 2"/>
          <p:cNvSpPr/>
          <p:nvPr/>
        </p:nvSpPr>
        <p:spPr>
          <a:xfrm>
            <a:off x="1752600" y="1524000"/>
            <a:ext cx="5791200" cy="523220"/>
          </a:xfrm>
          <a:prstGeom prst="rect">
            <a:avLst/>
          </a:prstGeom>
        </p:spPr>
        <p:txBody>
          <a:bodyPr wrap="square">
            <a:spAutoFit/>
          </a:bodyPr>
          <a:lstStyle/>
          <a:p>
            <a:pPr algn="ctr"/>
            <a:r>
              <a:rPr lang="en-US" sz="2800" u="sng" dirty="0" smtClean="0">
                <a:solidFill>
                  <a:schemeClr val="bg2">
                    <a:lumMod val="75000"/>
                  </a:schemeClr>
                </a:solidFill>
              </a:rPr>
              <a:t>elementary.dmschools.org</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32" y="2223816"/>
            <a:ext cx="8126468" cy="3491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Oval 3"/>
          <p:cNvSpPr/>
          <p:nvPr/>
        </p:nvSpPr>
        <p:spPr>
          <a:xfrm>
            <a:off x="6088116" y="3906216"/>
            <a:ext cx="1828800" cy="435923"/>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938" y="1681163"/>
            <a:ext cx="6334125" cy="349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Oval 4"/>
          <p:cNvSpPr/>
          <p:nvPr/>
        </p:nvSpPr>
        <p:spPr>
          <a:xfrm>
            <a:off x="867103" y="3133576"/>
            <a:ext cx="4950372" cy="1940699"/>
          </a:xfrm>
          <a:prstGeom prst="ellipse">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8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marL="171450" indent="-171450" algn="ctr">
              <a:buFont typeface="Wingdings" panose="05000000000000000000" pitchFamily="2" charset="2"/>
              <a:buChar char="ü"/>
            </a:pPr>
            <a:endParaRPr lang="en-US" sz="1050" b="1" dirty="0"/>
          </a:p>
          <a:p>
            <a:pPr marL="457200" indent="-457200">
              <a:buFont typeface="Wingdings" panose="05000000000000000000" pitchFamily="2" charset="2"/>
              <a:buChar char="ü"/>
            </a:pPr>
            <a:r>
              <a:rPr lang="en-US" sz="2000" b="1" dirty="0" smtClean="0"/>
              <a:t>Daily Math Review </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Mental Math 2 – 5 Problems</a:t>
            </a:r>
          </a:p>
          <a:p>
            <a:pPr marL="457200"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Whole Group Concept Development</a:t>
            </a:r>
          </a:p>
          <a:p>
            <a:pPr marL="914400" lvl="1" indent="-457200">
              <a:buFont typeface="Wingdings" panose="05000000000000000000" pitchFamily="2" charset="2"/>
              <a:buChar char="q"/>
            </a:pPr>
            <a:r>
              <a:rPr lang="en-US" sz="1600" dirty="0" smtClean="0"/>
              <a:t>Engage Digital Lesson</a:t>
            </a:r>
          </a:p>
          <a:p>
            <a:pPr marL="914400" lvl="1" indent="-457200">
              <a:buFont typeface="Wingdings" panose="05000000000000000000" pitchFamily="2" charset="2"/>
              <a:buChar char="q"/>
            </a:pPr>
            <a:r>
              <a:rPr lang="en-US" sz="1600" dirty="0" smtClean="0"/>
              <a:t>Explore – Whole Group Content</a:t>
            </a:r>
          </a:p>
          <a:p>
            <a:pPr marL="914400" lvl="1" indent="-457200">
              <a:buFont typeface="Wingdings" panose="05000000000000000000" pitchFamily="2" charset="2"/>
              <a:buChar char="q"/>
            </a:pPr>
            <a:r>
              <a:rPr lang="en-US" sz="1600" dirty="0" smtClean="0"/>
              <a:t>Explain Guided Practice</a:t>
            </a:r>
          </a:p>
          <a:p>
            <a:pPr marL="1371600" lvl="2" indent="-457200">
              <a:buFont typeface="Wingdings" panose="05000000000000000000" pitchFamily="2" charset="2"/>
              <a:buChar char="q"/>
            </a:pPr>
            <a:r>
              <a:rPr lang="en-US" sz="1400" dirty="0" smtClean="0"/>
              <a:t>Quick Check</a:t>
            </a:r>
          </a:p>
          <a:p>
            <a:pPr marL="1371600" lvl="2"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Differentiated Instruction</a:t>
            </a:r>
          </a:p>
          <a:p>
            <a:pPr marL="914400" lvl="1" indent="-457200">
              <a:buFont typeface="Wingdings" panose="05000000000000000000" pitchFamily="2" charset="2"/>
              <a:buChar char="q"/>
            </a:pPr>
            <a:r>
              <a:rPr lang="en-US" sz="1600" dirty="0" smtClean="0"/>
              <a:t>Teacher Small Group</a:t>
            </a:r>
          </a:p>
          <a:p>
            <a:pPr marL="914400" lvl="1" indent="-457200">
              <a:buFont typeface="Wingdings" panose="05000000000000000000" pitchFamily="2" charset="2"/>
              <a:buChar char="q"/>
            </a:pPr>
            <a:r>
              <a:rPr lang="en-US" sz="1600" dirty="0" smtClean="0"/>
              <a:t>Independent/Center Work</a:t>
            </a:r>
          </a:p>
          <a:p>
            <a:pPr marL="914400" lvl="1" indent="-457200">
              <a:buFont typeface="Wingdings" panose="05000000000000000000" pitchFamily="2" charset="2"/>
              <a:buChar char="q"/>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q"/>
            </a:pPr>
            <a:r>
              <a:rPr lang="en-US" sz="2000" b="1" dirty="0" smtClean="0"/>
              <a:t>Problem Solving</a:t>
            </a:r>
          </a:p>
          <a:p>
            <a:pPr marL="914400" lvl="1" indent="-457200">
              <a:buFont typeface="Wingdings" panose="05000000000000000000" pitchFamily="2" charset="2"/>
              <a:buChar char="q"/>
            </a:pPr>
            <a:r>
              <a:rPr lang="en-US" sz="1600" dirty="0" smtClean="0"/>
              <a:t>Interactive White Board</a:t>
            </a:r>
            <a:endParaRPr lang="en-US" sz="1600" dirty="0"/>
          </a:p>
          <a:p>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83" y="3498933"/>
            <a:ext cx="44148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340550" y="4212524"/>
            <a:ext cx="4296104" cy="420421"/>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78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fontScale="90000"/>
          </a:bodyPr>
          <a:lstStyle/>
          <a:p>
            <a:r>
              <a:rPr lang="en-US" dirty="0"/>
              <a:t>Whole Group Concept </a:t>
            </a:r>
            <a:r>
              <a:rPr lang="en-US" dirty="0" smtClean="0"/>
              <a:t>Development (5)</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cxnSp>
        <p:nvCxnSpPr>
          <p:cNvPr id="22" name="Straight Arrow Connector 21"/>
          <p:cNvCxnSpPr>
            <a:stCxn id="8" idx="2"/>
          </p:cNvCxnSpPr>
          <p:nvPr/>
        </p:nvCxnSpPr>
        <p:spPr>
          <a:xfrm>
            <a:off x="3467100" y="35052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2737"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cxnSp>
        <p:nvCxnSpPr>
          <p:cNvPr id="27" name="Elbow Connector 26"/>
          <p:cNvCxnSpPr/>
          <p:nvPr/>
        </p:nvCxnSpPr>
        <p:spPr>
          <a:xfrm rot="16200000" flipH="1">
            <a:off x="4229100" y="3695700"/>
            <a:ext cx="685800" cy="3048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438650"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EXPLAIN</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7" y="4829174"/>
            <a:ext cx="1252538" cy="100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055" y="5074333"/>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Rectangle 17"/>
          <p:cNvSpPr/>
          <p:nvPr/>
        </p:nvSpPr>
        <p:spPr>
          <a:xfrm>
            <a:off x="370489" y="540814"/>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q"/>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2" name="Picture 11"/>
          <p:cNvPicPr>
            <a:picLocks noChangeAspect="1"/>
          </p:cNvPicPr>
          <p:nvPr/>
        </p:nvPicPr>
        <p:blipFill>
          <a:blip r:embed="rId5"/>
          <a:stretch>
            <a:fillRect/>
          </a:stretch>
        </p:blipFill>
        <p:spPr>
          <a:xfrm>
            <a:off x="877272" y="4829174"/>
            <a:ext cx="1912579" cy="1236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6"/>
          <a:stretch>
            <a:fillRect/>
          </a:stretch>
        </p:blipFill>
        <p:spPr>
          <a:xfrm>
            <a:off x="5953122" y="2282852"/>
            <a:ext cx="2920275" cy="3118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7"/>
          <a:stretch>
            <a:fillRect/>
          </a:stretch>
        </p:blipFill>
        <p:spPr>
          <a:xfrm>
            <a:off x="5874971" y="2741060"/>
            <a:ext cx="3076575" cy="3324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397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6149"/>
                                        </p:tgtEl>
                                        <p:attrNameLst>
                                          <p:attrName>style.visibility</p:attrName>
                                        </p:attrNameLst>
                                      </p:cBhvr>
                                      <p:to>
                                        <p:strVal val="visible"/>
                                      </p:to>
                                    </p:set>
                                    <p:animEffect transition="in" filter="fade">
                                      <p:cBhvr>
                                        <p:cTn id="33" dur="500"/>
                                        <p:tgtEl>
                                          <p:spTgt spid="6149"/>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6151"/>
                                        </p:tgtEl>
                                        <p:attrNameLst>
                                          <p:attrName>style.visibility</p:attrName>
                                        </p:attrNameLst>
                                      </p:cBhvr>
                                      <p:to>
                                        <p:strVal val="visible"/>
                                      </p:to>
                                    </p:set>
                                    <p:animEffect transition="in" filter="fade">
                                      <p:cBhvr>
                                        <p:cTn id="47"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6" grpId="0" animBg="1"/>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sp>
        <p:nvSpPr>
          <p:cNvPr id="25" name="Rectangle 24"/>
          <p:cNvSpPr/>
          <p:nvPr/>
        </p:nvSpPr>
        <p:spPr>
          <a:xfrm>
            <a:off x="2788444" y="4083924"/>
            <a:ext cx="1554956" cy="709451"/>
          </a:xfrm>
          <a:prstGeom prst="rect">
            <a:avLst/>
          </a:prstGeom>
          <a:solidFill>
            <a:srgbClr val="CCFF99"/>
          </a:solidFill>
          <a:ln w="38100">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INTRODUCTION</a:t>
            </a:r>
          </a:p>
        </p:txBody>
      </p:sp>
      <p:sp>
        <p:nvSpPr>
          <p:cNvPr id="12" name="Rectangle 11"/>
          <p:cNvSpPr/>
          <p:nvPr/>
        </p:nvSpPr>
        <p:spPr>
          <a:xfrm>
            <a:off x="457200" y="858787"/>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q"/>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4" name="Picture 13"/>
          <p:cNvPicPr>
            <a:picLocks noChangeAspect="1"/>
          </p:cNvPicPr>
          <p:nvPr/>
        </p:nvPicPr>
        <p:blipFill>
          <a:blip r:embed="rId3"/>
          <a:stretch>
            <a:fillRect/>
          </a:stretch>
        </p:blipFill>
        <p:spPr>
          <a:xfrm>
            <a:off x="735605" y="4829174"/>
            <a:ext cx="1912579" cy="1236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289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11" name="TextBox 10"/>
          <p:cNvSpPr txBox="1"/>
          <p:nvPr/>
        </p:nvSpPr>
        <p:spPr>
          <a:xfrm>
            <a:off x="3696238" y="5243473"/>
            <a:ext cx="535761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What are the benefits to using a simple interactive video to begin the lesson? </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How will you use the Engage Video to introduce the lesson? </a:t>
            </a:r>
            <a:endParaRPr lang="en-US" sz="1400" dirty="0"/>
          </a:p>
        </p:txBody>
      </p:sp>
      <p:sp>
        <p:nvSpPr>
          <p:cNvPr id="9" name="Rectangle 8"/>
          <p:cNvSpPr/>
          <p:nvPr/>
        </p:nvSpPr>
        <p:spPr>
          <a:xfrm>
            <a:off x="370489" y="862786"/>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q"/>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0" name="Picture 9"/>
          <p:cNvPicPr>
            <a:picLocks noChangeAspect="1"/>
          </p:cNvPicPr>
          <p:nvPr/>
        </p:nvPicPr>
        <p:blipFill>
          <a:blip r:embed="rId3"/>
          <a:stretch>
            <a:fillRect/>
          </a:stretch>
        </p:blipFill>
        <p:spPr>
          <a:xfrm>
            <a:off x="4321617" y="2589191"/>
            <a:ext cx="4106852" cy="2654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634147" y="2589191"/>
            <a:ext cx="2920275" cy="3118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84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cxnSp>
        <p:nvCxnSpPr>
          <p:cNvPr id="22" name="Straight Arrow Connector 21"/>
          <p:cNvCxnSpPr>
            <a:stCxn id="8" idx="2"/>
          </p:cNvCxnSpPr>
          <p:nvPr/>
        </p:nvCxnSpPr>
        <p:spPr>
          <a:xfrm>
            <a:off x="3467100" y="35052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2737"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7" y="4829174"/>
            <a:ext cx="1252538" cy="100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4274691" y="4621181"/>
            <a:ext cx="1554956" cy="709451"/>
          </a:xfrm>
          <a:prstGeom prst="rect">
            <a:avLst/>
          </a:prstGeom>
          <a:solidFill>
            <a:srgbClr val="CCFF99"/>
          </a:solidFill>
          <a:ln w="38100">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a:t>
            </a:r>
          </a:p>
        </p:txBody>
      </p:sp>
      <p:sp>
        <p:nvSpPr>
          <p:cNvPr id="14" name="Rectangle 13"/>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5" name="Picture 14"/>
          <p:cNvPicPr>
            <a:picLocks noChangeAspect="1"/>
          </p:cNvPicPr>
          <p:nvPr/>
        </p:nvPicPr>
        <p:blipFill>
          <a:blip r:embed="rId4"/>
          <a:stretch>
            <a:fillRect/>
          </a:stretch>
        </p:blipFill>
        <p:spPr>
          <a:xfrm>
            <a:off x="877272" y="4829174"/>
            <a:ext cx="1912579" cy="1236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384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Development</a:t>
            </a:r>
            <a:endParaRPr lang="en-US" dirty="0">
              <a:solidFill>
                <a:srgbClr val="FFC000"/>
              </a:solidFill>
            </a:endParaRPr>
          </a:p>
        </p:txBody>
      </p:sp>
      <p:sp>
        <p:nvSpPr>
          <p:cNvPr id="16" name="Rectangle 15"/>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8" name="Picture 17"/>
          <p:cNvPicPr>
            <a:picLocks noChangeAspect="1"/>
          </p:cNvPicPr>
          <p:nvPr/>
        </p:nvPicPr>
        <p:blipFill>
          <a:blip r:embed="rId3"/>
          <a:stretch>
            <a:fillRect/>
          </a:stretch>
        </p:blipFill>
        <p:spPr>
          <a:xfrm>
            <a:off x="428234" y="2499242"/>
            <a:ext cx="3076575" cy="3324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781155" y="2499242"/>
            <a:ext cx="2544833" cy="3324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5"/>
          <a:stretch>
            <a:fillRect/>
          </a:stretch>
        </p:blipFill>
        <p:spPr>
          <a:xfrm>
            <a:off x="6624442" y="3683585"/>
            <a:ext cx="1900275" cy="6470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6"/>
          <a:stretch>
            <a:fillRect/>
          </a:stretch>
        </p:blipFill>
        <p:spPr>
          <a:xfrm>
            <a:off x="6576352" y="4581525"/>
            <a:ext cx="1986000" cy="1618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p:cNvPicPr>
            <a:picLocks noChangeAspect="1"/>
          </p:cNvPicPr>
          <p:nvPr/>
        </p:nvPicPr>
        <p:blipFill>
          <a:blip r:embed="rId7"/>
          <a:stretch>
            <a:fillRect/>
          </a:stretch>
        </p:blipFill>
        <p:spPr>
          <a:xfrm>
            <a:off x="6821641" y="2499242"/>
            <a:ext cx="1495425" cy="933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p:cNvPicPr>
            <a:picLocks noChangeAspect="1"/>
          </p:cNvPicPr>
          <p:nvPr/>
        </p:nvPicPr>
        <p:blipFill>
          <a:blip r:embed="rId8"/>
          <a:stretch>
            <a:fillRect/>
          </a:stretch>
        </p:blipFill>
        <p:spPr>
          <a:xfrm>
            <a:off x="1492116" y="3371395"/>
            <a:ext cx="4025385" cy="3000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21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854653" y="2862403"/>
            <a:ext cx="2544833" cy="3324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208365" y="3733239"/>
            <a:ext cx="2399295" cy="1788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157377"/>
            <a:ext cx="8229600" cy="1143000"/>
          </a:xfrm>
        </p:spPr>
        <p:txBody>
          <a:bodyPr>
            <a:normAutofit/>
          </a:bodyPr>
          <a:lstStyle/>
          <a:p>
            <a:r>
              <a:rPr lang="en-US" dirty="0"/>
              <a:t>Whole Group Concept Development</a:t>
            </a:r>
            <a:endParaRPr lang="en-US" dirty="0">
              <a:solidFill>
                <a:srgbClr val="FFC000"/>
              </a:solidFill>
            </a:endParaRPr>
          </a:p>
        </p:txBody>
      </p:sp>
      <p:sp>
        <p:nvSpPr>
          <p:cNvPr id="16" name="Rectangle 15"/>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q"/>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8" name="Picture 7"/>
          <p:cNvPicPr>
            <a:picLocks noChangeAspect="1"/>
          </p:cNvPicPr>
          <p:nvPr/>
        </p:nvPicPr>
        <p:blipFill>
          <a:blip r:embed="rId5"/>
          <a:stretch>
            <a:fillRect/>
          </a:stretch>
        </p:blipFill>
        <p:spPr>
          <a:xfrm>
            <a:off x="2516544" y="4466386"/>
            <a:ext cx="2864208" cy="1912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532586" y="2437033"/>
            <a:ext cx="6078828" cy="369332"/>
          </a:xfrm>
          <a:prstGeom prst="rect">
            <a:avLst/>
          </a:prstGeom>
          <a:noFill/>
        </p:spPr>
        <p:txBody>
          <a:bodyPr wrap="square" rtlCol="0">
            <a:spAutoFit/>
          </a:bodyPr>
          <a:lstStyle/>
          <a:p>
            <a:pPr algn="ctr"/>
            <a:r>
              <a:rPr lang="en-US" dirty="0" smtClean="0"/>
              <a:t>Do students need to complete the student edition pages? </a:t>
            </a:r>
            <a:endParaRPr lang="en-US" dirty="0"/>
          </a:p>
        </p:txBody>
      </p:sp>
      <p:sp>
        <p:nvSpPr>
          <p:cNvPr id="10" name="TextBox 9"/>
          <p:cNvSpPr txBox="1"/>
          <p:nvPr/>
        </p:nvSpPr>
        <p:spPr>
          <a:xfrm>
            <a:off x="2721267" y="3052494"/>
            <a:ext cx="3019779" cy="1200329"/>
          </a:xfrm>
          <a:prstGeom prst="rect">
            <a:avLst/>
          </a:prstGeom>
          <a:noFill/>
        </p:spPr>
        <p:txBody>
          <a:bodyPr wrap="square" rtlCol="0">
            <a:spAutoFit/>
          </a:bodyPr>
          <a:lstStyle/>
          <a:p>
            <a:r>
              <a:rPr lang="en-US" b="1" dirty="0" smtClean="0"/>
              <a:t>Ideas:</a:t>
            </a:r>
          </a:p>
          <a:p>
            <a:pPr marL="285750" indent="-285750">
              <a:buFont typeface="Arial" panose="020B0604020202020204" pitchFamily="34" charset="0"/>
              <a:buChar char="•"/>
            </a:pPr>
            <a:r>
              <a:rPr lang="en-US" dirty="0" smtClean="0"/>
              <a:t>Interactive White Board</a:t>
            </a:r>
          </a:p>
          <a:p>
            <a:pPr marL="285750" indent="-285750">
              <a:buFont typeface="Arial" panose="020B0604020202020204" pitchFamily="34" charset="0"/>
              <a:buChar char="•"/>
            </a:pPr>
            <a:r>
              <a:rPr lang="en-US" dirty="0" smtClean="0"/>
              <a:t>Perforated Pages </a:t>
            </a:r>
          </a:p>
          <a:p>
            <a:pPr marL="285750" indent="-285750">
              <a:buFont typeface="Arial" panose="020B0604020202020204" pitchFamily="34" charset="0"/>
              <a:buChar char="•"/>
            </a:pPr>
            <a:r>
              <a:rPr lang="en-US" dirty="0" smtClean="0"/>
              <a:t>Hands-on Manipulatives </a:t>
            </a:r>
            <a:endParaRPr lang="en-US" dirty="0"/>
          </a:p>
        </p:txBody>
      </p:sp>
    </p:spTree>
    <p:extLst>
      <p:ext uri="{BB962C8B-B14F-4D97-AF65-F5344CB8AC3E}">
        <p14:creationId xmlns:p14="http://schemas.microsoft.com/office/powerpoint/2010/main" val="146092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cxnSp>
        <p:nvCxnSpPr>
          <p:cNvPr id="22" name="Straight Arrow Connector 21"/>
          <p:cNvCxnSpPr>
            <a:stCxn id="8" idx="2"/>
          </p:cNvCxnSpPr>
          <p:nvPr/>
        </p:nvCxnSpPr>
        <p:spPr>
          <a:xfrm>
            <a:off x="3467100" y="35052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2737"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cxnSp>
        <p:nvCxnSpPr>
          <p:cNvPr id="27" name="Elbow Connector 26"/>
          <p:cNvCxnSpPr/>
          <p:nvPr/>
        </p:nvCxnSpPr>
        <p:spPr>
          <a:xfrm rot="16200000" flipH="1">
            <a:off x="4229100" y="3695700"/>
            <a:ext cx="685800" cy="3048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438650"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EXPLAIN</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7" y="4829174"/>
            <a:ext cx="1252538" cy="100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055" y="5074333"/>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3" name="Rectangle 22"/>
          <p:cNvSpPr/>
          <p:nvPr/>
        </p:nvSpPr>
        <p:spPr>
          <a:xfrm>
            <a:off x="6155530" y="4719731"/>
            <a:ext cx="1554956" cy="1111473"/>
          </a:xfrm>
          <a:prstGeom prst="rect">
            <a:avLst/>
          </a:prstGeom>
          <a:solidFill>
            <a:srgbClr val="CCFF99"/>
          </a:solidFill>
          <a:ln w="38100">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GUIDED PRACTICE + FORMATIVE ASSESSEMNT</a:t>
            </a:r>
          </a:p>
        </p:txBody>
      </p:sp>
      <p:sp>
        <p:nvSpPr>
          <p:cNvPr id="17" name="Rectangle 16"/>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ü"/>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18" name="Picture 17"/>
          <p:cNvPicPr>
            <a:picLocks noChangeAspect="1"/>
          </p:cNvPicPr>
          <p:nvPr/>
        </p:nvPicPr>
        <p:blipFill>
          <a:blip r:embed="rId5"/>
          <a:stretch>
            <a:fillRect/>
          </a:stretch>
        </p:blipFill>
        <p:spPr>
          <a:xfrm>
            <a:off x="877272" y="4829174"/>
            <a:ext cx="1912579" cy="1236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198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849"/>
            <a:ext cx="8229600" cy="1143000"/>
          </a:xfrm>
        </p:spPr>
        <p:txBody>
          <a:bodyPr>
            <a:normAutofit/>
          </a:bodyPr>
          <a:lstStyle/>
          <a:p>
            <a:r>
              <a:rPr lang="en-US" dirty="0" smtClean="0"/>
              <a:t>Scavenger Hunt</a:t>
            </a:r>
            <a:endParaRPr lang="en-US" dirty="0"/>
          </a:p>
        </p:txBody>
      </p:sp>
      <p:pic>
        <p:nvPicPr>
          <p:cNvPr id="4" name="Picture 3"/>
          <p:cNvPicPr>
            <a:picLocks noChangeAspect="1"/>
          </p:cNvPicPr>
          <p:nvPr/>
        </p:nvPicPr>
        <p:blipFill>
          <a:blip r:embed="rId3"/>
          <a:stretch>
            <a:fillRect/>
          </a:stretch>
        </p:blipFill>
        <p:spPr>
          <a:xfrm>
            <a:off x="2525919" y="1417638"/>
            <a:ext cx="3743325" cy="4810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8196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7377"/>
            <a:ext cx="8229600" cy="1143000"/>
          </a:xfrm>
        </p:spPr>
        <p:txBody>
          <a:bodyPr>
            <a:normAutofit/>
          </a:bodyPr>
          <a:lstStyle/>
          <a:p>
            <a:r>
              <a:rPr lang="en-US" dirty="0"/>
              <a:t>Whole Group Concept </a:t>
            </a:r>
            <a:r>
              <a:rPr lang="en-US" dirty="0" smtClean="0"/>
              <a:t>Development</a:t>
            </a:r>
            <a:endParaRPr lang="en-US" dirty="0">
              <a:solidFill>
                <a:srgbClr val="FFC000"/>
              </a:solidFill>
            </a:endParaRPr>
          </a:p>
        </p:txBody>
      </p:sp>
      <p:sp>
        <p:nvSpPr>
          <p:cNvPr id="10" name="Rectangle 9"/>
          <p:cNvSpPr/>
          <p:nvPr/>
        </p:nvSpPr>
        <p:spPr>
          <a:xfrm>
            <a:off x="457200" y="824453"/>
            <a:ext cx="8229600" cy="1366451"/>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sz="1600" b="1" dirty="0" smtClean="0">
                <a:solidFill>
                  <a:schemeClr val="tx1"/>
                </a:solidFill>
              </a:rPr>
              <a:t>Whole </a:t>
            </a:r>
            <a:r>
              <a:rPr lang="en-US" sz="1600" b="1" dirty="0">
                <a:solidFill>
                  <a:schemeClr val="tx1"/>
                </a:solidFill>
              </a:rPr>
              <a:t>Group Concept Development</a:t>
            </a:r>
          </a:p>
          <a:p>
            <a:pPr marL="914400" lvl="1" indent="-457200">
              <a:buFont typeface="Wingdings" panose="05000000000000000000" pitchFamily="2" charset="2"/>
              <a:buChar char="ü"/>
            </a:pPr>
            <a:r>
              <a:rPr lang="en-US" sz="1200" dirty="0">
                <a:solidFill>
                  <a:schemeClr val="tx1"/>
                </a:solidFill>
              </a:rPr>
              <a:t>Engage Digital Lesson</a:t>
            </a:r>
          </a:p>
          <a:p>
            <a:pPr marL="914400" lvl="1" indent="-457200">
              <a:buFont typeface="Wingdings" panose="05000000000000000000" pitchFamily="2" charset="2"/>
              <a:buChar char="ü"/>
            </a:pPr>
            <a:r>
              <a:rPr lang="en-US" sz="1200" dirty="0">
                <a:solidFill>
                  <a:schemeClr val="tx1"/>
                </a:solidFill>
              </a:rPr>
              <a:t>Explore – Whole Group Content</a:t>
            </a:r>
          </a:p>
          <a:p>
            <a:pPr marL="914400" lvl="1" indent="-457200">
              <a:buFont typeface="Wingdings" panose="05000000000000000000" pitchFamily="2" charset="2"/>
              <a:buChar char="q"/>
            </a:pPr>
            <a:r>
              <a:rPr lang="en-US" sz="1200" dirty="0">
                <a:solidFill>
                  <a:schemeClr val="tx1"/>
                </a:solidFill>
              </a:rPr>
              <a:t>Explain Guided Practice</a:t>
            </a:r>
          </a:p>
          <a:p>
            <a:pPr marL="1371600" lvl="2" indent="-457200">
              <a:buFont typeface="Wingdings" panose="05000000000000000000" pitchFamily="2" charset="2"/>
              <a:buChar char="q"/>
            </a:pPr>
            <a:r>
              <a:rPr lang="en-US" sz="1100" dirty="0">
                <a:solidFill>
                  <a:schemeClr val="tx1"/>
                </a:solidFill>
              </a:rPr>
              <a:t>Quick Check</a:t>
            </a:r>
          </a:p>
        </p:txBody>
      </p:sp>
      <p:pic>
        <p:nvPicPr>
          <p:cNvPr id="7" name="Picture 6"/>
          <p:cNvPicPr>
            <a:picLocks noChangeAspect="1"/>
          </p:cNvPicPr>
          <p:nvPr/>
        </p:nvPicPr>
        <p:blipFill>
          <a:blip r:embed="rId3"/>
          <a:stretch>
            <a:fillRect/>
          </a:stretch>
        </p:blipFill>
        <p:spPr>
          <a:xfrm>
            <a:off x="1083436" y="2707715"/>
            <a:ext cx="3886200" cy="2962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5447159" y="3172734"/>
            <a:ext cx="2886075" cy="200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26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809"/>
            <a:ext cx="8229600" cy="1143000"/>
          </a:xfrm>
        </p:spPr>
        <p:txBody>
          <a:bodyPr>
            <a:normAutofit/>
          </a:bodyPr>
          <a:lstStyle/>
          <a:p>
            <a:r>
              <a:rPr lang="en-US" dirty="0" smtClean="0"/>
              <a:t>Formative Assessment: </a:t>
            </a:r>
            <a:r>
              <a:rPr lang="en-US" dirty="0" smtClean="0">
                <a:solidFill>
                  <a:srgbClr val="FFC000"/>
                </a:solidFill>
              </a:rPr>
              <a:t>Quick Check</a:t>
            </a:r>
            <a:endParaRPr lang="en-US" dirty="0">
              <a:solidFill>
                <a:srgbClr val="FFC000"/>
              </a:solidFill>
            </a:endParaRPr>
          </a:p>
        </p:txBody>
      </p:sp>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317" y="1645108"/>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5622555" y="3177050"/>
            <a:ext cx="2724232" cy="476908"/>
          </a:xfrm>
          <a:prstGeom prst="rect">
            <a:avLst/>
          </a:prstGeom>
          <a:solidFill>
            <a:srgbClr val="CCFF99"/>
          </a:solidFill>
          <a:ln w="38100">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FORMATIVE ASSESSMENT</a:t>
            </a:r>
          </a:p>
        </p:txBody>
      </p:sp>
      <p:pic>
        <p:nvPicPr>
          <p:cNvPr id="14" name="Picture 2" descr="http://stickfiguresclipart.com/wp-content/gallery/stick-people/boygirlsummerbw900x9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6189" y="5446125"/>
            <a:ext cx="858849" cy="858849"/>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636960" y="4799794"/>
            <a:ext cx="3357565" cy="523220"/>
          </a:xfrm>
          <a:prstGeom prst="rect">
            <a:avLst/>
          </a:prstGeom>
          <a:noFill/>
          <a:ln w="38100">
            <a:solidFill>
              <a:srgbClr val="FFC000"/>
            </a:solidFill>
          </a:ln>
        </p:spPr>
        <p:txBody>
          <a:bodyPr wrap="square" rtlCol="0">
            <a:spAutoFit/>
          </a:bodyPr>
          <a:lstStyle/>
          <a:p>
            <a:pPr algn="ctr"/>
            <a:r>
              <a:rPr lang="en-US" sz="1400" dirty="0" smtClean="0"/>
              <a:t>Students needing additional support with lesson concept</a:t>
            </a:r>
            <a:endParaRPr lang="en-US" sz="1400" dirty="0"/>
          </a:p>
        </p:txBody>
      </p:sp>
      <p:sp>
        <p:nvSpPr>
          <p:cNvPr id="18" name="Rectangle 17"/>
          <p:cNvSpPr/>
          <p:nvPr/>
        </p:nvSpPr>
        <p:spPr>
          <a:xfrm>
            <a:off x="7190177" y="1579177"/>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(20-35 min)</a:t>
            </a:r>
            <a:endParaRPr lang="en-US" sz="1400" i="1" dirty="0"/>
          </a:p>
        </p:txBody>
      </p:sp>
      <p:sp>
        <p:nvSpPr>
          <p:cNvPr id="19" name="Right Arrow 18"/>
          <p:cNvSpPr/>
          <p:nvPr/>
        </p:nvSpPr>
        <p:spPr>
          <a:xfrm rot="16200000">
            <a:off x="6131638" y="3349564"/>
            <a:ext cx="2579290" cy="321170"/>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stretch>
            <a:fillRect/>
          </a:stretch>
        </p:blipFill>
        <p:spPr>
          <a:xfrm>
            <a:off x="457200" y="2360439"/>
            <a:ext cx="4750695" cy="3621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Oval 9"/>
          <p:cNvSpPr/>
          <p:nvPr/>
        </p:nvSpPr>
        <p:spPr>
          <a:xfrm>
            <a:off x="246481" y="5323014"/>
            <a:ext cx="717119" cy="613706"/>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2588387" y="5323014"/>
            <a:ext cx="717119" cy="613706"/>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14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0" grpId="0" animBg="1"/>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Formative Assessment: </a:t>
            </a:r>
            <a:r>
              <a:rPr lang="en-US" dirty="0">
                <a:solidFill>
                  <a:srgbClr val="FFC000"/>
                </a:solidFill>
              </a:rPr>
              <a:t>Quick Check</a:t>
            </a:r>
            <a:endParaRPr lang="en-US" dirty="0"/>
          </a:p>
        </p:txBody>
      </p:sp>
      <p:pic>
        <p:nvPicPr>
          <p:cNvPr id="3" name="Picture 2"/>
          <p:cNvPicPr>
            <a:picLocks noChangeAspect="1"/>
          </p:cNvPicPr>
          <p:nvPr/>
        </p:nvPicPr>
        <p:blipFill>
          <a:blip r:embed="rId2"/>
          <a:stretch>
            <a:fillRect/>
          </a:stretch>
        </p:blipFill>
        <p:spPr>
          <a:xfrm>
            <a:off x="685362" y="1416026"/>
            <a:ext cx="7812915" cy="4660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3836392" y="1725388"/>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22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Formative Assessment: </a:t>
            </a:r>
            <a:r>
              <a:rPr lang="en-US" dirty="0">
                <a:solidFill>
                  <a:srgbClr val="FFC000"/>
                </a:solidFill>
              </a:rPr>
              <a:t>Quick Check</a:t>
            </a:r>
            <a:endParaRPr lang="en-US" dirty="0"/>
          </a:p>
        </p:txBody>
      </p:sp>
      <p:sp>
        <p:nvSpPr>
          <p:cNvPr id="3" name="TextBox 2"/>
          <p:cNvSpPr txBox="1"/>
          <p:nvPr/>
        </p:nvSpPr>
        <p:spPr>
          <a:xfrm>
            <a:off x="1157291" y="1457980"/>
            <a:ext cx="6538909" cy="584775"/>
          </a:xfrm>
          <a:prstGeom prst="rect">
            <a:avLst/>
          </a:prstGeom>
          <a:noFill/>
        </p:spPr>
        <p:txBody>
          <a:bodyPr wrap="square" rtlCol="0">
            <a:spAutoFit/>
          </a:bodyPr>
          <a:lstStyle/>
          <a:p>
            <a:pPr algn="ctr"/>
            <a:r>
              <a:rPr lang="en-US" sz="3200" b="1" dirty="0" smtClean="0"/>
              <a:t>Quick Check</a:t>
            </a:r>
            <a:endParaRPr lang="en-US" sz="3200" dirty="0"/>
          </a:p>
        </p:txBody>
      </p:sp>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sp>
        <p:nvSpPr>
          <p:cNvPr id="10" name="TextBox 9"/>
          <p:cNvSpPr txBox="1"/>
          <p:nvPr/>
        </p:nvSpPr>
        <p:spPr>
          <a:xfrm>
            <a:off x="3657600" y="2401614"/>
            <a:ext cx="6538909" cy="1338828"/>
          </a:xfrm>
          <a:prstGeom prst="rect">
            <a:avLst/>
          </a:prstGeom>
          <a:noFill/>
        </p:spPr>
        <p:txBody>
          <a:bodyPr wrap="square" rtlCol="0">
            <a:spAutoFit/>
          </a:bodyPr>
          <a:lstStyle/>
          <a:p>
            <a:r>
              <a:rPr lang="en-US" sz="2000" b="1" dirty="0" smtClean="0"/>
              <a:t>Administered: </a:t>
            </a:r>
            <a:r>
              <a:rPr lang="en-US" sz="2000" dirty="0" smtClean="0"/>
              <a:t>Mid-Lesson DAILY (Explain)</a:t>
            </a:r>
          </a:p>
          <a:p>
            <a:endParaRPr lang="en-US" sz="1050" dirty="0"/>
          </a:p>
          <a:p>
            <a:r>
              <a:rPr lang="en-US" sz="2000" b="1" dirty="0" smtClean="0"/>
              <a:t>Developed</a:t>
            </a:r>
            <a:r>
              <a:rPr lang="en-US" sz="2000" dirty="0" smtClean="0"/>
              <a:t> </a:t>
            </a:r>
            <a:r>
              <a:rPr lang="en-US" sz="2000" b="1" dirty="0" smtClean="0"/>
              <a:t>by</a:t>
            </a:r>
            <a:r>
              <a:rPr lang="en-US" sz="2000" dirty="0" smtClean="0"/>
              <a:t>: Go Math</a:t>
            </a:r>
          </a:p>
          <a:p>
            <a:endParaRPr lang="en-US" sz="1050" dirty="0"/>
          </a:p>
          <a:p>
            <a:r>
              <a:rPr lang="en-US" sz="2000" b="1" dirty="0" smtClean="0"/>
              <a:t>Located:</a:t>
            </a:r>
            <a:r>
              <a:rPr lang="en-US" sz="2000" dirty="0" smtClean="0"/>
              <a:t> Teacher and Student Editions</a:t>
            </a:r>
            <a:endParaRPr lang="en-US" sz="2000" dirty="0"/>
          </a:p>
        </p:txBody>
      </p:sp>
      <p:sp>
        <p:nvSpPr>
          <p:cNvPr id="11" name="Rectangle 10"/>
          <p:cNvSpPr/>
          <p:nvPr/>
        </p:nvSpPr>
        <p:spPr>
          <a:xfrm>
            <a:off x="3298011" y="2319978"/>
            <a:ext cx="58674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298011" y="2333475"/>
            <a:ext cx="4876800" cy="3693319"/>
          </a:xfrm>
          <a:prstGeom prst="rect">
            <a:avLst/>
          </a:prstGeom>
          <a:noFill/>
        </p:spPr>
        <p:txBody>
          <a:bodyPr wrap="square" rtlCol="0">
            <a:spAutoFit/>
          </a:bodyPr>
          <a:lstStyle/>
          <a:p>
            <a:r>
              <a:rPr lang="en-US" b="1" dirty="0" smtClean="0"/>
              <a:t>Purpose: </a:t>
            </a:r>
          </a:p>
          <a:p>
            <a:pPr marL="285750" indent="-285750">
              <a:buFont typeface="Arial" panose="020B0604020202020204" pitchFamily="34" charset="0"/>
              <a:buChar char="•"/>
            </a:pPr>
            <a:r>
              <a:rPr lang="en-US" dirty="0" smtClean="0"/>
              <a:t>Measure student understanding of Whole Group Instruction (Explore)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Guidance to teacher on areas that are not attained and need to be re-taught in Small Group Instruction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Indicator of student readiness for independent practice and problem solving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Real time adjustment to teaching and learning</a:t>
            </a:r>
          </a:p>
        </p:txBody>
      </p:sp>
      <p:pic>
        <p:nvPicPr>
          <p:cNvPr id="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5" y="1804804"/>
            <a:ext cx="2667001" cy="5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2" descr="http://stickfiguresclipart.com/wp-content/gallery/stick-people/boygirlsummerbw900x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6723" y="3457053"/>
            <a:ext cx="566777" cy="566777"/>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417941" y="2718628"/>
            <a:ext cx="2440707" cy="1860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413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fade">
                                      <p:cBhvr>
                                        <p:cTn id="23" dur="500"/>
                                        <p:tgtEl>
                                          <p:spTgt spid="1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animEffect transition="in" filter="fade">
                                      <p:cBhvr>
                                        <p:cTn id="29" dur="500"/>
                                        <p:tgtEl>
                                          <p:spTgt spid="12">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546" y="1953922"/>
            <a:ext cx="858494" cy="1063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457200" y="31809"/>
            <a:ext cx="8229600" cy="1143000"/>
          </a:xfrm>
        </p:spPr>
        <p:txBody>
          <a:bodyPr>
            <a:normAutofit/>
          </a:bodyPr>
          <a:lstStyle/>
          <a:p>
            <a:r>
              <a:rPr lang="en-US" dirty="0" smtClean="0"/>
              <a:t>Formative Assessment</a:t>
            </a:r>
            <a:endParaRPr lang="en-US" dirty="0">
              <a:solidFill>
                <a:srgbClr val="FFC000"/>
              </a:solidFill>
            </a:endParaRPr>
          </a:p>
        </p:txBody>
      </p:sp>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179" y="2443657"/>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2" descr="http://stickfiguresclipart.com/wp-content/gallery/stick-people/boygirlsummerbw900x9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2899" y="3473006"/>
            <a:ext cx="858849" cy="858849"/>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7834" y="4423986"/>
            <a:ext cx="3932042" cy="954107"/>
          </a:xfrm>
          <a:prstGeom prst="rect">
            <a:avLst/>
          </a:prstGeom>
          <a:noFill/>
          <a:ln w="38100">
            <a:solidFill>
              <a:srgbClr val="FFC000"/>
            </a:solidFill>
          </a:ln>
        </p:spPr>
        <p:txBody>
          <a:bodyPr wrap="square" rtlCol="0">
            <a:spAutoFit/>
          </a:bodyPr>
          <a:lstStyle/>
          <a:p>
            <a:pPr marL="285750" indent="-285750">
              <a:buFont typeface="Arial" panose="020B0604020202020204" pitchFamily="34" charset="0"/>
              <a:buChar char="•"/>
            </a:pPr>
            <a:r>
              <a:rPr lang="en-US" sz="1400" dirty="0" smtClean="0"/>
              <a:t>Students needing additional support with lesson concept</a:t>
            </a:r>
          </a:p>
          <a:p>
            <a:pPr marL="285750" indent="-285750">
              <a:buFont typeface="Arial" panose="020B0604020202020204" pitchFamily="34" charset="0"/>
              <a:buChar char="•"/>
            </a:pPr>
            <a:r>
              <a:rPr lang="en-US" sz="1400" dirty="0" smtClean="0"/>
              <a:t>These students do not need intense support</a:t>
            </a:r>
          </a:p>
          <a:p>
            <a:pPr marL="285750" indent="-285750">
              <a:buFont typeface="Arial" panose="020B0604020202020204" pitchFamily="34" charset="0"/>
              <a:buChar char="•"/>
            </a:pPr>
            <a:r>
              <a:rPr lang="en-US" sz="1400" dirty="0" smtClean="0"/>
              <a:t>Different students daily</a:t>
            </a:r>
            <a:endParaRPr lang="en-US" sz="1400" dirty="0"/>
          </a:p>
        </p:txBody>
      </p:sp>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8767" y="3512815"/>
            <a:ext cx="1600200" cy="77288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4763093" y="3017626"/>
            <a:ext cx="3581400" cy="338554"/>
          </a:xfrm>
          <a:prstGeom prst="rect">
            <a:avLst/>
          </a:prstGeom>
          <a:noFill/>
          <a:ln w="57150">
            <a:solidFill>
              <a:srgbClr val="C00000"/>
            </a:solidFill>
          </a:ln>
        </p:spPr>
        <p:txBody>
          <a:bodyPr wrap="square" rtlCol="0">
            <a:spAutoFit/>
          </a:bodyPr>
          <a:lstStyle/>
          <a:p>
            <a:pPr algn="ctr"/>
            <a:r>
              <a:rPr lang="en-US" sz="1600" dirty="0" smtClean="0"/>
              <a:t>Tier 2 + 3 Students for Chapter 1</a:t>
            </a:r>
            <a:endParaRPr lang="en-US" sz="1600" dirty="0"/>
          </a:p>
        </p:txBody>
      </p:sp>
      <p:sp>
        <p:nvSpPr>
          <p:cNvPr id="22" name="TextBox 21"/>
          <p:cNvSpPr txBox="1"/>
          <p:nvPr/>
        </p:nvSpPr>
        <p:spPr>
          <a:xfrm>
            <a:off x="4456090" y="4442336"/>
            <a:ext cx="4505555" cy="1169551"/>
          </a:xfrm>
          <a:prstGeom prst="rect">
            <a:avLst/>
          </a:prstGeom>
          <a:noFill/>
          <a:ln w="57150">
            <a:solidFill>
              <a:srgbClr val="C00000"/>
            </a:solidFill>
          </a:ln>
        </p:spPr>
        <p:txBody>
          <a:bodyPr wrap="square" rtlCol="0">
            <a:spAutoFit/>
          </a:bodyPr>
          <a:lstStyle/>
          <a:p>
            <a:pPr marL="285750" indent="-285750">
              <a:buFont typeface="Arial" panose="020B0604020202020204" pitchFamily="34" charset="0"/>
              <a:buChar char="•"/>
            </a:pPr>
            <a:r>
              <a:rPr lang="en-US" sz="1400" dirty="0" smtClean="0"/>
              <a:t>Same group of students for the entire chapter. </a:t>
            </a:r>
          </a:p>
          <a:p>
            <a:pPr marL="285750" indent="-285750">
              <a:buFont typeface="Arial" panose="020B0604020202020204" pitchFamily="34" charset="0"/>
              <a:buChar char="•"/>
            </a:pPr>
            <a:r>
              <a:rPr lang="en-US" sz="1400" dirty="0" smtClean="0"/>
              <a:t>Students who need additional assistance with Chapter Concepts</a:t>
            </a:r>
          </a:p>
          <a:p>
            <a:pPr marL="285750" indent="-285750">
              <a:buFont typeface="Arial" panose="020B0604020202020204" pitchFamily="34" charset="0"/>
              <a:buChar char="•"/>
            </a:pPr>
            <a:r>
              <a:rPr lang="en-US" sz="1400" dirty="0" smtClean="0"/>
              <a:t>Could be SPED or Gen-</a:t>
            </a:r>
            <a:r>
              <a:rPr lang="en-US" sz="1400" dirty="0" err="1" smtClean="0"/>
              <a:t>ed</a:t>
            </a:r>
            <a:endParaRPr lang="en-US" sz="1400" dirty="0" smtClean="0"/>
          </a:p>
          <a:p>
            <a:pPr marL="285750" indent="-285750">
              <a:buFont typeface="Arial" panose="020B0604020202020204" pitchFamily="34" charset="0"/>
              <a:buChar char="•"/>
            </a:pPr>
            <a:r>
              <a:rPr lang="en-US" sz="1400" dirty="0" smtClean="0"/>
              <a:t>Different students each chapter</a:t>
            </a:r>
            <a:endParaRPr lang="en-US" sz="1400" dirty="0"/>
          </a:p>
        </p:txBody>
      </p:sp>
      <p:sp>
        <p:nvSpPr>
          <p:cNvPr id="24" name="TextBox 23"/>
          <p:cNvSpPr txBox="1"/>
          <p:nvPr/>
        </p:nvSpPr>
        <p:spPr>
          <a:xfrm>
            <a:off x="227834" y="3017626"/>
            <a:ext cx="3581400" cy="338554"/>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smtClean="0"/>
              <a:t>Quick Check Students</a:t>
            </a:r>
            <a:endParaRPr lang="en-US" sz="1600" dirty="0"/>
          </a:p>
        </p:txBody>
      </p:sp>
      <p:sp>
        <p:nvSpPr>
          <p:cNvPr id="3" name="TextBox 2"/>
          <p:cNvSpPr txBox="1"/>
          <p:nvPr/>
        </p:nvSpPr>
        <p:spPr>
          <a:xfrm>
            <a:off x="3606085" y="3473006"/>
            <a:ext cx="1300766" cy="830997"/>
          </a:xfrm>
          <a:prstGeom prst="rect">
            <a:avLst/>
          </a:prstGeom>
          <a:noFill/>
        </p:spPr>
        <p:txBody>
          <a:bodyPr wrap="square" rtlCol="0">
            <a:spAutoFit/>
          </a:bodyPr>
          <a:lstStyle/>
          <a:p>
            <a:pPr algn="ctr"/>
            <a:r>
              <a:rPr lang="en-US" sz="4800" dirty="0" smtClean="0"/>
              <a:t>VS</a:t>
            </a:r>
            <a:r>
              <a:rPr lang="en-US" dirty="0" smtClean="0"/>
              <a:t>.</a:t>
            </a:r>
            <a:endParaRPr lang="en-US" dirty="0"/>
          </a:p>
        </p:txBody>
      </p:sp>
      <p:sp>
        <p:nvSpPr>
          <p:cNvPr id="25" name="TextBox 24"/>
          <p:cNvSpPr txBox="1"/>
          <p:nvPr/>
        </p:nvSpPr>
        <p:spPr>
          <a:xfrm>
            <a:off x="1024452" y="1980508"/>
            <a:ext cx="1895740" cy="338554"/>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t>Quick Check: Daily</a:t>
            </a:r>
            <a:endParaRPr lang="en-US" sz="1600" b="1" dirty="0"/>
          </a:p>
        </p:txBody>
      </p:sp>
      <p:sp>
        <p:nvSpPr>
          <p:cNvPr id="27" name="TextBox 26"/>
          <p:cNvSpPr txBox="1"/>
          <p:nvPr/>
        </p:nvSpPr>
        <p:spPr>
          <a:xfrm>
            <a:off x="4875932" y="1714537"/>
            <a:ext cx="3355722" cy="338554"/>
          </a:xfrm>
          <a:prstGeom prst="rect">
            <a:avLst/>
          </a:prstGeom>
          <a:ln w="5715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t>Show What You Know: 1 per Chapter</a:t>
            </a:r>
            <a:endParaRPr lang="en-US" sz="1600" b="1" dirty="0"/>
          </a:p>
        </p:txBody>
      </p:sp>
    </p:spTree>
    <p:extLst>
      <p:ext uri="{BB962C8B-B14F-4D97-AF65-F5344CB8AC3E}">
        <p14:creationId xmlns:p14="http://schemas.microsoft.com/office/powerpoint/2010/main" val="142289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5" grpId="0" animBg="1"/>
      <p:bldP spid="2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431735"/>
            <a:ext cx="8896865" cy="584775"/>
          </a:xfrm>
          <a:prstGeom prst="rect">
            <a:avLst/>
          </a:prstGeom>
          <a:noFill/>
        </p:spPr>
        <p:txBody>
          <a:bodyPr wrap="square" rtlCol="0">
            <a:spAutoFit/>
          </a:bodyPr>
          <a:lstStyle/>
          <a:p>
            <a:pPr algn="ctr"/>
            <a:r>
              <a:rPr lang="en-US" sz="3200" b="1" dirty="0" smtClean="0"/>
              <a:t>The Math Block:</a:t>
            </a:r>
            <a:endParaRPr lang="en-US" sz="3200" b="1" dirty="0"/>
          </a:p>
        </p:txBody>
      </p:sp>
      <p:sp>
        <p:nvSpPr>
          <p:cNvPr id="2" name="Rectangle 1"/>
          <p:cNvSpPr/>
          <p:nvPr/>
        </p:nvSpPr>
        <p:spPr>
          <a:xfrm>
            <a:off x="247133" y="1784764"/>
            <a:ext cx="8896865" cy="2308324"/>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ü"/>
            </a:pPr>
            <a:r>
              <a:rPr lang="en-US" sz="2000" b="1" dirty="0"/>
              <a:t>Daily Math Review </a:t>
            </a:r>
          </a:p>
          <a:p>
            <a:pPr marL="457200" indent="-457200">
              <a:buFont typeface="Wingdings" panose="05000000000000000000" pitchFamily="2" charset="2"/>
              <a:buChar char="ü"/>
            </a:pPr>
            <a:r>
              <a:rPr lang="en-US" sz="2000" b="1" dirty="0" smtClean="0"/>
              <a:t>Mental </a:t>
            </a:r>
            <a:r>
              <a:rPr lang="en-US" sz="2000" b="1" dirty="0"/>
              <a:t>Math 2 – 5 Problems</a:t>
            </a:r>
          </a:p>
          <a:p>
            <a:pPr marL="457200" indent="-457200">
              <a:buFont typeface="Wingdings" panose="05000000000000000000" pitchFamily="2" charset="2"/>
              <a:buChar char="ü"/>
            </a:pPr>
            <a:r>
              <a:rPr lang="en-US" sz="2000" b="1" dirty="0" smtClean="0"/>
              <a:t>Whole </a:t>
            </a:r>
            <a:r>
              <a:rPr lang="en-US" sz="2000" b="1" dirty="0"/>
              <a:t>Group Concept Development</a:t>
            </a:r>
          </a:p>
          <a:p>
            <a:pPr marL="914400" lvl="1" indent="-457200">
              <a:buFont typeface="Wingdings" panose="05000000000000000000" pitchFamily="2" charset="2"/>
              <a:buChar char="ü"/>
            </a:pPr>
            <a:r>
              <a:rPr lang="en-US" sz="1600" dirty="0"/>
              <a:t>Engage Digital Lesson</a:t>
            </a:r>
          </a:p>
          <a:p>
            <a:pPr marL="914400" lvl="1" indent="-457200">
              <a:buFont typeface="Wingdings" panose="05000000000000000000" pitchFamily="2" charset="2"/>
              <a:buChar char="ü"/>
            </a:pPr>
            <a:r>
              <a:rPr lang="en-US" sz="1600" dirty="0"/>
              <a:t>Explore – Whole Group Content</a:t>
            </a:r>
          </a:p>
          <a:p>
            <a:pPr marL="914400" lvl="1" indent="-457200">
              <a:buFont typeface="Wingdings" panose="05000000000000000000" pitchFamily="2" charset="2"/>
              <a:buChar char="ü"/>
            </a:pPr>
            <a:r>
              <a:rPr lang="en-US" sz="1600" dirty="0"/>
              <a:t>Explain Guided Practice</a:t>
            </a:r>
          </a:p>
          <a:p>
            <a:pPr marL="1371600" lvl="2" indent="-457200">
              <a:buFont typeface="Wingdings" panose="05000000000000000000" pitchFamily="2" charset="2"/>
              <a:buChar char="ü"/>
            </a:pPr>
            <a:r>
              <a:rPr lang="en-US" sz="1400" dirty="0"/>
              <a:t>Quick Check</a:t>
            </a:r>
          </a:p>
          <a:p>
            <a:endParaRPr lang="en-US" sz="1200" dirty="0"/>
          </a:p>
        </p:txBody>
      </p:sp>
      <p:sp>
        <p:nvSpPr>
          <p:cNvPr id="5" name="Rectangle 4"/>
          <p:cNvSpPr/>
          <p:nvPr/>
        </p:nvSpPr>
        <p:spPr>
          <a:xfrm>
            <a:off x="2301077" y="4122952"/>
            <a:ext cx="4788979" cy="523220"/>
          </a:xfrm>
          <a:prstGeom prst="rect">
            <a:avLst/>
          </a:prstGeom>
        </p:spPr>
        <p:txBody>
          <a:bodyPr wrap="square">
            <a:spAutoFit/>
          </a:bodyPr>
          <a:lstStyle/>
          <a:p>
            <a:pPr algn="ctr"/>
            <a:r>
              <a:rPr lang="en-US" sz="2800" b="1" dirty="0" smtClean="0"/>
              <a:t>Chapter One Scavenger Hunt:</a:t>
            </a:r>
          </a:p>
        </p:txBody>
      </p:sp>
      <p:sp>
        <p:nvSpPr>
          <p:cNvPr id="6" name="Rectangle 5"/>
          <p:cNvSpPr/>
          <p:nvPr/>
        </p:nvSpPr>
        <p:spPr>
          <a:xfrm>
            <a:off x="247135" y="4466454"/>
            <a:ext cx="8896865" cy="1077218"/>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b="1" dirty="0" smtClean="0"/>
              <a:t>Read through the 1.1 Explore lesson </a:t>
            </a:r>
            <a:r>
              <a:rPr lang="en-US" dirty="0" smtClean="0"/>
              <a:t>– Identify resources needed</a:t>
            </a:r>
          </a:p>
          <a:p>
            <a:pPr marL="457200" indent="-457200">
              <a:buFont typeface="Wingdings" panose="05000000000000000000" pitchFamily="2" charset="2"/>
              <a:buChar char="q"/>
            </a:pPr>
            <a:r>
              <a:rPr lang="en-US" b="1" dirty="0" smtClean="0"/>
              <a:t>Find 1.1 Interactive White Board Lesson on Think Central </a:t>
            </a:r>
            <a:r>
              <a:rPr lang="en-US" dirty="0" smtClean="0"/>
              <a:t>– Will you utilize this?</a:t>
            </a:r>
          </a:p>
          <a:p>
            <a:pPr marL="457200" indent="-457200">
              <a:buFont typeface="Wingdings" panose="05000000000000000000" pitchFamily="2" charset="2"/>
              <a:buChar char="q"/>
            </a:pPr>
            <a:r>
              <a:rPr lang="en-US" b="1" dirty="0" smtClean="0"/>
              <a:t>Find the 1.1 Quick Check</a:t>
            </a:r>
            <a:r>
              <a:rPr lang="en-US" dirty="0" smtClean="0"/>
              <a:t> – How will you check the quick check quickly?</a:t>
            </a:r>
          </a:p>
        </p:txBody>
      </p:sp>
    </p:spTree>
    <p:extLst>
      <p:ext uri="{BB962C8B-B14F-4D97-AF65-F5344CB8AC3E}">
        <p14:creationId xmlns:p14="http://schemas.microsoft.com/office/powerpoint/2010/main" val="397277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marL="171450" indent="-171450" algn="ctr">
              <a:buFont typeface="Wingdings" panose="05000000000000000000" pitchFamily="2" charset="2"/>
              <a:buChar char="ü"/>
            </a:pPr>
            <a:endParaRPr lang="en-US" sz="1050" b="1" dirty="0"/>
          </a:p>
          <a:p>
            <a:pPr marL="457200" indent="-457200">
              <a:buFont typeface="Wingdings" panose="05000000000000000000" pitchFamily="2" charset="2"/>
              <a:buChar char="ü"/>
            </a:pPr>
            <a:r>
              <a:rPr lang="en-US" sz="2000" b="1" dirty="0" smtClean="0"/>
              <a:t>Daily Math Review </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Mental Math 2 – 5 Problems</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Whole Group Concept Development</a:t>
            </a:r>
          </a:p>
          <a:p>
            <a:pPr marL="914400" lvl="1" indent="-457200">
              <a:buFont typeface="Wingdings" panose="05000000000000000000" pitchFamily="2" charset="2"/>
              <a:buChar char="ü"/>
            </a:pPr>
            <a:r>
              <a:rPr lang="en-US" sz="1600" dirty="0" smtClean="0"/>
              <a:t>Engage Digital Lesson</a:t>
            </a:r>
          </a:p>
          <a:p>
            <a:pPr marL="914400" lvl="1" indent="-457200">
              <a:buFont typeface="Wingdings" panose="05000000000000000000" pitchFamily="2" charset="2"/>
              <a:buChar char="ü"/>
            </a:pPr>
            <a:r>
              <a:rPr lang="en-US" sz="1600" dirty="0" smtClean="0"/>
              <a:t>Explore – Whole Group Content</a:t>
            </a:r>
          </a:p>
          <a:p>
            <a:pPr marL="914400" lvl="1" indent="-457200">
              <a:buFont typeface="Wingdings" panose="05000000000000000000" pitchFamily="2" charset="2"/>
              <a:buChar char="ü"/>
            </a:pPr>
            <a:r>
              <a:rPr lang="en-US" sz="1600" dirty="0" smtClean="0"/>
              <a:t>Explain Guided Practice</a:t>
            </a:r>
          </a:p>
          <a:p>
            <a:pPr marL="1371600" lvl="2" indent="-457200">
              <a:buFont typeface="Wingdings" panose="05000000000000000000" pitchFamily="2" charset="2"/>
              <a:buChar char="ü"/>
            </a:pPr>
            <a:r>
              <a:rPr lang="en-US" sz="1400" dirty="0" smtClean="0"/>
              <a:t>Quick Check</a:t>
            </a:r>
          </a:p>
          <a:p>
            <a:pPr marL="1371600" lvl="2" indent="-457200">
              <a:buFont typeface="Wingdings" panose="05000000000000000000" pitchFamily="2" charset="2"/>
              <a:buChar char="q"/>
            </a:pPr>
            <a:endParaRPr lang="en-US" sz="1050" dirty="0" smtClean="0"/>
          </a:p>
          <a:p>
            <a:pPr marL="457200" indent="-457200">
              <a:buFont typeface="Wingdings" panose="05000000000000000000" pitchFamily="2" charset="2"/>
              <a:buChar char="q"/>
            </a:pPr>
            <a:r>
              <a:rPr lang="en-US" sz="2000" b="1" dirty="0" smtClean="0"/>
              <a:t>Differentiated Instruction</a:t>
            </a:r>
          </a:p>
          <a:p>
            <a:pPr marL="914400" lvl="1" indent="-457200">
              <a:buFont typeface="Wingdings" panose="05000000000000000000" pitchFamily="2" charset="2"/>
              <a:buChar char="q"/>
            </a:pPr>
            <a:r>
              <a:rPr lang="en-US" sz="1600" dirty="0" smtClean="0"/>
              <a:t>Teacher Small Group</a:t>
            </a:r>
          </a:p>
          <a:p>
            <a:pPr marL="914400" lvl="1" indent="-457200">
              <a:buFont typeface="Wingdings" panose="05000000000000000000" pitchFamily="2" charset="2"/>
              <a:buChar char="q"/>
            </a:pPr>
            <a:r>
              <a:rPr lang="en-US" sz="1600" dirty="0" smtClean="0"/>
              <a:t>Independent/Center Work</a:t>
            </a:r>
          </a:p>
          <a:p>
            <a:pPr marL="914400" lvl="1" indent="-457200">
              <a:buFont typeface="Wingdings" panose="05000000000000000000" pitchFamily="2" charset="2"/>
              <a:buChar char="q"/>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q"/>
            </a:pPr>
            <a:r>
              <a:rPr lang="en-US" sz="2000" b="1" dirty="0" smtClean="0"/>
              <a:t>Problem Solving</a:t>
            </a:r>
          </a:p>
          <a:p>
            <a:pPr marL="914400" lvl="1" indent="-457200">
              <a:buFont typeface="Wingdings" panose="05000000000000000000" pitchFamily="2" charset="2"/>
              <a:buChar char="q"/>
            </a:pPr>
            <a:r>
              <a:rPr lang="en-US" sz="1600" dirty="0" smtClean="0"/>
              <a:t>Interactive White Board</a:t>
            </a:r>
            <a:endParaRPr lang="en-US" sz="1600" dirty="0"/>
          </a:p>
          <a:p>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83" y="3498933"/>
            <a:ext cx="44148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340550" y="4422734"/>
            <a:ext cx="4296104" cy="831846"/>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58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Intervention</a:t>
            </a:r>
            <a:endParaRPr lang="en-US" dirty="0"/>
          </a:p>
        </p:txBody>
      </p:sp>
      <p:sp>
        <p:nvSpPr>
          <p:cNvPr id="2" name="Rectangle 1"/>
          <p:cNvSpPr/>
          <p:nvPr/>
        </p:nvSpPr>
        <p:spPr>
          <a:xfrm>
            <a:off x="457200" y="1600200"/>
            <a:ext cx="8229600" cy="609600"/>
          </a:xfrm>
          <a:prstGeom prst="rect">
            <a:avLst/>
          </a:prstGeom>
          <a:solidFill>
            <a:schemeClr val="bg1"/>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What is Tier 1, Tier 2, Tier 3…</a:t>
            </a:r>
            <a:endParaRPr lang="en-US" sz="2400" b="1" dirty="0"/>
          </a:p>
        </p:txBody>
      </p:sp>
      <p:sp>
        <p:nvSpPr>
          <p:cNvPr id="3" name="Rectangle 2"/>
          <p:cNvSpPr/>
          <p:nvPr/>
        </p:nvSpPr>
        <p:spPr>
          <a:xfrm>
            <a:off x="457200" y="2550120"/>
            <a:ext cx="8403021" cy="3077766"/>
          </a:xfrm>
          <a:prstGeom prst="rect">
            <a:avLst/>
          </a:prstGeom>
        </p:spPr>
        <p:txBody>
          <a:bodyPr wrap="square">
            <a:spAutoFit/>
          </a:bodyPr>
          <a:lstStyle/>
          <a:p>
            <a:pPr marL="4572" indent="0">
              <a:spcBef>
                <a:spcPts val="0"/>
              </a:spcBef>
              <a:spcAft>
                <a:spcPts val="0"/>
              </a:spcAft>
              <a:buNone/>
            </a:pPr>
            <a:r>
              <a:rPr lang="en-US" sz="2000" dirty="0" smtClean="0">
                <a:latin typeface="Cambria" panose="02040503050406030204" pitchFamily="18" charset="0"/>
              </a:rPr>
              <a:t>Tier 1 = The Core</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dirty="0" smtClean="0">
                <a:latin typeface="Cambria" panose="02040503050406030204" pitchFamily="18" charset="0"/>
              </a:rPr>
              <a:t>Tier 2 = Small group </a:t>
            </a:r>
            <a:r>
              <a:rPr lang="en-US" sz="2000" dirty="0">
                <a:latin typeface="Cambria" panose="02040503050406030204" pitchFamily="18" charset="0"/>
              </a:rPr>
              <a:t>i</a:t>
            </a:r>
            <a:r>
              <a:rPr lang="en-US" sz="2000" dirty="0" smtClean="0">
                <a:latin typeface="Cambria" panose="02040503050406030204" pitchFamily="18" charset="0"/>
              </a:rPr>
              <a:t>ntervention during 75 minute math block with core teacher (or support) </a:t>
            </a:r>
          </a:p>
          <a:p>
            <a:pPr marL="4572" indent="0">
              <a:spcBef>
                <a:spcPts val="0"/>
              </a:spcBef>
              <a:spcAft>
                <a:spcPts val="0"/>
              </a:spcAft>
              <a:buNone/>
            </a:pPr>
            <a:endParaRPr lang="en-US" sz="2000" dirty="0">
              <a:latin typeface="Cambria" panose="02040503050406030204" pitchFamily="18" charset="0"/>
            </a:endParaRPr>
          </a:p>
          <a:p>
            <a:pPr marL="4572" indent="0">
              <a:spcBef>
                <a:spcPts val="0"/>
              </a:spcBef>
              <a:spcAft>
                <a:spcPts val="0"/>
              </a:spcAft>
              <a:buNone/>
            </a:pPr>
            <a:r>
              <a:rPr lang="en-US" sz="2000" dirty="0" smtClean="0">
                <a:latin typeface="Cambria" panose="02040503050406030204" pitchFamily="18" charset="0"/>
              </a:rPr>
              <a:t>Tier 3 = Additional small group intervention outside of math block (or within a 90 minute math block) provided by support staff (or core)</a:t>
            </a:r>
          </a:p>
          <a:p>
            <a:pPr marL="747522" lvl="1" indent="-285750">
              <a:buFont typeface="Arial" panose="020B0604020202020204" pitchFamily="34" charset="0"/>
              <a:buChar char="•"/>
            </a:pPr>
            <a:r>
              <a:rPr lang="en-US" dirty="0" smtClean="0">
                <a:latin typeface="Cambria" panose="02040503050406030204" pitchFamily="18" charset="0"/>
              </a:rPr>
              <a:t>Can be SPED or general education student</a:t>
            </a:r>
            <a:endParaRPr lang="en-US" dirty="0">
              <a:latin typeface="Cambria" panose="02040503050406030204" pitchFamily="18" charset="0"/>
            </a:endParaRPr>
          </a:p>
          <a:p>
            <a:pPr marL="747522" lvl="1" indent="-285750">
              <a:buFont typeface="Arial" panose="020B0604020202020204" pitchFamily="34" charset="0"/>
              <a:buChar char="•"/>
            </a:pPr>
            <a:endParaRPr lang="en-US" dirty="0" smtClean="0">
              <a:latin typeface="Cambria" panose="02040503050406030204" pitchFamily="18" charset="0"/>
            </a:endParaRPr>
          </a:p>
          <a:p>
            <a:pPr marL="461772" lvl="1"/>
            <a:r>
              <a:rPr lang="en-US" b="1" dirty="0" smtClean="0">
                <a:latin typeface="Cambria" panose="02040503050406030204" pitchFamily="18" charset="0"/>
              </a:rPr>
              <a:t>*Differentiated Instruction Resources</a:t>
            </a:r>
          </a:p>
        </p:txBody>
      </p:sp>
    </p:spTree>
    <p:extLst>
      <p:ext uri="{BB962C8B-B14F-4D97-AF65-F5344CB8AC3E}">
        <p14:creationId xmlns:p14="http://schemas.microsoft.com/office/powerpoint/2010/main" val="364515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200" y="1316820"/>
            <a:ext cx="8403021" cy="2477601"/>
          </a:xfrm>
          <a:prstGeom prst="rect">
            <a:avLst/>
          </a:prstGeom>
        </p:spPr>
        <p:txBody>
          <a:bodyPr wrap="square">
            <a:spAutoFit/>
          </a:bodyPr>
          <a:lstStyle/>
          <a:p>
            <a:pPr marL="4572" indent="0">
              <a:spcBef>
                <a:spcPts val="0"/>
              </a:spcBef>
              <a:spcAft>
                <a:spcPts val="0"/>
              </a:spcAft>
              <a:buNone/>
            </a:pPr>
            <a:r>
              <a:rPr lang="en-US" sz="2400" b="1" dirty="0" smtClean="0">
                <a:latin typeface="Cambria" panose="02040503050406030204" pitchFamily="18" charset="0"/>
              </a:rPr>
              <a:t>Small Group Intervention Resources…</a:t>
            </a:r>
            <a:endParaRPr lang="en-US" sz="2400" b="1" dirty="0">
              <a:latin typeface="Cambria" panose="02040503050406030204" pitchFamily="18" charset="0"/>
            </a:endParaRPr>
          </a:p>
          <a:p>
            <a:pPr marL="347472" indent="-342900">
              <a:spcBef>
                <a:spcPts val="0"/>
              </a:spcBef>
              <a:spcAft>
                <a:spcPts val="0"/>
              </a:spcAft>
              <a:buFont typeface="Arial" panose="020B0604020202020204" pitchFamily="34" charset="0"/>
              <a:buChar char="•"/>
            </a:pPr>
            <a:r>
              <a:rPr lang="en-US" sz="2000" dirty="0" smtClean="0">
                <a:latin typeface="Cambria" panose="02040503050406030204" pitchFamily="18" charset="0"/>
              </a:rPr>
              <a:t>Personal Math Trainer – Adaptive Intervention Program </a:t>
            </a:r>
          </a:p>
          <a:p>
            <a:pPr marL="804672" lvl="1" indent="-342900">
              <a:buFont typeface="Arial" panose="020B0604020202020204" pitchFamily="34" charset="0"/>
              <a:buChar char="•"/>
            </a:pPr>
            <a:r>
              <a:rPr lang="en-US" dirty="0" smtClean="0">
                <a:latin typeface="Cambria" panose="02040503050406030204" pitchFamily="18" charset="0"/>
              </a:rPr>
              <a:t>Prerequisite skills and concepts</a:t>
            </a:r>
          </a:p>
          <a:p>
            <a:pPr marL="804672" lvl="1" indent="-342900">
              <a:buFont typeface="Arial" panose="020B0604020202020204" pitchFamily="34" charset="0"/>
              <a:buChar char="•"/>
            </a:pPr>
            <a:endParaRPr lang="en-US" sz="1050" dirty="0" smtClean="0">
              <a:latin typeface="Cambria" panose="02040503050406030204" pitchFamily="18" charset="0"/>
            </a:endParaRPr>
          </a:p>
          <a:p>
            <a:pPr marL="804672" lvl="1" indent="-342900">
              <a:buFont typeface="Arial" panose="020B0604020202020204" pitchFamily="34" charset="0"/>
              <a:buChar char="•"/>
            </a:pPr>
            <a:r>
              <a:rPr lang="en-US" dirty="0" smtClean="0">
                <a:latin typeface="Cambria" panose="02040503050406030204" pitchFamily="18" charset="0"/>
              </a:rPr>
              <a:t>Tier 2 and 3 students identified through Show What You Know</a:t>
            </a:r>
          </a:p>
          <a:p>
            <a:pPr marL="804672" lvl="1" indent="-342900">
              <a:buFont typeface="Arial" panose="020B0604020202020204" pitchFamily="34" charset="0"/>
              <a:buChar char="•"/>
            </a:pPr>
            <a:endParaRPr lang="en-US" sz="1050" dirty="0" smtClean="0">
              <a:latin typeface="Cambria" panose="02040503050406030204" pitchFamily="18" charset="0"/>
            </a:endParaRPr>
          </a:p>
          <a:p>
            <a:pPr marL="804672" lvl="1" indent="-342900">
              <a:buFont typeface="Arial" panose="020B0604020202020204" pitchFamily="34" charset="0"/>
              <a:buChar char="•"/>
            </a:pPr>
            <a:r>
              <a:rPr lang="en-US" dirty="0" smtClean="0">
                <a:latin typeface="Cambria" panose="02040503050406030204" pitchFamily="18" charset="0"/>
              </a:rPr>
              <a:t>September District PLC will focus on introducing Personal Math Trainer</a:t>
            </a:r>
          </a:p>
          <a:p>
            <a:pPr marL="1261872" lvl="2" indent="-342900">
              <a:buFont typeface="Courier New" panose="02070309020205020404" pitchFamily="49" charset="0"/>
              <a:buChar char="o"/>
            </a:pPr>
            <a:r>
              <a:rPr lang="en-US" sz="1600" dirty="0" smtClean="0">
                <a:latin typeface="Cambria" panose="02040503050406030204" pitchFamily="18" charset="0"/>
              </a:rPr>
              <a:t>May be available before the District PLC</a:t>
            </a:r>
            <a:endParaRPr lang="en-US" sz="1600" dirty="0">
              <a:latin typeface="Cambria" panose="02040503050406030204" pitchFamily="18" charset="0"/>
            </a:endParaRPr>
          </a:p>
          <a:p>
            <a:pPr marL="804672" lvl="1" indent="-342900">
              <a:buFont typeface="Arial" panose="020B0604020202020204" pitchFamily="34" charset="0"/>
              <a:buChar char="•"/>
            </a:pPr>
            <a:endParaRPr lang="en-US" sz="2000" dirty="0">
              <a:latin typeface="Cambria" panose="02040503050406030204" pitchFamily="18"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966" y="3718351"/>
            <a:ext cx="3183488" cy="2469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405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Personal Math Trainer</a:t>
            </a:r>
            <a:endParaRPr lang="en-US" dirty="0">
              <a:solidFill>
                <a:srgbClr val="FFC000"/>
              </a:solidFill>
            </a:endParaRPr>
          </a:p>
        </p:txBody>
      </p:sp>
      <p:sp>
        <p:nvSpPr>
          <p:cNvPr id="5" name="TextBox 4"/>
          <p:cNvSpPr txBox="1"/>
          <p:nvPr/>
        </p:nvSpPr>
        <p:spPr>
          <a:xfrm>
            <a:off x="158655" y="1524000"/>
            <a:ext cx="9144000" cy="707886"/>
          </a:xfrm>
          <a:prstGeom prst="rect">
            <a:avLst/>
          </a:prstGeom>
          <a:noFill/>
        </p:spPr>
        <p:txBody>
          <a:bodyPr wrap="square" rtlCol="0">
            <a:spAutoFit/>
          </a:bodyPr>
          <a:lstStyle/>
          <a:p>
            <a:r>
              <a:rPr lang="en-US" sz="2000" b="1" u="sng" dirty="0" smtClean="0"/>
              <a:t>Personal Math Trainer</a:t>
            </a:r>
          </a:p>
          <a:p>
            <a:endParaRPr lang="en-US" sz="2000" b="1" u="sng"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50" y="1314488"/>
            <a:ext cx="4352925" cy="337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8655" y="1877943"/>
            <a:ext cx="4067315" cy="4555093"/>
          </a:xfrm>
          <a:prstGeom prst="rect">
            <a:avLst/>
          </a:prstGeom>
          <a:noFill/>
        </p:spPr>
        <p:txBody>
          <a:bodyPr wrap="square" rtlCol="0">
            <a:spAutoFit/>
          </a:bodyPr>
          <a:lstStyle/>
          <a:p>
            <a:pPr marL="285750" indent="-285750">
              <a:buFont typeface="Arial" panose="020B0604020202020204" pitchFamily="34" charset="0"/>
              <a:buChar char="•"/>
            </a:pPr>
            <a:r>
              <a:rPr lang="en-US" sz="1600" dirty="0"/>
              <a:t>S</a:t>
            </a:r>
            <a:r>
              <a:rPr lang="en-US" sz="1600" dirty="0" smtClean="0"/>
              <a:t>tudents will have </a:t>
            </a:r>
            <a:r>
              <a:rPr lang="en-US" sz="1600" u="sng" dirty="0" smtClean="0"/>
              <a:t>unlimited practices on key concepts </a:t>
            </a:r>
            <a:r>
              <a:rPr lang="en-US" sz="1600" dirty="0" smtClean="0"/>
              <a:t>supported by </a:t>
            </a:r>
            <a:r>
              <a:rPr lang="en-US" sz="1600" dirty="0" smtClean="0">
                <a:solidFill>
                  <a:srgbClr val="CC9B00"/>
                </a:solidFill>
              </a:rPr>
              <a:t>guided examples, step-by-step solutions, and video tutorials.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PMT analyzes each student’s </a:t>
            </a:r>
            <a:r>
              <a:rPr lang="en-US" sz="1600" u="sng" dirty="0"/>
              <a:t>personal </a:t>
            </a:r>
            <a:r>
              <a:rPr lang="en-US" sz="1600" dirty="0">
                <a:solidFill>
                  <a:srgbClr val="CC9B00"/>
                </a:solidFill>
              </a:rPr>
              <a:t>strengths, weaknesses, preferences, and learning pace. </a:t>
            </a:r>
            <a:endParaRPr lang="en-US" sz="1600" b="1" dirty="0" smtClean="0">
              <a:solidFill>
                <a:srgbClr val="CC9B00"/>
              </a:solidFill>
            </a:endParaRP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Generates </a:t>
            </a:r>
            <a:r>
              <a:rPr lang="en-US" sz="1600" u="sng" dirty="0" smtClean="0"/>
              <a:t>reports</a:t>
            </a:r>
            <a:r>
              <a:rPr lang="en-US" sz="1600" dirty="0" smtClean="0"/>
              <a:t> for teachers so </a:t>
            </a:r>
            <a:r>
              <a:rPr lang="en-US" sz="1600" dirty="0" smtClean="0">
                <a:solidFill>
                  <a:srgbClr val="CC9B00"/>
                </a:solidFill>
              </a:rPr>
              <a:t>instruction can be tailored to meet the students’ needs</a:t>
            </a:r>
            <a:r>
              <a:rPr lang="en-US" sz="1600" dirty="0" smtClean="0"/>
              <a:t>. </a:t>
            </a:r>
          </a:p>
          <a:p>
            <a:endParaRPr lang="en-US" sz="1600" dirty="0" smtClean="0"/>
          </a:p>
          <a:p>
            <a:pPr marL="285750" indent="-285750">
              <a:buFont typeface="Arial" panose="020B0604020202020204" pitchFamily="34" charset="0"/>
              <a:buChar char="•"/>
            </a:pPr>
            <a:r>
              <a:rPr lang="en-US" sz="1600" dirty="0" smtClean="0"/>
              <a:t>PMT will automatically </a:t>
            </a:r>
            <a:r>
              <a:rPr lang="en-US" sz="1600" u="sng" dirty="0" smtClean="0"/>
              <a:t>prescribe</a:t>
            </a:r>
            <a:r>
              <a:rPr lang="en-US" sz="1600" dirty="0" smtClean="0"/>
              <a:t> and </a:t>
            </a:r>
            <a:r>
              <a:rPr lang="en-US" sz="1600" u="sng" dirty="0" smtClean="0"/>
              <a:t>create</a:t>
            </a:r>
            <a:r>
              <a:rPr lang="en-US" sz="1600" dirty="0" smtClean="0"/>
              <a:t> standards-based, </a:t>
            </a:r>
            <a:r>
              <a:rPr lang="en-US" sz="1600" dirty="0" smtClean="0">
                <a:solidFill>
                  <a:srgbClr val="CC9B00"/>
                </a:solidFill>
              </a:rPr>
              <a:t>personalized interventions</a:t>
            </a:r>
            <a:r>
              <a:rPr lang="en-US" sz="1600" dirty="0" smtClean="0"/>
              <a:t> for the students</a:t>
            </a:r>
            <a:r>
              <a:rPr lang="en-US" sz="1600" dirty="0"/>
              <a:t> </a:t>
            </a:r>
            <a:r>
              <a:rPr lang="en-US" sz="1600" dirty="0">
                <a:solidFill>
                  <a:srgbClr val="CC9B00"/>
                </a:solidFill>
              </a:rPr>
              <a:t>up to two grade levels below the current grade level</a:t>
            </a:r>
            <a:r>
              <a:rPr lang="en-US" sz="1600" dirty="0"/>
              <a:t>.</a:t>
            </a:r>
          </a:p>
          <a:p>
            <a:pPr marL="285750" indent="-285750">
              <a:buFont typeface="Arial" panose="020B0604020202020204" pitchFamily="34" charset="0"/>
              <a:buChar char="•"/>
            </a:pPr>
            <a:endParaRPr lang="en-US" dirty="0" smtClean="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655" y="4155489"/>
            <a:ext cx="4108171" cy="1930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533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8028" y="2107928"/>
            <a:ext cx="2434480" cy="2935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5-Point Star 10"/>
          <p:cNvSpPr/>
          <p:nvPr/>
        </p:nvSpPr>
        <p:spPr>
          <a:xfrm>
            <a:off x="2802227" y="1784084"/>
            <a:ext cx="1969503" cy="1891389"/>
          </a:xfrm>
          <a:prstGeom prst="star5">
            <a:avLst/>
          </a:prstGeom>
          <a:solidFill>
            <a:srgbClr val="FF6600"/>
          </a:solidFill>
          <a:ln w="28575">
            <a:solidFill>
              <a:srgbClr val="00206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2</a:t>
            </a:r>
          </a:p>
        </p:txBody>
      </p:sp>
      <p:sp>
        <p:nvSpPr>
          <p:cNvPr id="4" name="Title 3"/>
          <p:cNvSpPr>
            <a:spLocks noGrp="1"/>
          </p:cNvSpPr>
          <p:nvPr>
            <p:ph type="title"/>
          </p:nvPr>
        </p:nvSpPr>
        <p:spPr>
          <a:xfrm>
            <a:off x="725921" y="308413"/>
            <a:ext cx="7772400" cy="1362075"/>
          </a:xfrm>
        </p:spPr>
        <p:txBody>
          <a:bodyPr>
            <a:noAutofit/>
          </a:bodyPr>
          <a:lstStyle/>
          <a:p>
            <a:r>
              <a:rPr lang="en-US" sz="8000" dirty="0" smtClean="0">
                <a:solidFill>
                  <a:srgbClr val="FFC000"/>
                </a:solidFill>
                <a:effectLst>
                  <a:outerShdw blurRad="38100" dist="38100" dir="2700000" algn="tl">
                    <a:srgbClr val="000000">
                      <a:alpha val="43137"/>
                    </a:srgbClr>
                  </a:outerShdw>
                </a:effectLst>
              </a:rPr>
              <a:t>Go math</a:t>
            </a:r>
            <a:r>
              <a:rPr lang="en-US" sz="8000" dirty="0">
                <a:solidFill>
                  <a:srgbClr val="FFC000"/>
                </a:solidFill>
                <a:effectLst>
                  <a:outerShdw blurRad="38100" dist="38100" dir="2700000" algn="tl">
                    <a:srgbClr val="000000">
                      <a:alpha val="43137"/>
                    </a:srgbClr>
                  </a:outerShdw>
                </a:effectLst>
              </a:rPr>
              <a:t>!</a:t>
            </a:r>
            <a:endParaRPr lang="en-US" sz="8000" dirty="0">
              <a:effectLst>
                <a:outerShdw blurRad="38100" dist="38100" dir="2700000" algn="tl">
                  <a:srgbClr val="000000">
                    <a:alpha val="43137"/>
                  </a:srgbClr>
                </a:outerShdw>
              </a:effectLst>
            </a:endParaRPr>
          </a:p>
        </p:txBody>
      </p:sp>
      <p:sp>
        <p:nvSpPr>
          <p:cNvPr id="2" name="TextBox 1"/>
          <p:cNvSpPr txBox="1"/>
          <p:nvPr/>
        </p:nvSpPr>
        <p:spPr>
          <a:xfrm>
            <a:off x="2292627" y="1575603"/>
            <a:ext cx="4894288" cy="369332"/>
          </a:xfrm>
          <a:prstGeom prst="rect">
            <a:avLst/>
          </a:prstGeom>
          <a:solidFill>
            <a:srgbClr val="FFFF66"/>
          </a:solidFill>
          <a:ln w="57150">
            <a:solidFill>
              <a:schemeClr val="tx1"/>
            </a:solidFill>
          </a:ln>
        </p:spPr>
        <p:txBody>
          <a:bodyPr wrap="square" rtlCol="0">
            <a:spAutoFit/>
          </a:bodyPr>
          <a:lstStyle/>
          <a:p>
            <a:pPr algn="ctr"/>
            <a:r>
              <a:rPr lang="en-US" dirty="0" smtClean="0"/>
              <a:t>2015 Covers look different than the 2012 Covers</a:t>
            </a:r>
            <a:endParaRPr lang="en-US" dirty="0"/>
          </a:p>
        </p:txBody>
      </p:sp>
      <p:pic>
        <p:nvPicPr>
          <p:cNvPr id="10" name="Picture 9"/>
          <p:cNvPicPr>
            <a:picLocks noChangeAspect="1"/>
          </p:cNvPicPr>
          <p:nvPr/>
        </p:nvPicPr>
        <p:blipFill>
          <a:blip r:embed="rId4"/>
          <a:stretch>
            <a:fillRect/>
          </a:stretch>
        </p:blipFill>
        <p:spPr>
          <a:xfrm>
            <a:off x="2152858" y="5157415"/>
            <a:ext cx="5173826" cy="1550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347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200" y="1316820"/>
            <a:ext cx="8403021" cy="3370153"/>
          </a:xfrm>
          <a:prstGeom prst="rect">
            <a:avLst/>
          </a:prstGeom>
        </p:spPr>
        <p:txBody>
          <a:bodyPr wrap="square">
            <a:spAutoFit/>
          </a:bodyPr>
          <a:lstStyle/>
          <a:p>
            <a:pPr marL="4572" indent="0">
              <a:spcBef>
                <a:spcPts val="0"/>
              </a:spcBef>
              <a:spcAft>
                <a:spcPts val="0"/>
              </a:spcAft>
              <a:buNone/>
            </a:pPr>
            <a:r>
              <a:rPr lang="en-US" sz="2400" b="1" dirty="0" smtClean="0">
                <a:latin typeface="Cambria" panose="02040503050406030204" pitchFamily="18" charset="0"/>
              </a:rPr>
              <a:t>Small Group Intervention Resources…</a:t>
            </a:r>
            <a:endParaRPr lang="en-US" sz="2000" dirty="0">
              <a:latin typeface="Cambria" panose="02040503050406030204" pitchFamily="18" charset="0"/>
            </a:endParaRPr>
          </a:p>
          <a:p>
            <a:pPr marL="347472" indent="-342900">
              <a:buFont typeface="Arial" panose="020B0604020202020204" pitchFamily="34" charset="0"/>
              <a:buChar char="•"/>
            </a:pPr>
            <a:r>
              <a:rPr lang="en-US" sz="2000" dirty="0" smtClean="0">
                <a:latin typeface="Cambria" panose="02040503050406030204" pitchFamily="18" charset="0"/>
              </a:rPr>
              <a:t>Tier 2 Activity available on Think Central </a:t>
            </a:r>
          </a:p>
          <a:p>
            <a:pPr marL="804672" lvl="1" indent="-342900">
              <a:buFont typeface="Arial" panose="020B0604020202020204" pitchFamily="34" charset="0"/>
              <a:buChar char="•"/>
            </a:pPr>
            <a:r>
              <a:rPr lang="en-US" dirty="0" smtClean="0">
                <a:latin typeface="Cambria" panose="02040503050406030204" pitchFamily="18" charset="0"/>
              </a:rPr>
              <a:t>10 Minute lesson – same content – new way</a:t>
            </a:r>
          </a:p>
          <a:p>
            <a:pPr marL="804672" lvl="1" indent="-342900">
              <a:buFont typeface="Arial" panose="020B0604020202020204" pitchFamily="34" charset="0"/>
              <a:buChar char="•"/>
            </a:pPr>
            <a:endParaRPr lang="en-US" sz="1050" dirty="0" smtClean="0">
              <a:latin typeface="Cambria" panose="02040503050406030204" pitchFamily="18" charset="0"/>
            </a:endParaRPr>
          </a:p>
          <a:p>
            <a:pPr marL="804672" lvl="1" indent="-342900">
              <a:buFont typeface="Arial" panose="020B0604020202020204" pitchFamily="34" charset="0"/>
              <a:buChar char="•"/>
            </a:pPr>
            <a:r>
              <a:rPr lang="en-US" dirty="0" smtClean="0">
                <a:latin typeface="Cambria" panose="02040503050406030204" pitchFamily="18" charset="0"/>
              </a:rPr>
              <a:t>Tier 2 and 3 students identified through Show What You Know</a:t>
            </a:r>
          </a:p>
          <a:p>
            <a:pPr marL="804672" lvl="1" indent="-342900">
              <a:buFont typeface="Arial" panose="020B0604020202020204" pitchFamily="34" charset="0"/>
              <a:buChar char="•"/>
            </a:pPr>
            <a:endParaRPr lang="en-US" sz="1050" dirty="0" smtClean="0">
              <a:latin typeface="Cambria" panose="02040503050406030204" pitchFamily="18" charset="0"/>
            </a:endParaRPr>
          </a:p>
          <a:p>
            <a:pPr marL="804672" lvl="1" indent="-342900">
              <a:buFont typeface="Arial" panose="020B0604020202020204" pitchFamily="34" charset="0"/>
              <a:buChar char="•"/>
            </a:pPr>
            <a:r>
              <a:rPr lang="en-US" dirty="0" smtClean="0">
                <a:latin typeface="Cambria" panose="02040503050406030204" pitchFamily="18" charset="0"/>
              </a:rPr>
              <a:t>Students also identified through Quick Check </a:t>
            </a:r>
          </a:p>
          <a:p>
            <a:pPr marL="461772" lvl="1"/>
            <a:endParaRPr lang="en-US" sz="1050" dirty="0" smtClean="0">
              <a:latin typeface="Cambria" panose="02040503050406030204" pitchFamily="18" charset="0"/>
            </a:endParaRPr>
          </a:p>
          <a:p>
            <a:pPr marL="804672" lvl="1" indent="-342900">
              <a:buFont typeface="Arial" panose="020B0604020202020204" pitchFamily="34" charset="0"/>
              <a:buChar char="•"/>
            </a:pPr>
            <a:r>
              <a:rPr lang="en-US" dirty="0" smtClean="0">
                <a:latin typeface="Cambria" panose="02040503050406030204" pitchFamily="18" charset="0"/>
              </a:rPr>
              <a:t>Currently available through 2012 Teacher’s Edition. Will be available on Think Central – as a link when Think Central is updated. </a:t>
            </a:r>
          </a:p>
          <a:p>
            <a:pPr marL="804672" lvl="1" indent="-342900">
              <a:buFont typeface="Arial" panose="020B0604020202020204" pitchFamily="34" charset="0"/>
              <a:buChar char="•"/>
            </a:pPr>
            <a:endParaRPr lang="en-US" sz="2000" dirty="0">
              <a:latin typeface="Cambria" panose="02040503050406030204" pitchFamily="18" charset="0"/>
            </a:endParaRPr>
          </a:p>
          <a:p>
            <a:pPr marL="804672" lvl="1" indent="-342900">
              <a:buFont typeface="Arial" panose="020B0604020202020204" pitchFamily="34" charset="0"/>
              <a:buChar char="•"/>
            </a:pPr>
            <a:endParaRPr lang="en-US" sz="2000" dirty="0">
              <a:latin typeface="Cambria" panose="02040503050406030204" pitchFamily="18" charset="0"/>
            </a:endParaRPr>
          </a:p>
        </p:txBody>
      </p:sp>
      <p:pic>
        <p:nvPicPr>
          <p:cNvPr id="5" name="Picture 4"/>
          <p:cNvPicPr>
            <a:picLocks noChangeAspect="1"/>
          </p:cNvPicPr>
          <p:nvPr/>
        </p:nvPicPr>
        <p:blipFill>
          <a:blip r:embed="rId3"/>
          <a:stretch>
            <a:fillRect/>
          </a:stretch>
        </p:blipFill>
        <p:spPr>
          <a:xfrm>
            <a:off x="3245476" y="4243840"/>
            <a:ext cx="2114607" cy="1912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279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192404" y="2216078"/>
            <a:ext cx="3281895" cy="3885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199" y="1541127"/>
            <a:ext cx="8017100" cy="830997"/>
          </a:xfrm>
          <a:prstGeom prst="rect">
            <a:avLst/>
          </a:prstGeom>
        </p:spPr>
        <p:txBody>
          <a:bodyPr wrap="square">
            <a:spAutoFit/>
          </a:bodyPr>
          <a:lstStyle/>
          <a:p>
            <a:pPr marL="4572" indent="0" algn="ctr">
              <a:spcBef>
                <a:spcPts val="0"/>
              </a:spcBef>
              <a:spcAft>
                <a:spcPts val="0"/>
              </a:spcAft>
              <a:buNone/>
            </a:pPr>
            <a:r>
              <a:rPr lang="en-US" sz="2400" b="1" u="sng" dirty="0" smtClean="0">
                <a:latin typeface="Cambria" panose="02040503050406030204" pitchFamily="18" charset="0"/>
              </a:rPr>
              <a:t>How to access Tier 2 Lesson on 2012 Think Central:</a:t>
            </a:r>
          </a:p>
          <a:p>
            <a:pPr marL="4572" indent="0" algn="ctr">
              <a:spcBef>
                <a:spcPts val="0"/>
              </a:spcBef>
              <a:spcAft>
                <a:spcPts val="0"/>
              </a:spcAft>
              <a:buNone/>
            </a:pPr>
            <a:endParaRPr lang="en-US" sz="2400" b="1" dirty="0">
              <a:latin typeface="Cambria" panose="02040503050406030204" pitchFamily="18" charset="0"/>
            </a:endParaRPr>
          </a:p>
        </p:txBody>
      </p:sp>
      <p:sp>
        <p:nvSpPr>
          <p:cNvPr id="6" name="Rectangle 5"/>
          <p:cNvSpPr/>
          <p:nvPr/>
        </p:nvSpPr>
        <p:spPr>
          <a:xfrm>
            <a:off x="386366" y="2237799"/>
            <a:ext cx="4288665" cy="2154436"/>
          </a:xfrm>
          <a:prstGeom prst="rect">
            <a:avLst/>
          </a:prstGeom>
        </p:spPr>
        <p:txBody>
          <a:bodyPr wrap="square">
            <a:spAutoFit/>
          </a:bodyPr>
          <a:lstStyle/>
          <a:p>
            <a:pPr marL="4572" indent="0">
              <a:spcBef>
                <a:spcPts val="0"/>
              </a:spcBef>
              <a:spcAft>
                <a:spcPts val="0"/>
              </a:spcAft>
              <a:buNone/>
            </a:pPr>
            <a:r>
              <a:rPr lang="en-US" dirty="0">
                <a:latin typeface="Cambria" panose="02040503050406030204" pitchFamily="18" charset="0"/>
              </a:rPr>
              <a:t>1. Open the Teacher’s Edition </a:t>
            </a:r>
          </a:p>
          <a:p>
            <a:pPr marL="4572" indent="0">
              <a:spcBef>
                <a:spcPts val="0"/>
              </a:spcBef>
              <a:spcAft>
                <a:spcPts val="0"/>
              </a:spcAft>
              <a:buNone/>
            </a:pPr>
            <a:endParaRPr lang="en-US" dirty="0">
              <a:latin typeface="Cambria" panose="02040503050406030204" pitchFamily="18" charset="0"/>
            </a:endParaRPr>
          </a:p>
          <a:p>
            <a:pPr marL="4572" indent="0">
              <a:spcBef>
                <a:spcPts val="0"/>
              </a:spcBef>
              <a:spcAft>
                <a:spcPts val="0"/>
              </a:spcAft>
              <a:buNone/>
            </a:pPr>
            <a:r>
              <a:rPr lang="en-US" dirty="0">
                <a:latin typeface="Cambria" panose="02040503050406030204" pitchFamily="18" charset="0"/>
              </a:rPr>
              <a:t>2. Find the current lesson of instruction. The page prior to the Engage will provide the Tier 2 lesson.</a:t>
            </a:r>
          </a:p>
          <a:p>
            <a:pPr marL="4572" indent="0">
              <a:spcBef>
                <a:spcPts val="0"/>
              </a:spcBef>
              <a:spcAft>
                <a:spcPts val="0"/>
              </a:spcAft>
              <a:buNone/>
            </a:pPr>
            <a:endParaRPr lang="en-US" sz="2400" b="1" dirty="0">
              <a:latin typeface="Cambria" panose="02040503050406030204" pitchFamily="18" charset="0"/>
            </a:endParaRPr>
          </a:p>
          <a:p>
            <a:pPr marL="4572" indent="0">
              <a:spcBef>
                <a:spcPts val="0"/>
              </a:spcBef>
              <a:spcAft>
                <a:spcPts val="0"/>
              </a:spcAft>
              <a:buNone/>
            </a:pPr>
            <a:endParaRPr lang="en-US" sz="2000" b="1" dirty="0">
              <a:latin typeface="Cambria" panose="02040503050406030204" pitchFamily="18" charset="0"/>
            </a:endParaRPr>
          </a:p>
        </p:txBody>
      </p:sp>
      <p:sp>
        <p:nvSpPr>
          <p:cNvPr id="8" name="Oval 7"/>
          <p:cNvSpPr/>
          <p:nvPr/>
        </p:nvSpPr>
        <p:spPr>
          <a:xfrm>
            <a:off x="6593983" y="4392235"/>
            <a:ext cx="1880316" cy="1765747"/>
          </a:xfrm>
          <a:prstGeom prst="ellipse">
            <a:avLst/>
          </a:prstGeom>
          <a:noFill/>
          <a:ln w="76200">
            <a:solidFill>
              <a:srgbClr val="F8107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4572000" y="1970351"/>
            <a:ext cx="1438275" cy="125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5"/>
          <a:stretch>
            <a:fillRect/>
          </a:stretch>
        </p:blipFill>
        <p:spPr>
          <a:xfrm>
            <a:off x="3581422" y="3721809"/>
            <a:ext cx="2601560" cy="2341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27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674" y="2772134"/>
            <a:ext cx="7202072" cy="3383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200" y="1316820"/>
            <a:ext cx="8403021" cy="2000548"/>
          </a:xfrm>
          <a:prstGeom prst="rect">
            <a:avLst/>
          </a:prstGeom>
        </p:spPr>
        <p:txBody>
          <a:bodyPr wrap="square">
            <a:spAutoFit/>
          </a:bodyPr>
          <a:lstStyle/>
          <a:p>
            <a:pPr marL="4572" indent="0">
              <a:spcBef>
                <a:spcPts val="0"/>
              </a:spcBef>
              <a:spcAft>
                <a:spcPts val="0"/>
              </a:spcAft>
              <a:buNone/>
            </a:pPr>
            <a:r>
              <a:rPr lang="en-US" sz="2400" b="1" dirty="0" smtClean="0">
                <a:latin typeface="Cambria" panose="02040503050406030204" pitchFamily="18" charset="0"/>
              </a:rPr>
              <a:t>Small Group Intervention Resources…</a:t>
            </a:r>
            <a:endParaRPr lang="en-US" sz="2000" dirty="0">
              <a:latin typeface="Cambria" panose="02040503050406030204" pitchFamily="18" charset="0"/>
            </a:endParaRPr>
          </a:p>
          <a:p>
            <a:pPr marL="347472" indent="-342900">
              <a:buFont typeface="Arial" panose="020B0604020202020204" pitchFamily="34" charset="0"/>
              <a:buChar char="•"/>
            </a:pPr>
            <a:r>
              <a:rPr lang="en-US" sz="2000" dirty="0" smtClean="0">
                <a:latin typeface="Cambria" panose="02040503050406030204" pitchFamily="18" charset="0"/>
              </a:rPr>
              <a:t>Strategic and Intensive Intervention Guides</a:t>
            </a:r>
          </a:p>
          <a:p>
            <a:pPr marL="804672" lvl="1" indent="-342900">
              <a:buFont typeface="Arial" panose="020B0604020202020204" pitchFamily="34" charset="0"/>
              <a:buChar char="•"/>
            </a:pPr>
            <a:r>
              <a:rPr lang="en-US" dirty="0" smtClean="0">
                <a:latin typeface="Cambria" panose="02040503050406030204" pitchFamily="18" charset="0"/>
              </a:rPr>
              <a:t>Tier 2 and Tier 3 Interventions (available for both SPED and general </a:t>
            </a:r>
            <a:r>
              <a:rPr lang="en-US" dirty="0" err="1" smtClean="0">
                <a:latin typeface="Cambria" panose="02040503050406030204" pitchFamily="18" charset="0"/>
              </a:rPr>
              <a:t>ed</a:t>
            </a:r>
            <a:r>
              <a:rPr lang="en-US" dirty="0" smtClean="0">
                <a:latin typeface="Cambria" panose="02040503050406030204" pitchFamily="18" charset="0"/>
              </a:rPr>
              <a:t>)</a:t>
            </a:r>
          </a:p>
          <a:p>
            <a:pPr marL="804672" lvl="1" indent="-342900">
              <a:buFont typeface="Arial" panose="020B0604020202020204" pitchFamily="34" charset="0"/>
              <a:buChar char="•"/>
            </a:pPr>
            <a:r>
              <a:rPr lang="en-US" dirty="0" smtClean="0">
                <a:latin typeface="Cambria" panose="02040503050406030204" pitchFamily="18" charset="0"/>
              </a:rPr>
              <a:t>Utilized for additional intervention </a:t>
            </a:r>
          </a:p>
          <a:p>
            <a:pPr marL="804672" lvl="1" indent="-342900">
              <a:buFont typeface="Arial" panose="020B0604020202020204" pitchFamily="34" charset="0"/>
              <a:buChar char="•"/>
            </a:pPr>
            <a:endParaRPr lang="en-US" sz="2000" dirty="0">
              <a:latin typeface="Cambria" panose="02040503050406030204" pitchFamily="18" charset="0"/>
            </a:endParaRPr>
          </a:p>
          <a:p>
            <a:pPr marL="804672" lvl="1" indent="-342900">
              <a:buFont typeface="Arial" panose="020B0604020202020204" pitchFamily="34" charset="0"/>
              <a:buChar char="•"/>
            </a:pPr>
            <a:endParaRPr lang="en-US" sz="2000" dirty="0">
              <a:latin typeface="Cambria" panose="02040503050406030204"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32" y="3532269"/>
            <a:ext cx="1610030" cy="2108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4520" y="3532269"/>
            <a:ext cx="1596251" cy="2104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532383" y="5663133"/>
            <a:ext cx="2079234" cy="584775"/>
          </a:xfrm>
          <a:prstGeom prst="rect">
            <a:avLst/>
          </a:prstGeom>
          <a:solidFill>
            <a:schemeClr val="accent2">
              <a:lumMod val="40000"/>
              <a:lumOff val="60000"/>
            </a:schemeClr>
          </a:solidFill>
          <a:ln w="19050">
            <a:solidFill>
              <a:srgbClr val="404040"/>
            </a:solidFill>
            <a:prstDash val="dash"/>
          </a:ln>
        </p:spPr>
        <p:txBody>
          <a:bodyPr wrap="square" rtlCol="0">
            <a:spAutoFit/>
          </a:bodyPr>
          <a:lstStyle/>
          <a:p>
            <a:pPr algn="ctr"/>
            <a:r>
              <a:rPr lang="en-US" sz="1600" dirty="0" smtClean="0"/>
              <a:t>Concept/Skill Prerequisites</a:t>
            </a:r>
          </a:p>
        </p:txBody>
      </p:sp>
    </p:spTree>
    <p:extLst>
      <p:ext uri="{BB962C8B-B14F-4D97-AF65-F5344CB8AC3E}">
        <p14:creationId xmlns:p14="http://schemas.microsoft.com/office/powerpoint/2010/main" val="239057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a:t>Go Math: </a:t>
            </a:r>
            <a:r>
              <a:rPr lang="en-US" dirty="0">
                <a:solidFill>
                  <a:srgbClr val="FFC000"/>
                </a:solidFill>
              </a:rPr>
              <a:t>Differentiated Instruction</a:t>
            </a:r>
          </a:p>
        </p:txBody>
      </p:sp>
      <p:sp>
        <p:nvSpPr>
          <p:cNvPr id="3" name="Rectangle 2"/>
          <p:cNvSpPr/>
          <p:nvPr/>
        </p:nvSpPr>
        <p:spPr>
          <a:xfrm>
            <a:off x="457199" y="1425217"/>
            <a:ext cx="8403021" cy="4278094"/>
          </a:xfrm>
          <a:prstGeom prst="rect">
            <a:avLst/>
          </a:prstGeom>
        </p:spPr>
        <p:txBody>
          <a:bodyPr wrap="square">
            <a:spAutoFit/>
          </a:bodyPr>
          <a:lstStyle/>
          <a:p>
            <a:pPr marL="4572" indent="0">
              <a:spcBef>
                <a:spcPts val="0"/>
              </a:spcBef>
              <a:spcAft>
                <a:spcPts val="0"/>
              </a:spcAft>
              <a:buNone/>
            </a:pPr>
            <a:r>
              <a:rPr lang="en-US" sz="2400" b="1" dirty="0" smtClean="0">
                <a:latin typeface="Cambria" panose="02040503050406030204" pitchFamily="18" charset="0"/>
              </a:rPr>
              <a:t>The next few slides outline what the Differentiated Instruction component may look like in a classroom. </a:t>
            </a:r>
            <a:endParaRPr lang="en-US" sz="2400" b="1" dirty="0">
              <a:latin typeface="Cambria" panose="02040503050406030204" pitchFamily="18" charset="0"/>
            </a:endParaRPr>
          </a:p>
          <a:p>
            <a:pPr marL="4572" indent="0">
              <a:spcBef>
                <a:spcPts val="0"/>
              </a:spcBef>
              <a:spcAft>
                <a:spcPts val="0"/>
              </a:spcAft>
              <a:buNone/>
            </a:pPr>
            <a:endParaRPr lang="en-US" sz="2000" b="1" dirty="0" smtClean="0">
              <a:latin typeface="Cambria" panose="02040503050406030204" pitchFamily="18" charset="0"/>
            </a:endParaRPr>
          </a:p>
          <a:p>
            <a:pPr marL="4572" indent="0">
              <a:spcBef>
                <a:spcPts val="0"/>
              </a:spcBef>
              <a:spcAft>
                <a:spcPts val="0"/>
              </a:spcAft>
              <a:buNone/>
            </a:pPr>
            <a:r>
              <a:rPr lang="en-US" sz="2400" b="1" dirty="0" smtClean="0">
                <a:latin typeface="Cambria" panose="02040503050406030204" pitchFamily="18" charset="0"/>
              </a:rPr>
              <a:t>Thoughts to consider…</a:t>
            </a:r>
          </a:p>
          <a:p>
            <a:pPr marL="347472" indent="-342900">
              <a:spcBef>
                <a:spcPts val="0"/>
              </a:spcBef>
              <a:spcAft>
                <a:spcPts val="0"/>
              </a:spcAft>
              <a:buFont typeface="Arial" panose="020B0604020202020204" pitchFamily="34" charset="0"/>
              <a:buChar char="•"/>
            </a:pPr>
            <a:r>
              <a:rPr lang="en-US" sz="2000" dirty="0" smtClean="0">
                <a:latin typeface="Cambria" panose="02040503050406030204" pitchFamily="18" charset="0"/>
              </a:rPr>
              <a:t>It will take 1 – 4 weeks to establish an effective small group instruction structure and routine. </a:t>
            </a:r>
          </a:p>
          <a:p>
            <a:pPr marL="804672" lvl="1" indent="-342900">
              <a:buFont typeface="Arial" panose="020B0604020202020204" pitchFamily="34" charset="0"/>
              <a:buChar char="•"/>
            </a:pPr>
            <a:r>
              <a:rPr lang="en-US" sz="2000" dirty="0" smtClean="0">
                <a:latin typeface="Cambria" panose="02040503050406030204" pitchFamily="18" charset="0"/>
              </a:rPr>
              <a:t>Extra time has been built into chapter one at all grade levels</a:t>
            </a:r>
          </a:p>
          <a:p>
            <a:pPr marL="347472" indent="-342900">
              <a:spcBef>
                <a:spcPts val="0"/>
              </a:spcBef>
              <a:spcAft>
                <a:spcPts val="0"/>
              </a:spcAft>
              <a:buFont typeface="Arial" panose="020B0604020202020204" pitchFamily="34" charset="0"/>
              <a:buChar char="•"/>
            </a:pPr>
            <a:endParaRPr lang="en-US" sz="2000" dirty="0">
              <a:latin typeface="Cambria" panose="02040503050406030204" pitchFamily="18" charset="0"/>
            </a:endParaRPr>
          </a:p>
          <a:p>
            <a:pPr marL="347472" indent="-342900">
              <a:spcBef>
                <a:spcPts val="0"/>
              </a:spcBef>
              <a:spcAft>
                <a:spcPts val="0"/>
              </a:spcAft>
              <a:buFont typeface="Arial" panose="020B0604020202020204" pitchFamily="34" charset="0"/>
              <a:buChar char="•"/>
            </a:pPr>
            <a:r>
              <a:rPr lang="en-US" sz="2000" dirty="0" smtClean="0">
                <a:latin typeface="Cambria" panose="02040503050406030204" pitchFamily="18" charset="0"/>
              </a:rPr>
              <a:t>The small group instruction format will vary by school/classroom depending on the support staff available. </a:t>
            </a:r>
          </a:p>
          <a:p>
            <a:pPr marL="347472" indent="-342900">
              <a:spcBef>
                <a:spcPts val="0"/>
              </a:spcBef>
              <a:spcAft>
                <a:spcPts val="0"/>
              </a:spcAft>
              <a:buFont typeface="Arial" panose="020B0604020202020204" pitchFamily="34" charset="0"/>
              <a:buChar char="•"/>
            </a:pPr>
            <a:endParaRPr lang="en-US" sz="2000" dirty="0">
              <a:latin typeface="Cambria" panose="02040503050406030204" pitchFamily="18" charset="0"/>
            </a:endParaRPr>
          </a:p>
          <a:p>
            <a:pPr marL="347472" indent="-342900">
              <a:spcBef>
                <a:spcPts val="0"/>
              </a:spcBef>
              <a:spcAft>
                <a:spcPts val="0"/>
              </a:spcAft>
              <a:buFont typeface="Arial" panose="020B0604020202020204" pitchFamily="34" charset="0"/>
              <a:buChar char="•"/>
            </a:pPr>
            <a:r>
              <a:rPr lang="en-US" sz="2000" dirty="0" smtClean="0">
                <a:latin typeface="Cambria" panose="02040503050406030204" pitchFamily="18" charset="0"/>
              </a:rPr>
              <a:t>Interventions/Small Groups can be led by a classroom or support teachers.</a:t>
            </a:r>
          </a:p>
        </p:txBody>
      </p:sp>
    </p:spTree>
    <p:extLst>
      <p:ext uri="{BB962C8B-B14F-4D97-AF65-F5344CB8AC3E}">
        <p14:creationId xmlns:p14="http://schemas.microsoft.com/office/powerpoint/2010/main" val="12683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stretch>
            <a:fillRect/>
          </a:stretch>
        </p:blipFill>
        <p:spPr>
          <a:xfrm>
            <a:off x="6743442" y="3281826"/>
            <a:ext cx="2092690" cy="2759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3"/>
          <a:stretch>
            <a:fillRect/>
          </a:stretch>
        </p:blipFill>
        <p:spPr>
          <a:xfrm>
            <a:off x="2911940" y="4974316"/>
            <a:ext cx="1250251" cy="1648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Picture 42"/>
          <p:cNvPicPr>
            <a:picLocks noChangeAspect="1"/>
          </p:cNvPicPr>
          <p:nvPr/>
        </p:nvPicPr>
        <p:blipFill>
          <a:blip r:embed="rId4"/>
          <a:stretch>
            <a:fillRect/>
          </a:stretch>
        </p:blipFill>
        <p:spPr>
          <a:xfrm>
            <a:off x="1091716" y="3135282"/>
            <a:ext cx="2323688" cy="2041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66034"/>
            <a:ext cx="8229600" cy="1143000"/>
          </a:xfrm>
        </p:spPr>
        <p:txBody>
          <a:bodyPr>
            <a:normAutofit fontScale="90000"/>
          </a:bodyPr>
          <a:lstStyle/>
          <a:p>
            <a:r>
              <a:rPr lang="en-US" dirty="0"/>
              <a:t>Go Math: </a:t>
            </a:r>
            <a:r>
              <a:rPr lang="en-US" dirty="0" smtClean="0"/>
              <a:t>CORE </a:t>
            </a:r>
            <a:r>
              <a:rPr lang="en-US" dirty="0" smtClean="0">
                <a:solidFill>
                  <a:srgbClr val="FFC000"/>
                </a:solidFill>
              </a:rPr>
              <a:t>Differentiated </a:t>
            </a:r>
            <a:r>
              <a:rPr lang="en-US" dirty="0">
                <a:solidFill>
                  <a:srgbClr val="FFC000"/>
                </a:solidFill>
              </a:rPr>
              <a:t>Instruction</a:t>
            </a:r>
          </a:p>
        </p:txBody>
      </p:sp>
      <p:sp>
        <p:nvSpPr>
          <p:cNvPr id="9" name="Rectangle 8"/>
          <p:cNvSpPr/>
          <p:nvPr/>
        </p:nvSpPr>
        <p:spPr>
          <a:xfrm>
            <a:off x="933450" y="1371600"/>
            <a:ext cx="7239000" cy="609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Differentiated Instruction</a:t>
            </a:r>
          </a:p>
        </p:txBody>
      </p:sp>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114758"/>
            <a:ext cx="2405062" cy="860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17" y="1490662"/>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600" y="5220679"/>
            <a:ext cx="1441330" cy="1093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167" y="5685029"/>
            <a:ext cx="1658386" cy="205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Straight Connector 5"/>
          <p:cNvCxnSpPr>
            <a:stCxn id="9" idx="2"/>
          </p:cNvCxnSpPr>
          <p:nvPr/>
        </p:nvCxnSpPr>
        <p:spPr>
          <a:xfrm>
            <a:off x="4552950" y="1981200"/>
            <a:ext cx="0" cy="4343400"/>
          </a:xfrm>
          <a:prstGeom prst="line">
            <a:avLst/>
          </a:prstGeom>
          <a:ln w="38100">
            <a:solidFill>
              <a:srgbClr val="0070C0"/>
            </a:solidFill>
            <a:prstDash val="dash"/>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1255892" y="2314098"/>
            <a:ext cx="1253598" cy="612989"/>
          </a:xfrm>
          <a:prstGeom prst="ellipse">
            <a:avLst/>
          </a:prstGeom>
          <a:noFill/>
          <a:ln w="3810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33400" y="1371600"/>
            <a:ext cx="1881593" cy="609600"/>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427503" y="2314098"/>
            <a:ext cx="767110" cy="661091"/>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4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147740"/>
            <a:ext cx="1958493" cy="1222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6" name="Rectangle 45"/>
          <p:cNvSpPr/>
          <p:nvPr/>
        </p:nvSpPr>
        <p:spPr>
          <a:xfrm>
            <a:off x="4683321" y="3276763"/>
            <a:ext cx="1792058" cy="443184"/>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Independent/ Collaborative Work</a:t>
            </a:r>
          </a:p>
        </p:txBody>
      </p:sp>
      <p:sp>
        <p:nvSpPr>
          <p:cNvPr id="5" name="Rectangle 4"/>
          <p:cNvSpPr/>
          <p:nvPr/>
        </p:nvSpPr>
        <p:spPr>
          <a:xfrm>
            <a:off x="3890797" y="1880006"/>
            <a:ext cx="1324303" cy="297059"/>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20 minutes</a:t>
            </a:r>
            <a:endParaRPr lang="en-US" b="1" dirty="0">
              <a:solidFill>
                <a:schemeClr val="tx1"/>
              </a:solidFill>
            </a:endParaRPr>
          </a:p>
        </p:txBody>
      </p:sp>
      <p:sp>
        <p:nvSpPr>
          <p:cNvPr id="29" name="Rectangle 28"/>
          <p:cNvSpPr/>
          <p:nvPr/>
        </p:nvSpPr>
        <p:spPr>
          <a:xfrm>
            <a:off x="574564" y="4039104"/>
            <a:ext cx="3414112" cy="694107"/>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a:t>
            </a:r>
            <a:r>
              <a:rPr lang="en-US" b="1" dirty="0" smtClean="0">
                <a:solidFill>
                  <a:schemeClr val="tx1"/>
                </a:solidFill>
              </a:rPr>
              <a:t>0 minutes: </a:t>
            </a:r>
            <a:r>
              <a:rPr lang="en-US" dirty="0" smtClean="0">
                <a:solidFill>
                  <a:schemeClr val="tx1"/>
                </a:solidFill>
              </a:rPr>
              <a:t>Tier 2</a:t>
            </a:r>
            <a:r>
              <a:rPr lang="en-US" b="1" dirty="0" smtClean="0">
                <a:solidFill>
                  <a:schemeClr val="tx1"/>
                </a:solidFill>
              </a:rPr>
              <a:t> </a:t>
            </a:r>
            <a:r>
              <a:rPr lang="en-US" dirty="0" smtClean="0">
                <a:solidFill>
                  <a:schemeClr val="tx1"/>
                </a:solidFill>
              </a:rPr>
              <a:t>Activity available on Think Central </a:t>
            </a:r>
            <a:endParaRPr lang="en-US" dirty="0">
              <a:solidFill>
                <a:schemeClr val="tx1"/>
              </a:solidFill>
            </a:endParaRPr>
          </a:p>
        </p:txBody>
      </p:sp>
      <p:cxnSp>
        <p:nvCxnSpPr>
          <p:cNvPr id="30" name="Straight Arrow Connector 29"/>
          <p:cNvCxnSpPr/>
          <p:nvPr/>
        </p:nvCxnSpPr>
        <p:spPr>
          <a:xfrm flipH="1">
            <a:off x="1825263" y="2937357"/>
            <a:ext cx="19" cy="1183059"/>
          </a:xfrm>
          <a:prstGeom prst="straightConnector1">
            <a:avLst/>
          </a:prstGeom>
          <a:ln w="38100">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811058" y="2978869"/>
            <a:ext cx="0" cy="1174031"/>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1" name="AutoShape 4" descr="data:image/jpeg;base64,/9j/4AAQSkZJRgABAQAAAQABAAD/2wCEAAkGBxQTEhUUEhQVFhUWGBQVFxcYFRQWFRcYHBYYGBgXFhUaHCggGRolHB0XITEiJSksLi4uGB8zODMsNygtLisBCgoKBgcGGgcHGisZExkrKysrKysrKysrKysrKysrKysrKysrKysrKysrKysrKysrKysrKysrKysrKysrKysrK//AABEIAOQA3QMBIgACEQEDEQH/xAAbAAEAAwEBAQEAAAAAAAAAAAAAAQIGBQQDB//EAEYQAAIBAwEFBgIHBgMECwAAAAECAwAEESEFEjFBUQYTYXGBkRQiBzJCUqGxwSMzYtHh8HKSohVDU2MkNERzgpOjsrPT8f/EABQBAQAAAAAAAAAAAAAAAAAAAAD/xAAUEQEAAAAAAAAAAAAAAAAAAAAA/9oADAMBAAIRAxEAPwD9xpSlApSoB4/3yoJpSoY4BNBNKVCnSgmvlcXCRqWkZUUcWYhVHmTpXGv9uM0hgs1Eko0dyf2MP+Nhxb+Ea+1c6HsFBI/e37yXsudO+P7FMjhHbrhFHmCaDubP7Q2k7bsF1byt92OaN29lYmvbdXSRozyOqIoyzMQqqOpY6AVn9p9hdmyrh7OBQoBDIghZcZ1Dx4IxjPGsLsLZAluYDfSz3FmzTCzinffQOrfL3v8AxDjIG9mg1x7cPPkbNs5rscO+Yi3tjrg7ssgy+P4VPnVxcbaJz3GzlH3TPcFv8wjxWuVQAANANB0qaDI7K7Yv8Utnf2/ws7gmFg4kgnA4iOXAw38JGeHUZ11Y36Ro45o47cRmS4LrLDundeIoc96GH1eY8deleKz2HcbRjSefaNwkLjIhtt2AaHBDSgbxGQQR+NBv6Vin7LzWT9/YTzsgA7y1mkaZJAOJjZyWR/I66eR1GydppcRpJHwYHQ8VI0KkdQaD20pSgUpSgUpUE8KCaUpQKVCnIFTQKUqCKCGJ5UUdakUbhrQTmqSMOHPSrKoHACoHE+/9+1Bas92lv3AitoDiafTe/wCHGB88nnjh69KvtfbT958NaqHnIyxb93Cv3pCOfRf6ZzOw9k3Ju583ZaeCOBTK0SlZN9d5h3fBFyOC8M0G32bYx28axRjCj1JPNmPMnrXrTn4n+lZ7sptyWaS5guYe6nt3UMVyYpEYExyRsRwIByuuPXA0LOACScAZyToBjjk0Hw2had7HJGSVEiMmRxGQRke9YF9iXk72Nu8CxRWNxFObhZU3ZRGrYVIxl8sTglsDQ9a79/2wU7y2cMl3IudI8KmehlOg89RXLG0Nuyj9nZ2Vt4TzvKR/5QxQbylYk7P24f8Atlip6C3kI9y2aiNduxsMts6dMjIxPFJj+HivvQWu7mW1urid7aeYyBUhMKiTCjghHFN5sZJ0HHhk13ey1g1vaRxyY3xksBwBZi276Zx6V417UGNgt7A9vk4D5EkOfGQcPWtAjBsEarxB5HxHhQWYnlWQ2Jc91ta6tAAEeGO7XHAMzd3J7kA199pTS3V21tG7RwwqGndW3HZmAKorY0XHE+BrK7D7LstxeXtixXBRYQXeQT7u8Zt8txVmwFxp8vqA/VCaqrZ//DXh2RtBbmGOVeDjJHQjQqfI59q6FBA41HP0H60HE+Q/WjHFBOdag8R5H9KIOZ4n+8UPEeR/SgtVMnwqwNUydCcY48fDyoLqMDFTSlApSoIoBNULZ0Hvy9OtWEY6CrUCs/232/8ABWrSqN6RisUS/eldgqDHMDJY+Cmu8yA8awv0jAG62REQN1r1ZD03o0JX8TQabs7sgW8WCd6V/nlc6l3Op16A5x/U15r/AGPJ3wuLaURyFAjh13o5AOGcEEEdfD37ndjoKtig4uz7T4VZ7i5kUu+HkcAqiqowqqMk4A9TmuZs6xlvmaa7JW2JU29sCRlcA95OR9YlskLwAA8a83aWP4zaFvYa9xEvxl0NcOA27BCeWC+WKniFFbUoOgoPnaQqi7qKqqM4CgADyAr6k1yO1G2/g7dphDLNgqojiXecljjhyHjXt2Vc97Eku5IhkVWKSLuSLkZ3XT7JHDFB66Vz+0MUzW0y2zBZzG4iY8A+6d0+GvOuF9GGz7mGwRb0yGdnlZ+8kMjgFyFBYk/ZAPHnQaTaVmk0TxSqHjcbrKdQQeIrD9hpnsLuTZMzlkCmexduLQ5+aEnmyH8M8BgVvmVRqcDGuTy9axX0r2Li3S+gH/SLBxcJ/FHoJkJ+6V1P+Gg0l92ftpXMkkQLHAY5YbwGg3gCA3Acele6BFUYQAKoAAUAAAZ0AHCvlsy6jmhjmjwUkRJFP8LKGH51z+0vai3skzK+ZD+7gT5p5W4BY4xqcnAzwGdaD49khutdoPqrcyFegDKrED1J9677Py4np/PpWa7AbFkgti1z/wBYuJZLqYZJCvIc7g14KN0aaZBrTKoHCghFx+tOfpWP7X9pZhOlhs9Ee8kXvGaTPc28WcGSTGpJOgXxBPIHR7Dtpo4UW4kWWYD55FjEYY50+QE4wMDxxnA4UHvpUMuar3Y6D2oJTn5/oKrKwwRkcDVig6VIGKCaUpQKUpQKUpQK/NvppuGCWYtgzXqT/EW6Iu+2IkZpGZeagY05nA61+k1gtia7fvviP3ogt/hRpj4Y57wpz/e8fHPKg5PZqF7+2WeLbdz8Tu5df2Cxxyc1e13BoDpxwcZGlbL6P9vNfbPt7mRd13Vg4GgLK7IxA5Alc+tTtXsRs+5k7ye0heQnJbd3WY9WK43vXNdq0tUiRY4kVEUYVVAVVHQAaCgyXYbEl3tW45m6Ft5LBCgAHhlmPrWzrF/RsN19pxniNo3L+jpGyn862lApSuXtLtHaW/7+5gjPR5UU+ik5NB1KgnFY1vpEhk0sYLm9bUZiiZYQf4p5N1QPEZrzy7Av9oabRkS2tjxtLdizyDT5Z7nTTiCqaEHjQePa1y22pfhbZiNnxsPirgaC4KnPw8Dc1z9Zh4csb36BNaI0TREfIyGMry3Su6R7UsbOOGNY4kVI0GFVQAoHQAUv7xIY3lkIVI1Z2J4BVGSfagwH0e7Giu9kR2t4veiCWeE/M6HMcrhcFCCMKQOPKtTsHsdZWbb1tboj6jfO9JJg8R3jktjwzXN+iq3YbOSRxutcPNdEdBLIzp/o3T61rmbAyeAoPHtba0FtH3lxKkScN52CgnoM8T4CuJsj6Qtm3L93DdIXOgVw8Rbpu94q73pXB7E7NXacjbVu1EgZ3WyicZSGFG3Q+4dO8ZgTnXgCPDbbW2Jb3Kd3cQxyr0dQceKnip8RQZLsbu/7V2y7fXD2i5PKMQnHkP5V9j23luZGj2VbfEqhKvcyP3Vqp6I+C0p/wjmDwNfnc/Y+eLa8mzYZJBa3ixSytkl/hY97MZkOuhzH5FM6ZB/c7CyjhjWKJFSNAFVVGAB0AoMdN2uvLMg7TtEWA4DXNq7SxxknA72NlDqv8WtbaGVXUMpDKwDKwIIIIyCCOIIqJ4VdWRwGVgVZSMggjBBHMEVkPojJGzlQkkRS3MSEkk7iTuFGTyA0HgKDZ0pSgUpSgUpSgVAPH++VQ2eVFGONBas72s7N/Ebk8TmK7t94wSjkSNUkH2kPMH+YOhDDrVZGHDnpQZ632zdooFxZMzgDLQOjIx5kBiCo86js3JeTytcXSG3i3dyG23lZ9SC00xXTeOAFUcATzOa0pqsfAeQoMtawLbbUmOSFvljcZPy97Eu4VAxoSmDx10rpdotgi8UL8Rc25Q5D28zRMcgZDcQw8xpyr0bb2alxH3b5BBDIy6OjDg6nka4Vrtq6tWdb6EvECNy5hG9vDGvfRDVCMcRpqMUHzi+jm2Py3Et5dDAyJ7uZlPHiqlQfaurYdkLC3wYrO3VhoG7pC/8AmIz+Nemz2/bSapPGcgaFwrf5Wwa+d32ktIvmlurdBwG9NGM9cAnWg64FTWOl+kmyORb9/duPs21vLLr0DYCfjXI7SdrdqLAZ47JbWFXiVnmZZbjcd1QskCHCkEj6zUH6FdXSRqXkZVUcSxAHvWO2paPtYomWj2erh5cqQ93ukFUXP1YsgEnGTyxy6tr2cifdlmke6Y4ZWkIMYB1ykQ+UA6da0B0HsKCUUAAAYA0AGgA6CvncJvAoeDKw99P1q7Z5VCjmSOY4f1oMj9E6vHs9LeUAS2zywuB4SMVPqpH41saye3GNjcG8H7iQBbkfcxos3kOfr1rS2d2kqK8bBkcBlYaqykZBB5igv3K72/gb2N3ewM4znGemeVfSs32g7VpaXMMLjKyJI7sOMYDIqnd5gkt7eh7Em0YlTvGlQR4B3t5d08dQedA2vfrBDJK3BFLeZ5DzJwPWuZ2H2X8LYwRa5wztvfW3pGaRs6DXLV4wG2hKjEFbKP5wGBDXD5G626eEQ148fy1J4jyP6UFqUqmvUD0/rQWQ5ANTUKMDFTQKgippQQBRuFGYDiaoTnQe/wDKguBUDifesVawNe398k00qxWzwRxxI5QfNCshdsfWJJOK53a/al7smMyRH4m3I3d6VsyWzllCO5+3HkkY013RpzD9HNQnAeQrJB7m1aBnuDcJO6ROrKAVZwSGjI5Dp/Y1inAHkKCUFeDbu1Vt4WkOp+qi82c6Ko9fwBro5rFXF+tzfyDIMOz17x+hnZN4Dx3V1zyOaCOxmyIri3eS4jjkeSWUlmRSRg7rAdNQ3DhXYt+xmz0IKWVqCOB7iPI8iRVewMO7YQc94NJnrvuz5/Gu+WoIjjCjCgADgAMD2rx7bshNbyxH7aOvqQcH3xXupQYn6PtsHu0t5tMqZIGPBkBIZQeqkHTp5Vs11OeXL+dYeHYYngubTfMUtvOzQSr9aLeIkicdRniOdensz2vYyiy2iogvV0HKG5HASW78Dn7vEehADYMTyonT19yaksBxNVDak+X60FbiEON1gGUghlIBVhwwQeI14VjrTsi1h3htb57e1JL9y6RyRxEnLd276qD93x5mtXtHaMcEZklcKo59T0Ucz4V+b9qr52a3uL7MVo8yRhDn9mp+q82NF3tRk8B+IdTZU+ZJDbWkt4XULJdTskaSDJ/ZpvjVdAcADlnNdLYOyLKYd8LVUkDMjISWAdCcgDO6RzzjnXU2xJP3SrZorFxpIWUIgxowH2tOGNPyrO2uxdq28apbS2Wm8xWVZm3iTnWQYP4dKDcouP7/AAoePof0rg9kO0LXazLLEIp7eQwzKriSPeAByj8wQeBGQdPGu+TQAapk8Ty18eFSh4+f6Codxg69aD6UpSgVBFTSgqEA4AValKDIdo+zM/xPxuz5US43QksUoJt7hB9UPjVXHJh0A4Zrm7R7WkRPDtbZlxFEwZZHjAubYr1Z4/mQHjwzX6DSg/O+zkh2tcxXu53dhbF/hUON+eXVDM4H1UQZVV45yfCv0Svzs293sieZreB7vZ8ztMYotbi2kbV+7jP14ydd0cPDGW9z/SNG43bazvppjoI/h3jAP/MkcbqDqdaDsdsNupZWzS7oeRiI4Ix9aWZtI0UcTk6nHIGstebJbZ2wrvvDvXM0czzuOL3E/wAhwRxwWVR1x411ez3ZueW4F9tMq06giCBDmG1U8cH7cp5t7aYx9u353/grYa9/eQbw/wCXFm4f/wCNR60Gg2TZCG3ihXQRRxxjyVQo/KvUq48+tWpQKEUpQYsKINucAFvLT3lt3/8Arf8ACtDt7YFveR91cxLIvEZ0ZT95GGqnxBrO/SKO7l2bdgaw3iRsfux3CmJz77lbWgxCdi7yDSy2rOiZJ7u4jjuhj7odt1gB5mvq2y9skbvx9qoP+8W0YyDxCmTdrZUoMrsbsNDFL39xJLd3HHvJ23gvD93EPkQaaaEjrWivbKOWNopUV43GGRgCpHiK9FKDCR/RssOfgb27tU1xEHEsC51O7HIDjXxq47D3T6TbXvCvMRLFbk/+JVJrcUoOVsDs9BZxmOBThmMjl2Z3dzjed3YkljgV0wg6D2q1KCCoPECppSgUpSgUpSgUpUKeP98qCaUqHOAaCaUqFOgoJrIX473bdsmNLa0nn8A8zrCvrurJ+Na+svsJQ+0toS8dwWluPDdjaVh/6o9qDUUqAdfb9aM2KCaUpQZj6S7Iy7Mugud5I++THHeiIlXHjla7myb5Z4Ipl+rLGkg8mUMPzr0yIGBUjIIII6g6EVn+wYCWaxD/AHDyQeW45AHsRQaKlKjOvv8ApQTSlKBSlKBSlQTqKCaUpQKVCHIFTQKUqCKCGzyoBjiakCjGggODwIqHbl5VeqjifSgsarHwHkKk1CcB5CgM/LjWa7ASCSGa5Xhc3NxKM8Sqt3KHyKxqR511dvTmK1ncY3ljlYZ4b26d3Privn2T2d8PZW0HOKGNCeGWCgMceJyaDq419qqupz7fzqWGRVqBSlKCr/qKz+wv2dzexcjJHOvj3qgN/qWtCTWSuLgptqEHRJ7SYAcy8UiNn/Kx96DWNnlUKOec8RUtnlROnr7k0Ek4qFbPI0Yaj3q1BUcaDj6D9aDifT+/yozY8+lAzrQ8R5H9KIvvzpz9D+lBaqa9cceVWBqmvE8tfwoLqMCppSgUpUEUEFx1FVJzpy6/yFXAqaCCaqGBOh5VYipoK746ioU4A8hViKmg4Xa9gYUiz++mhi9C4Zv9KtXZVx1x0zpWU20O92vYwjhBHc3bjHMgQR59Xc+la+gpGfzNSW1xUmoVcUFqUoaCkjD8R+dY3t0RHe7JuDpi6e3z/wB/Cyge6itoFHSsZ9LiEbOaZRlraW3uQP8ABKuT6KWPpQbIyDqKgHUny5edIXDKGXgQCPI6ir0EBqqX6a/kPOpKA8QKtQVUYqAdfSrFQeNAKCaqZB1HvUkUAoKqw1OdM/oKh3BBxr5a1fFTQKUpQKUpQKUpQKUpQKUqCaDJ9nR3u09oz6ER/D2aH/AnfSf6pQMfw1rayH0XfNZNcYIN1cXVyc8SHmYIf8ip6YrX0ClKUClKUCvDt3Z4uLaaA8JY5I/8ylc/jXupQZf6Mb8zbMtWbO+idy4PENETEc+Py59a1FYrsF+xutp2mv7O5Fwg6JcIJML4Bg1bWgUpSgUpSgUpSgUpSgUpSgUpSgVVTx/vlRs8qAY4n3xQWqrnQ0Dg8Kh25eXL9aC9cvtHcFLOdwcMIZMHoxQ7unniuoazHbm4C28cbEBZZYUYk4ATO8xJ6fLQdXs1s4W9pbwD/dRRp4khQCT45zXQB4/3yrP3fbnZ8Z3XvIAcZwZBwpZ9t9nyZ3LuFsHXDZxnh+VBoAdfb9aM2K4r9rLIa/ERnyJY+wFcwfSDakncS6k5Ax2dywI6g7muf5UGvpWNbt+M/Js7aj+Isyo/1stWTthcuRubJvdcayGCPHjrIaDYUNY3bfae8i7sfBKrSusaGS5UIWJwFZkU7pPLrXtlO02GnwkWcf8AFdh6cKCrW6x7WEnA3FtuHXQtE+8NOu6xrSk6+/6VnIOz9wZ4p57rfaIvuqsSIoDKVYZzk8vatEo55zxHKgvSoY4qFbwI9qC1KqONBx9B+tBaqk6imdaHiPI/pQWpSqYPXmelBKHQVaoAxU0CoIqaE0EAUY1XvB19tfyqDk+A/E0H0qo4n0NGYDiQKgNk6dKCxr4y2qSKBIiuBqAyhgDjlmvoZB1FFOAPIUHlj2TANRDFnqI0z74r0JAg4Ko9BV+8HUe9VV/6UHj2vstJ4JocACWOSMkDB+ZSvH1rkfRreNLs227wESRp3Lg/WDRExHPj8ufWtJH+prP9lnCS3kHNJzJjosqhl9MhqDR0rMbV7e2UEhh7xpZV+tHBG87L/i3AQp8Cc1Gyu31lPKsAkeOV/qpNDLCWPQF1Ck+Gc0HY29s5biB4mOMj5W+641Vh5HFeHsdtr4uDfbIkid4JVOhWWM7r5HInRgOjCu07jqOI5+NYW/vk2ZtUvKwjttoRksxOFS5hHHoN+PA6llFBvGzyonT19yay8O0Li9+aAi3tzwkK780g6ovBFPU+BFfG/wCy1lEGubiSUMiYa4kuJQwGSc8Quc4xp4UGuYaj1/v86tXC7GX7TWccjvvb2SjsN1njydxmHUrg12t/PD35f1oJHE+g/v8ACjN70GBz96gMCdDnSglFx+tCNfQ/pUk441XvB1FBYHj/AHyqmvE8tcY8POiuNcnGvPTkKO+QcZ9j+dB9KUpQKUpQKUqksgUZJwNPxOAAOZJ0xQXpXyW4UjO8NcHjjjw96sZlHMe/l/Me9BelfD4tPvr9n7Q+0cL7nTzol4hZkDAsv1hnh50H2xU15xeJu72dM44HOeQC4yevlV0uUPBlOuOI49KD6EV+Ldu7ySDbEtulylrHfQ2xnuGYKyJH3qncYnAZgN0Hx5ca/ZlnU8GHTiOmfyrz38EMgCTRpIGzhWjEg5AnBBAGo1NBjtndqdi7NgWK3uIAowAsJ76R24ZbuwSzHqanZyTbTvIrqWGSCztd5oI5V3JZpiCvfPH9lFGd3OuTnnpqrHZtrDrDFbxcP3aRpx4fVAr3iZeTDjjiOPTzoL1m+3nZGPaduIXcxlXEiOFDYYArqp0IIJ0rRK4IyCCOo1FRFKGGVORkjTqCQR6EEUGHj7M7YACf7YQKMDIsIA2OgGcDSvRa/R3CziS+mnvpFOV+IfMKnGPlgXCDyINawXkZx8668PmGtXM64zkYPDXPIn8gfaguFHSprzx3qHgw8OWRpqOo+ZdeGopJfRqMlhjONMn7O9y5buuelB6KVTvV6jiRxHEDJHtULOpOAw5cxrnOMdeB9qD6UqneDhkZzjiOOM488a18lvYzgB1ySABkZyQSBjyB9j0oPRSlKBSlKBSlKBXzmiDDB4aHQkHIIIII8QKUoPHNsiNiMhvH5mJPybhySc6jGeuKqNlxlHBB+cuSc6/M+9+GFA8FApSgmy2cm6rYJY/Nkk5yZO9/91ehLBAzMBq2c6kjXj8ucDNKUD4Jd3d+bjkHfcsDjGjZyNNPU9TXzbZcRx8p0ZGHzNxUsVJ111Y8aUoPnPsqLdzu6orBeJwCgQ8f4VUeleiOxRd35RlBhSdTwAz56DWlKD5DZEX3fshMZbG6F3AOPSjbJiLKxUllZnUlm0YkEnjrwAGeAyBocUpQfeztViQIgwozgZJ4kk6nxJr70pQeGXZce6QARkEaE/dC/kAK+0dkgAAB0yeJOpbfJ896lKD4nZMWCN04bez8za727nn/AAr7eJqRsqLO9uAk7pOcnJVSoJzxwCfelKD5zbHiIb5cbxkYkE8XwWPjqAfSvoNlRZU7uqkkEkk5LFidT945pSgltmRnkeJb6zcS28ef3sHzqDsqLeLbupZXOp4rnd9smlKD20pSgUpS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6" descr="data:image/jpeg;base64,/9j/4AAQSkZJRgABAQAAAQABAAD/2wCEAAkGBxQTEhUUEhQVFhUWGBQVFxcYFRQWFRcYHBYYGBgXFhUaHCggGRolHB0XITEiJSksLi4uGB8zODMsNygtLisBCgoKBgcGGgcHGisZExkrKysrKysrKysrKysrKysrKysrKysrKysrKysrKysrKysrKysrKysrKysrKysrKysrK//AABEIAOQA3QMBIgACEQEDEQH/xAAbAAEAAwEBAQEAAAAAAAAAAAAAAQIGBQQDB//EAEYQAAIBAwEFBgIHBgMECwAAAAECAwAEESEFEjFBUQYTYXGBkRQiBzJCUqGxwSMzYtHh8HKSohVDU2MkNERzgpOjsrPT8f/EABQBAQAAAAAAAAAAAAAAAAAAAAD/xAAUEQEAAAAAAAAAAAAAAAAAAAAA/9oADAMBAAIRAxEAPwD9xpSlApSoB4/3yoJpSoY4BNBNKVCnSgmvlcXCRqWkZUUcWYhVHmTpXGv9uM0hgs1Eko0dyf2MP+Nhxb+Ea+1c6HsFBI/e37yXsudO+P7FMjhHbrhFHmCaDubP7Q2k7bsF1byt92OaN29lYmvbdXSRozyOqIoyzMQqqOpY6AVn9p9hdmyrh7OBQoBDIghZcZ1Dx4IxjPGsLsLZAluYDfSz3FmzTCzinffQOrfL3v8AxDjIG9mg1x7cPPkbNs5rscO+Yi3tjrg7ssgy+P4VPnVxcbaJz3GzlH3TPcFv8wjxWuVQAANANB0qaDI7K7Yv8Utnf2/ws7gmFg4kgnA4iOXAw38JGeHUZ11Y36Ro45o47cRmS4LrLDundeIoc96GH1eY8deleKz2HcbRjSefaNwkLjIhtt2AaHBDSgbxGQQR+NBv6Vin7LzWT9/YTzsgA7y1mkaZJAOJjZyWR/I66eR1GydppcRpJHwYHQ8VI0KkdQaD20pSgUpSgUpUE8KCaUpQKVCnIFTQKUqCKCGJ5UUdakUbhrQTmqSMOHPSrKoHACoHE+/9+1Bas92lv3AitoDiafTe/wCHGB88nnjh69KvtfbT958NaqHnIyxb93Cv3pCOfRf6ZzOw9k3Ju583ZaeCOBTK0SlZN9d5h3fBFyOC8M0G32bYx28axRjCj1JPNmPMnrXrTn4n+lZ7sptyWaS5guYe6nt3UMVyYpEYExyRsRwIByuuPXA0LOACScAZyToBjjk0Hw2had7HJGSVEiMmRxGQRke9YF9iXk72Nu8CxRWNxFObhZU3ZRGrYVIxl8sTglsDQ9a79/2wU7y2cMl3IudI8KmehlOg89RXLG0Nuyj9nZ2Vt4TzvKR/5QxQbylYk7P24f8Atlip6C3kI9y2aiNduxsMts6dMjIxPFJj+HivvQWu7mW1urid7aeYyBUhMKiTCjghHFN5sZJ0HHhk13ey1g1vaRxyY3xksBwBZi276Zx6V417UGNgt7A9vk4D5EkOfGQcPWtAjBsEarxB5HxHhQWYnlWQ2Jc91ta6tAAEeGO7XHAMzd3J7kA199pTS3V21tG7RwwqGndW3HZmAKorY0XHE+BrK7D7LstxeXtixXBRYQXeQT7u8Zt8txVmwFxp8vqA/VCaqrZ//DXh2RtBbmGOVeDjJHQjQqfI59q6FBA41HP0H60HE+Q/WjHFBOdag8R5H9KIOZ4n+8UPEeR/SgtVMnwqwNUydCcY48fDyoLqMDFTSlApSoIoBNULZ0Hvy9OtWEY6CrUCs/232/8ABWrSqN6RisUS/eldgqDHMDJY+Cmu8yA8awv0jAG62REQN1r1ZD03o0JX8TQabs7sgW8WCd6V/nlc6l3Op16A5x/U15r/AGPJ3wuLaURyFAjh13o5AOGcEEEdfD37ndjoKtig4uz7T4VZ7i5kUu+HkcAqiqowqqMk4A9TmuZs6xlvmaa7JW2JU29sCRlcA95OR9YlskLwAA8a83aWP4zaFvYa9xEvxl0NcOA27BCeWC+WKniFFbUoOgoPnaQqi7qKqqM4CgADyAr6k1yO1G2/g7dphDLNgqojiXecljjhyHjXt2Vc97Eku5IhkVWKSLuSLkZ3XT7JHDFB66Vz+0MUzW0y2zBZzG4iY8A+6d0+GvOuF9GGz7mGwRb0yGdnlZ+8kMjgFyFBYk/ZAPHnQaTaVmk0TxSqHjcbrKdQQeIrD9hpnsLuTZMzlkCmexduLQ5+aEnmyH8M8BgVvmVRqcDGuTy9axX0r2Li3S+gH/SLBxcJ/FHoJkJ+6V1P+Gg0l92ftpXMkkQLHAY5YbwGg3gCA3Acele6BFUYQAKoAAUAAAZ0AHCvlsy6jmhjmjwUkRJFP8LKGH51z+0vai3skzK+ZD+7gT5p5W4BY4xqcnAzwGdaD49khutdoPqrcyFegDKrED1J9677Py4np/PpWa7AbFkgti1z/wBYuJZLqYZJCvIc7g14KN0aaZBrTKoHCghFx+tOfpWP7X9pZhOlhs9Ee8kXvGaTPc28WcGSTGpJOgXxBPIHR7Dtpo4UW4kWWYD55FjEYY50+QE4wMDxxnA4UHvpUMuar3Y6D2oJTn5/oKrKwwRkcDVig6VIGKCaUpQKUpQKUpQK/NvppuGCWYtgzXqT/EW6Iu+2IkZpGZeagY05nA61+k1gtia7fvviP3ogt/hRpj4Y57wpz/e8fHPKg5PZqF7+2WeLbdz8Tu5df2Cxxyc1e13BoDpxwcZGlbL6P9vNfbPt7mRd13Vg4GgLK7IxA5Alc+tTtXsRs+5k7ye0heQnJbd3WY9WK43vXNdq0tUiRY4kVEUYVVAVVHQAaCgyXYbEl3tW45m6Ft5LBCgAHhlmPrWzrF/RsN19pxniNo3L+jpGyn862lApSuXtLtHaW/7+5gjPR5UU+ik5NB1KgnFY1vpEhk0sYLm9bUZiiZYQf4p5N1QPEZrzy7Av9oabRkS2tjxtLdizyDT5Z7nTTiCqaEHjQePa1y22pfhbZiNnxsPirgaC4KnPw8Dc1z9Zh4csb36BNaI0TREfIyGMry3Su6R7UsbOOGNY4kVI0GFVQAoHQAUv7xIY3lkIVI1Z2J4BVGSfagwH0e7Giu9kR2t4veiCWeE/M6HMcrhcFCCMKQOPKtTsHsdZWbb1tboj6jfO9JJg8R3jktjwzXN+iq3YbOSRxutcPNdEdBLIzp/o3T61rmbAyeAoPHtba0FtH3lxKkScN52CgnoM8T4CuJsj6Qtm3L93DdIXOgVw8Rbpu94q73pXB7E7NXacjbVu1EgZ3WyicZSGFG3Q+4dO8ZgTnXgCPDbbW2Jb3Kd3cQxyr0dQceKnip8RQZLsbu/7V2y7fXD2i5PKMQnHkP5V9j23luZGj2VbfEqhKvcyP3Vqp6I+C0p/wjmDwNfnc/Y+eLa8mzYZJBa3ixSytkl/hY97MZkOuhzH5FM6ZB/c7CyjhjWKJFSNAFVVGAB0AoMdN2uvLMg7TtEWA4DXNq7SxxknA72NlDqv8WtbaGVXUMpDKwDKwIIIIyCCOIIqJ4VdWRwGVgVZSMggjBBHMEVkPojJGzlQkkRS3MSEkk7iTuFGTyA0HgKDZ0pSgUpSgUpSgVAPH++VQ2eVFGONBas72s7N/Ebk8TmK7t94wSjkSNUkH2kPMH+YOhDDrVZGHDnpQZ632zdooFxZMzgDLQOjIx5kBiCo86js3JeTytcXSG3i3dyG23lZ9SC00xXTeOAFUcATzOa0pqsfAeQoMtawLbbUmOSFvljcZPy97Eu4VAxoSmDx10rpdotgi8UL8Rc25Q5D28zRMcgZDcQw8xpyr0bb2alxH3b5BBDIy6OjDg6nka4Vrtq6tWdb6EvECNy5hG9vDGvfRDVCMcRpqMUHzi+jm2Py3Et5dDAyJ7uZlPHiqlQfaurYdkLC3wYrO3VhoG7pC/8AmIz+Nemz2/bSapPGcgaFwrf5Wwa+d32ktIvmlurdBwG9NGM9cAnWg64FTWOl+kmyORb9/duPs21vLLr0DYCfjXI7SdrdqLAZ47JbWFXiVnmZZbjcd1QskCHCkEj6zUH6FdXSRqXkZVUcSxAHvWO2paPtYomWj2erh5cqQ93ukFUXP1YsgEnGTyxy6tr2cifdlmke6Y4ZWkIMYB1ykQ+UA6da0B0HsKCUUAAAYA0AGgA6CvncJvAoeDKw99P1q7Z5VCjmSOY4f1oMj9E6vHs9LeUAS2zywuB4SMVPqpH41saye3GNjcG8H7iQBbkfcxos3kOfr1rS2d2kqK8bBkcBlYaqykZBB5igv3K72/gb2N3ewM4znGemeVfSs32g7VpaXMMLjKyJI7sOMYDIqnd5gkt7eh7Em0YlTvGlQR4B3t5d08dQedA2vfrBDJK3BFLeZ5DzJwPWuZ2H2X8LYwRa5wztvfW3pGaRs6DXLV4wG2hKjEFbKP5wGBDXD5G626eEQ148fy1J4jyP6UFqUqmvUD0/rQWQ5ANTUKMDFTQKgippQQBRuFGYDiaoTnQe/wDKguBUDifesVawNe398k00qxWzwRxxI5QfNCshdsfWJJOK53a/al7smMyRH4m3I3d6VsyWzllCO5+3HkkY013RpzD9HNQnAeQrJB7m1aBnuDcJO6ROrKAVZwSGjI5Dp/Y1inAHkKCUFeDbu1Vt4WkOp+qi82c6Ko9fwBro5rFXF+tzfyDIMOz17x+hnZN4Dx3V1zyOaCOxmyIri3eS4jjkeSWUlmRSRg7rAdNQ3DhXYt+xmz0IKWVqCOB7iPI8iRVewMO7YQc94NJnrvuz5/Gu+WoIjjCjCgADgAMD2rx7bshNbyxH7aOvqQcH3xXupQYn6PtsHu0t5tMqZIGPBkBIZQeqkHTp5Vs11OeXL+dYeHYYngubTfMUtvOzQSr9aLeIkicdRniOdensz2vYyiy2iogvV0HKG5HASW78Dn7vEehADYMTyonT19yaksBxNVDak+X60FbiEON1gGUghlIBVhwwQeI14VjrTsi1h3htb57e1JL9y6RyRxEnLd276qD93x5mtXtHaMcEZklcKo59T0Ucz4V+b9qr52a3uL7MVo8yRhDn9mp+q82NF3tRk8B+IdTZU+ZJDbWkt4XULJdTskaSDJ/ZpvjVdAcADlnNdLYOyLKYd8LVUkDMjISWAdCcgDO6RzzjnXU2xJP3SrZorFxpIWUIgxowH2tOGNPyrO2uxdq28apbS2Wm8xWVZm3iTnWQYP4dKDcouP7/AAoePof0rg9kO0LXazLLEIp7eQwzKriSPeAByj8wQeBGQdPGu+TQAapk8Ty18eFSh4+f6Codxg69aD6UpSgVBFTSgqEA4AValKDIdo+zM/xPxuz5US43QksUoJt7hB9UPjVXHJh0A4Zrm7R7WkRPDtbZlxFEwZZHjAubYr1Z4/mQHjwzX6DSg/O+zkh2tcxXu53dhbF/hUON+eXVDM4H1UQZVV45yfCv0Svzs293sieZreB7vZ8ztMYotbi2kbV+7jP14ydd0cPDGW9z/SNG43bazvppjoI/h3jAP/MkcbqDqdaDsdsNupZWzS7oeRiI4Ix9aWZtI0UcTk6nHIGstebJbZ2wrvvDvXM0czzuOL3E/wAhwRxwWVR1x411ez3ZueW4F9tMq06giCBDmG1U8cH7cp5t7aYx9u353/grYa9/eQbw/wCXFm4f/wCNR60Gg2TZCG3ihXQRRxxjyVQo/KvUq48+tWpQKEUpQYsKINucAFvLT3lt3/8Arf8ACtDt7YFveR91cxLIvEZ0ZT95GGqnxBrO/SKO7l2bdgaw3iRsfux3CmJz77lbWgxCdi7yDSy2rOiZJ7u4jjuhj7odt1gB5mvq2y9skbvx9qoP+8W0YyDxCmTdrZUoMrsbsNDFL39xJLd3HHvJ23gvD93EPkQaaaEjrWivbKOWNopUV43GGRgCpHiK9FKDCR/RssOfgb27tU1xEHEsC51O7HIDjXxq47D3T6TbXvCvMRLFbk/+JVJrcUoOVsDs9BZxmOBThmMjl2Z3dzjed3YkljgV0wg6D2q1KCCoPECppSgUpSgUpSgUpUKeP98qCaUqHOAaCaUqFOgoJrIX473bdsmNLa0nn8A8zrCvrurJ+Na+svsJQ+0toS8dwWluPDdjaVh/6o9qDUUqAdfb9aM2KCaUpQZj6S7Iy7Mugud5I++THHeiIlXHjla7myb5Z4Ipl+rLGkg8mUMPzr0yIGBUjIIII6g6EVn+wYCWaxD/AHDyQeW45AHsRQaKlKjOvv8ApQTSlKBSlKBSlQTqKCaUpQKVCHIFTQKUqCKCGzyoBjiakCjGggODwIqHbl5VeqjifSgsarHwHkKk1CcB5CgM/LjWa7ASCSGa5Xhc3NxKM8Sqt3KHyKxqR511dvTmK1ncY3ljlYZ4b26d3Privn2T2d8PZW0HOKGNCeGWCgMceJyaDq419qqupz7fzqWGRVqBSlKCr/qKz+wv2dzexcjJHOvj3qgN/qWtCTWSuLgptqEHRJ7SYAcy8UiNn/Kx96DWNnlUKOec8RUtnlROnr7k0Ek4qFbPI0Yaj3q1BUcaDj6D9aDifT+/yozY8+lAzrQ8R5H9KIvvzpz9D+lBaqa9cceVWBqmvE8tfwoLqMCppSgUpUEUEFx1FVJzpy6/yFXAqaCCaqGBOh5VYipoK746ioU4A8hViKmg4Xa9gYUiz++mhi9C4Zv9KtXZVx1x0zpWU20O92vYwjhBHc3bjHMgQR59Xc+la+gpGfzNSW1xUmoVcUFqUoaCkjD8R+dY3t0RHe7JuDpi6e3z/wB/Cyge6itoFHSsZ9LiEbOaZRlraW3uQP8ABKuT6KWPpQbIyDqKgHUny5edIXDKGXgQCPI6ir0EBqqX6a/kPOpKA8QKtQVUYqAdfSrFQeNAKCaqZB1HvUkUAoKqw1OdM/oKh3BBxr5a1fFTQKUpQKUpQKUpQKUpQKUqCaDJ9nR3u09oz6ER/D2aH/AnfSf6pQMfw1rayH0XfNZNcYIN1cXVyc8SHmYIf8ip6YrX0ClKUClKUCvDt3Z4uLaaA8JY5I/8ylc/jXupQZf6Mb8zbMtWbO+idy4PENETEc+Py59a1FYrsF+xutp2mv7O5Fwg6JcIJML4Bg1bWgUpSgUpSgUpSgUpSgUpSgUpSgVVTx/vlRs8qAY4n3xQWqrnQ0Dg8Kh25eXL9aC9cvtHcFLOdwcMIZMHoxQ7unniuoazHbm4C28cbEBZZYUYk4ATO8xJ6fLQdXs1s4W9pbwD/dRRp4khQCT45zXQB4/3yrP3fbnZ8Z3XvIAcZwZBwpZ9t9nyZ3LuFsHXDZxnh+VBoAdfb9aM2K4r9rLIa/ERnyJY+wFcwfSDakncS6k5Ax2dywI6g7muf5UGvpWNbt+M/Js7aj+Isyo/1stWTthcuRubJvdcayGCPHjrIaDYUNY3bfae8i7sfBKrSusaGS5UIWJwFZkU7pPLrXtlO02GnwkWcf8AFdh6cKCrW6x7WEnA3FtuHXQtE+8NOu6xrSk6+/6VnIOz9wZ4p57rfaIvuqsSIoDKVYZzk8vatEo55zxHKgvSoY4qFbwI9qC1KqONBx9B+tBaqk6imdaHiPI/pQWpSqYPXmelBKHQVaoAxU0CoIqaE0EAUY1XvB19tfyqDk+A/E0H0qo4n0NGYDiQKgNk6dKCxr4y2qSKBIiuBqAyhgDjlmvoZB1FFOAPIUHlj2TANRDFnqI0z74r0JAg4Ko9BV+8HUe9VV/6UHj2vstJ4JocACWOSMkDB+ZSvH1rkfRreNLs227wESRp3Lg/WDRExHPj8ufWtJH+prP9lnCS3kHNJzJjosqhl9MhqDR0rMbV7e2UEhh7xpZV+tHBG87L/i3AQp8Cc1Gyu31lPKsAkeOV/qpNDLCWPQF1Ck+Gc0HY29s5biB4mOMj5W+641Vh5HFeHsdtr4uDfbIkid4JVOhWWM7r5HInRgOjCu07jqOI5+NYW/vk2ZtUvKwjttoRksxOFS5hHHoN+PA6llFBvGzyonT19yay8O0Li9+aAi3tzwkK780g6ovBFPU+BFfG/wCy1lEGubiSUMiYa4kuJQwGSc8Quc4xp4UGuYaj1/v86tXC7GX7TWccjvvb2SjsN1njydxmHUrg12t/PD35f1oJHE+g/v8ACjN70GBz96gMCdDnSglFx+tCNfQ/pUk441XvB1FBYHj/AHyqmvE8tcY8POiuNcnGvPTkKO+QcZ9j+dB9KUpQKUpQKUqksgUZJwNPxOAAOZJ0xQXpXyW4UjO8NcHjjjw96sZlHMe/l/Me9BelfD4tPvr9n7Q+0cL7nTzol4hZkDAsv1hnh50H2xU15xeJu72dM44HOeQC4yevlV0uUPBlOuOI49KD6EV+Ldu7ySDbEtulylrHfQ2xnuGYKyJH3qncYnAZgN0Hx5ca/ZlnU8GHTiOmfyrz38EMgCTRpIGzhWjEg5AnBBAGo1NBjtndqdi7NgWK3uIAowAsJ76R24ZbuwSzHqanZyTbTvIrqWGSCztd5oI5V3JZpiCvfPH9lFGd3OuTnnpqrHZtrDrDFbxcP3aRpx4fVAr3iZeTDjjiOPTzoL1m+3nZGPaduIXcxlXEiOFDYYArqp0IIJ0rRK4IyCCOo1FRFKGGVORkjTqCQR6EEUGHj7M7YACf7YQKMDIsIA2OgGcDSvRa/R3CziS+mnvpFOV+IfMKnGPlgXCDyINawXkZx8668PmGtXM64zkYPDXPIn8gfaguFHSprzx3qHgw8OWRpqOo+ZdeGopJfRqMlhjONMn7O9y5buuelB6KVTvV6jiRxHEDJHtULOpOAw5cxrnOMdeB9qD6UqneDhkZzjiOOM488a18lvYzgB1ySABkZyQSBjyB9j0oPRSlKBSlKBSlKBXzmiDDB4aHQkHIIIII8QKUoPHNsiNiMhvH5mJPybhySc6jGeuKqNlxlHBB+cuSc6/M+9+GFA8FApSgmy2cm6rYJY/Nkk5yZO9/91ehLBAzMBq2c6kjXj8ucDNKUD4Jd3d+bjkHfcsDjGjZyNNPU9TXzbZcRx8p0ZGHzNxUsVJ111Y8aUoPnPsqLdzu6orBeJwCgQ8f4VUeleiOxRd35RlBhSdTwAz56DWlKD5DZEX3fshMZbG6F3AOPSjbJiLKxUllZnUlm0YkEnjrwAGeAyBocUpQfeztViQIgwozgZJ4kk6nxJr70pQeGXZce6QARkEaE/dC/kAK+0dkgAAB0yeJOpbfJ896lKD4nZMWCN04bez8za727nn/AAr7eJqRsqLO9uAk7pOcnJVSoJzxwCfelKD5zbHiIb5cbxkYkE8XwWPjqAfSvoNlRZU7uqkkEkk5LFidT945pSgltmRnkeJb6zcS28ef3sHzqDsqLeLbupZXOp4rnd9smlKD20pSgUpSg//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8" descr="data:image/jpeg;base64,/9j/4AAQSkZJRgABAQAAAQABAAD/2wCEAAkGBxQTEhUUEhQVFhUWGBQVFxcYFRQWFRcYHBYYGBgXFhUaHCggGRolHB0XITEiJSksLi4uGB8zODMsNygtLisBCgoKBgcGGgcHGisZExkrKysrKysrKysrKysrKysrKysrKysrKysrKysrKysrKysrKysrKysrKysrKysrKysrK//AABEIAOQA3QMBIgACEQEDEQH/xAAbAAEAAwEBAQEAAAAAAAAAAAAAAQIGBQQDB//EAEYQAAIBAwEFBgIHBgMECwAAAAECAwAEESEFEjFBUQYTYXGBkRQiBzJCUqGxwSMzYtHh8HKSohVDU2MkNERzgpOjsrPT8f/EABQBAQAAAAAAAAAAAAAAAAAAAAD/xAAUEQEAAAAAAAAAAAAAAAAAAAAA/9oADAMBAAIRAxEAPwD9xpSlApSoB4/3yoJpSoY4BNBNKVCnSgmvlcXCRqWkZUUcWYhVHmTpXGv9uM0hgs1Eko0dyf2MP+Nhxb+Ea+1c6HsFBI/e37yXsudO+P7FMjhHbrhFHmCaDubP7Q2k7bsF1byt92OaN29lYmvbdXSRozyOqIoyzMQqqOpY6AVn9p9hdmyrh7OBQoBDIghZcZ1Dx4IxjPGsLsLZAluYDfSz3FmzTCzinffQOrfL3v8AxDjIG9mg1x7cPPkbNs5rscO+Yi3tjrg7ssgy+P4VPnVxcbaJz3GzlH3TPcFv8wjxWuVQAANANB0qaDI7K7Yv8Utnf2/ws7gmFg4kgnA4iOXAw38JGeHUZ11Y36Ro45o47cRmS4LrLDundeIoc96GH1eY8deleKz2HcbRjSefaNwkLjIhtt2AaHBDSgbxGQQR+NBv6Vin7LzWT9/YTzsgA7y1mkaZJAOJjZyWR/I66eR1GydppcRpJHwYHQ8VI0KkdQaD20pSgUpSgUpUE8KCaUpQKVCnIFTQKUqCKCGJ5UUdakUbhrQTmqSMOHPSrKoHACoHE+/9+1Bas92lv3AitoDiafTe/wCHGB88nnjh69KvtfbT958NaqHnIyxb93Cv3pCOfRf6ZzOw9k3Ju583ZaeCOBTK0SlZN9d5h3fBFyOC8M0G32bYx28axRjCj1JPNmPMnrXrTn4n+lZ7sptyWaS5guYe6nt3UMVyYpEYExyRsRwIByuuPXA0LOACScAZyToBjjk0Hw2had7HJGSVEiMmRxGQRke9YF9iXk72Nu8CxRWNxFObhZU3ZRGrYVIxl8sTglsDQ9a79/2wU7y2cMl3IudI8KmehlOg89RXLG0Nuyj9nZ2Vt4TzvKR/5QxQbylYk7P24f8Atlip6C3kI9y2aiNduxsMts6dMjIxPFJj+HivvQWu7mW1urid7aeYyBUhMKiTCjghHFN5sZJ0HHhk13ey1g1vaRxyY3xksBwBZi276Zx6V417UGNgt7A9vk4D5EkOfGQcPWtAjBsEarxB5HxHhQWYnlWQ2Jc91ta6tAAEeGO7XHAMzd3J7kA199pTS3V21tG7RwwqGndW3HZmAKorY0XHE+BrK7D7LstxeXtixXBRYQXeQT7u8Zt8txVmwFxp8vqA/VCaqrZ//DXh2RtBbmGOVeDjJHQjQqfI59q6FBA41HP0H60HE+Q/WjHFBOdag8R5H9KIOZ4n+8UPEeR/SgtVMnwqwNUydCcY48fDyoLqMDFTSlApSoIoBNULZ0Hvy9OtWEY6CrUCs/232/8ABWrSqN6RisUS/eldgqDHMDJY+Cmu8yA8awv0jAG62REQN1r1ZD03o0JX8TQabs7sgW8WCd6V/nlc6l3Op16A5x/U15r/AGPJ3wuLaURyFAjh13o5AOGcEEEdfD37ndjoKtig4uz7T4VZ7i5kUu+HkcAqiqowqqMk4A9TmuZs6xlvmaa7JW2JU29sCRlcA95OR9YlskLwAA8a83aWP4zaFvYa9xEvxl0NcOA27BCeWC+WKniFFbUoOgoPnaQqi7qKqqM4CgADyAr6k1yO1G2/g7dphDLNgqojiXecljjhyHjXt2Vc97Eku5IhkVWKSLuSLkZ3XT7JHDFB66Vz+0MUzW0y2zBZzG4iY8A+6d0+GvOuF9GGz7mGwRb0yGdnlZ+8kMjgFyFBYk/ZAPHnQaTaVmk0TxSqHjcbrKdQQeIrD9hpnsLuTZMzlkCmexduLQ5+aEnmyH8M8BgVvmVRqcDGuTy9axX0r2Li3S+gH/SLBxcJ/FHoJkJ+6V1P+Gg0l92ftpXMkkQLHAY5YbwGg3gCA3Acele6BFUYQAKoAAUAAAZ0AHCvlsy6jmhjmjwUkRJFP8LKGH51z+0vai3skzK+ZD+7gT5p5W4BY4xqcnAzwGdaD49khutdoPqrcyFegDKrED1J9677Py4np/PpWa7AbFkgti1z/wBYuJZLqYZJCvIc7g14KN0aaZBrTKoHCghFx+tOfpWP7X9pZhOlhs9Ee8kXvGaTPc28WcGSTGpJOgXxBPIHR7Dtpo4UW4kWWYD55FjEYY50+QE4wMDxxnA4UHvpUMuar3Y6D2oJTn5/oKrKwwRkcDVig6VIGKCaUpQKUpQKUpQK/NvppuGCWYtgzXqT/EW6Iu+2IkZpGZeagY05nA61+k1gtia7fvviP3ogt/hRpj4Y57wpz/e8fHPKg5PZqF7+2WeLbdz8Tu5df2Cxxyc1e13BoDpxwcZGlbL6P9vNfbPt7mRd13Vg4GgLK7IxA5Alc+tTtXsRs+5k7ye0heQnJbd3WY9WK43vXNdq0tUiRY4kVEUYVVAVVHQAaCgyXYbEl3tW45m6Ft5LBCgAHhlmPrWzrF/RsN19pxniNo3L+jpGyn862lApSuXtLtHaW/7+5gjPR5UU+ik5NB1KgnFY1vpEhk0sYLm9bUZiiZYQf4p5N1QPEZrzy7Av9oabRkS2tjxtLdizyDT5Z7nTTiCqaEHjQePa1y22pfhbZiNnxsPirgaC4KnPw8Dc1z9Zh4csb36BNaI0TREfIyGMry3Su6R7UsbOOGNY4kVI0GFVQAoHQAUv7xIY3lkIVI1Z2J4BVGSfagwH0e7Giu9kR2t4veiCWeE/M6HMcrhcFCCMKQOPKtTsHsdZWbb1tboj6jfO9JJg8R3jktjwzXN+iq3YbOSRxutcPNdEdBLIzp/o3T61rmbAyeAoPHtba0FtH3lxKkScN52CgnoM8T4CuJsj6Qtm3L93DdIXOgVw8Rbpu94q73pXB7E7NXacjbVu1EgZ3WyicZSGFG3Q+4dO8ZgTnXgCPDbbW2Jb3Kd3cQxyr0dQceKnip8RQZLsbu/7V2y7fXD2i5PKMQnHkP5V9j23luZGj2VbfEqhKvcyP3Vqp6I+C0p/wjmDwNfnc/Y+eLa8mzYZJBa3ixSytkl/hY97MZkOuhzH5FM6ZB/c7CyjhjWKJFSNAFVVGAB0AoMdN2uvLMg7TtEWA4DXNq7SxxknA72NlDqv8WtbaGVXUMpDKwDKwIIIIyCCOIIqJ4VdWRwGVgVZSMggjBBHMEVkPojJGzlQkkRS3MSEkk7iTuFGTyA0HgKDZ0pSgUpSgUpSgVAPH++VQ2eVFGONBas72s7N/Ebk8TmK7t94wSjkSNUkH2kPMH+YOhDDrVZGHDnpQZ632zdooFxZMzgDLQOjIx5kBiCo86js3JeTytcXSG3i3dyG23lZ9SC00xXTeOAFUcATzOa0pqsfAeQoMtawLbbUmOSFvljcZPy97Eu4VAxoSmDx10rpdotgi8UL8Rc25Q5D28zRMcgZDcQw8xpyr0bb2alxH3b5BBDIy6OjDg6nka4Vrtq6tWdb6EvECNy5hG9vDGvfRDVCMcRpqMUHzi+jm2Py3Et5dDAyJ7uZlPHiqlQfaurYdkLC3wYrO3VhoG7pC/8AmIz+Nemz2/bSapPGcgaFwrf5Wwa+d32ktIvmlurdBwG9NGM9cAnWg64FTWOl+kmyORb9/duPs21vLLr0DYCfjXI7SdrdqLAZ47JbWFXiVnmZZbjcd1QskCHCkEj6zUH6FdXSRqXkZVUcSxAHvWO2paPtYomWj2erh5cqQ93ukFUXP1YsgEnGTyxy6tr2cifdlmke6Y4ZWkIMYB1ykQ+UA6da0B0HsKCUUAAAYA0AGgA6CvncJvAoeDKw99P1q7Z5VCjmSOY4f1oMj9E6vHs9LeUAS2zywuB4SMVPqpH41saye3GNjcG8H7iQBbkfcxos3kOfr1rS2d2kqK8bBkcBlYaqykZBB5igv3K72/gb2N3ewM4znGemeVfSs32g7VpaXMMLjKyJI7sOMYDIqnd5gkt7eh7Em0YlTvGlQR4B3t5d08dQedA2vfrBDJK3BFLeZ5DzJwPWuZ2H2X8LYwRa5wztvfW3pGaRs6DXLV4wG2hKjEFbKP5wGBDXD5G626eEQ148fy1J4jyP6UFqUqmvUD0/rQWQ5ANTUKMDFTQKgippQQBRuFGYDiaoTnQe/wDKguBUDifesVawNe398k00qxWzwRxxI5QfNCshdsfWJJOK53a/al7smMyRH4m3I3d6VsyWzllCO5+3HkkY013RpzD9HNQnAeQrJB7m1aBnuDcJO6ROrKAVZwSGjI5Dp/Y1inAHkKCUFeDbu1Vt4WkOp+qi82c6Ko9fwBro5rFXF+tzfyDIMOz17x+hnZN4Dx3V1zyOaCOxmyIri3eS4jjkeSWUlmRSRg7rAdNQ3DhXYt+xmz0IKWVqCOB7iPI8iRVewMO7YQc94NJnrvuz5/Gu+WoIjjCjCgADgAMD2rx7bshNbyxH7aOvqQcH3xXupQYn6PtsHu0t5tMqZIGPBkBIZQeqkHTp5Vs11OeXL+dYeHYYngubTfMUtvOzQSr9aLeIkicdRniOdensz2vYyiy2iogvV0HKG5HASW78Dn7vEehADYMTyonT19yaksBxNVDak+X60FbiEON1gGUghlIBVhwwQeI14VjrTsi1h3htb57e1JL9y6RyRxEnLd276qD93x5mtXtHaMcEZklcKo59T0Ucz4V+b9qr52a3uL7MVo8yRhDn9mp+q82NF3tRk8B+IdTZU+ZJDbWkt4XULJdTskaSDJ/ZpvjVdAcADlnNdLYOyLKYd8LVUkDMjISWAdCcgDO6RzzjnXU2xJP3SrZorFxpIWUIgxowH2tOGNPyrO2uxdq28apbS2Wm8xWVZm3iTnWQYP4dKDcouP7/AAoePof0rg9kO0LXazLLEIp7eQwzKriSPeAByj8wQeBGQdPGu+TQAapk8Ty18eFSh4+f6Codxg69aD6UpSgVBFTSgqEA4AValKDIdo+zM/xPxuz5US43QksUoJt7hB9UPjVXHJh0A4Zrm7R7WkRPDtbZlxFEwZZHjAubYr1Z4/mQHjwzX6DSg/O+zkh2tcxXu53dhbF/hUON+eXVDM4H1UQZVV45yfCv0Svzs293sieZreB7vZ8ztMYotbi2kbV+7jP14ydd0cPDGW9z/SNG43bazvppjoI/h3jAP/MkcbqDqdaDsdsNupZWzS7oeRiI4Ix9aWZtI0UcTk6nHIGstebJbZ2wrvvDvXM0czzuOL3E/wAhwRxwWVR1x411ez3ZueW4F9tMq06giCBDmG1U8cH7cp5t7aYx9u353/grYa9/eQbw/wCXFm4f/wCNR60Gg2TZCG3ihXQRRxxjyVQo/KvUq48+tWpQKEUpQYsKINucAFvLT3lt3/8Arf8ACtDt7YFveR91cxLIvEZ0ZT95GGqnxBrO/SKO7l2bdgaw3iRsfux3CmJz77lbWgxCdi7yDSy2rOiZJ7u4jjuhj7odt1gB5mvq2y9skbvx9qoP+8W0YyDxCmTdrZUoMrsbsNDFL39xJLd3HHvJ23gvD93EPkQaaaEjrWivbKOWNopUV43GGRgCpHiK9FKDCR/RssOfgb27tU1xEHEsC51O7HIDjXxq47D3T6TbXvCvMRLFbk/+JVJrcUoOVsDs9BZxmOBThmMjl2Z3dzjed3YkljgV0wg6D2q1KCCoPECppSgUpSgUpSgUpUKeP98qCaUqHOAaCaUqFOgoJrIX473bdsmNLa0nn8A8zrCvrurJ+Na+svsJQ+0toS8dwWluPDdjaVh/6o9qDUUqAdfb9aM2KCaUpQZj6S7Iy7Mugud5I++THHeiIlXHjla7myb5Z4Ipl+rLGkg8mUMPzr0yIGBUjIIII6g6EVn+wYCWaxD/AHDyQeW45AHsRQaKlKjOvv8ApQTSlKBSlKBSlQTqKCaUpQKVCHIFTQKUqCKCGzyoBjiakCjGggODwIqHbl5VeqjifSgsarHwHkKk1CcB5CgM/LjWa7ASCSGa5Xhc3NxKM8Sqt3KHyKxqR511dvTmK1ncY3ljlYZ4b26d3Privn2T2d8PZW0HOKGNCeGWCgMceJyaDq419qqupz7fzqWGRVqBSlKCr/qKz+wv2dzexcjJHOvj3qgN/qWtCTWSuLgptqEHRJ7SYAcy8UiNn/Kx96DWNnlUKOec8RUtnlROnr7k0Ek4qFbPI0Yaj3q1BUcaDj6D9aDifT+/yozY8+lAzrQ8R5H9KIvvzpz9D+lBaqa9cceVWBqmvE8tfwoLqMCppSgUpUEUEFx1FVJzpy6/yFXAqaCCaqGBOh5VYipoK746ioU4A8hViKmg4Xa9gYUiz++mhi9C4Zv9KtXZVx1x0zpWU20O92vYwjhBHc3bjHMgQR59Xc+la+gpGfzNSW1xUmoVcUFqUoaCkjD8R+dY3t0RHe7JuDpi6e3z/wB/Cyge6itoFHSsZ9LiEbOaZRlraW3uQP8ABKuT6KWPpQbIyDqKgHUny5edIXDKGXgQCPI6ir0EBqqX6a/kPOpKA8QKtQVUYqAdfSrFQeNAKCaqZB1HvUkUAoKqw1OdM/oKh3BBxr5a1fFTQKUpQKUpQKUpQKUpQKUqCaDJ9nR3u09oz6ER/D2aH/AnfSf6pQMfw1rayH0XfNZNcYIN1cXVyc8SHmYIf8ip6YrX0ClKUClKUCvDt3Z4uLaaA8JY5I/8ylc/jXupQZf6Mb8zbMtWbO+idy4PENETEc+Py59a1FYrsF+xutp2mv7O5Fwg6JcIJML4Bg1bWgUpSgUpSgUpSgUpSgUpSgUpSgVVTx/vlRs8qAY4n3xQWqrnQ0Dg8Kh25eXL9aC9cvtHcFLOdwcMIZMHoxQ7unniuoazHbm4C28cbEBZZYUYk4ATO8xJ6fLQdXs1s4W9pbwD/dRRp4khQCT45zXQB4/3yrP3fbnZ8Z3XvIAcZwZBwpZ9t9nyZ3LuFsHXDZxnh+VBoAdfb9aM2K4r9rLIa/ERnyJY+wFcwfSDakncS6k5Ax2dywI6g7muf5UGvpWNbt+M/Js7aj+Isyo/1stWTthcuRubJvdcayGCPHjrIaDYUNY3bfae8i7sfBKrSusaGS5UIWJwFZkU7pPLrXtlO02GnwkWcf8AFdh6cKCrW6x7WEnA3FtuHXQtE+8NOu6xrSk6+/6VnIOz9wZ4p57rfaIvuqsSIoDKVYZzk8vatEo55zxHKgvSoY4qFbwI9qC1KqONBx9B+tBaqk6imdaHiPI/pQWpSqYPXmelBKHQVaoAxU0CoIqaE0EAUY1XvB19tfyqDk+A/E0H0qo4n0NGYDiQKgNk6dKCxr4y2qSKBIiuBqAyhgDjlmvoZB1FFOAPIUHlj2TANRDFnqI0z74r0JAg4Ko9BV+8HUe9VV/6UHj2vstJ4JocACWOSMkDB+ZSvH1rkfRreNLs227wESRp3Lg/WDRExHPj8ufWtJH+prP9lnCS3kHNJzJjosqhl9MhqDR0rMbV7e2UEhh7xpZV+tHBG87L/i3AQp8Cc1Gyu31lPKsAkeOV/qpNDLCWPQF1Ck+Gc0HY29s5biB4mOMj5W+641Vh5HFeHsdtr4uDfbIkid4JVOhWWM7r5HInRgOjCu07jqOI5+NYW/vk2ZtUvKwjttoRksxOFS5hHHoN+PA6llFBvGzyonT19yay8O0Li9+aAi3tzwkK780g6ovBFPU+BFfG/wCy1lEGubiSUMiYa4kuJQwGSc8Quc4xp4UGuYaj1/v86tXC7GX7TWccjvvb2SjsN1njydxmHUrg12t/PD35f1oJHE+g/v8ACjN70GBz96gMCdDnSglFx+tCNfQ/pUk441XvB1FBYHj/AHyqmvE8tcY8POiuNcnGvPTkKO+QcZ9j+dB9KUpQKUpQKUqksgUZJwNPxOAAOZJ0xQXpXyW4UjO8NcHjjjw96sZlHMe/l/Me9BelfD4tPvr9n7Q+0cL7nTzol4hZkDAsv1hnh50H2xU15xeJu72dM44HOeQC4yevlV0uUPBlOuOI49KD6EV+Ldu7ySDbEtulylrHfQ2xnuGYKyJH3qncYnAZgN0Hx5ca/ZlnU8GHTiOmfyrz38EMgCTRpIGzhWjEg5AnBBAGo1NBjtndqdi7NgWK3uIAowAsJ76R24ZbuwSzHqanZyTbTvIrqWGSCztd5oI5V3JZpiCvfPH9lFGd3OuTnnpqrHZtrDrDFbxcP3aRpx4fVAr3iZeTDjjiOPTzoL1m+3nZGPaduIXcxlXEiOFDYYArqp0IIJ0rRK4IyCCOo1FRFKGGVORkjTqCQR6EEUGHj7M7YACf7YQKMDIsIA2OgGcDSvRa/R3CziS+mnvpFOV+IfMKnGPlgXCDyINawXkZx8668PmGtXM64zkYPDXPIn8gfaguFHSprzx3qHgw8OWRpqOo+ZdeGopJfRqMlhjONMn7O9y5buuelB6KVTvV6jiRxHEDJHtULOpOAw5cxrnOMdeB9qD6UqneDhkZzjiOOM488a18lvYzgB1ySABkZyQSBjyB9j0oPRSlKBSlKBSlKBXzmiDDB4aHQkHIIIII8QKUoPHNsiNiMhvH5mJPybhySc6jGeuKqNlxlHBB+cuSc6/M+9+GFA8FApSgmy2cm6rYJY/Nkk5yZO9/91ehLBAzMBq2c6kjXj8ucDNKUD4Jd3d+bjkHfcsDjGjZyNNPU9TXzbZcRx8p0ZGHzNxUsVJ111Y8aUoPnPsqLdzu6orBeJwCgQ8f4VUeleiOxRd35RlBhSdTwAz56DWlKD5DZEX3fshMZbG6F3AOPSjbJiLKxUllZnUlm0YkEnjrwAGeAyBocUpQfeztViQIgwozgZJ4kk6nxJr70pQeGXZce6QARkEaE/dC/kAK+0dkgAAB0yeJOpbfJ896lKD4nZMWCN04bez8za727nn/AAr7eJqRsqLO9uAk7pOcnJVSoJzxwCfelKD5zbHiIb5cbxkYkE8XwWPjqAfSvoNlRZU7uqkkEkk5LFidT945pSgltmRnkeJb6zcS28ef3sHzqDsqLeLbupZXOp4rnd9smlKD20pSgUpSg//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http://stickfiguresclipart.com/wp-content/gallery/by-request-stick-figures/teachermanbw_525x9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427" y="4156216"/>
            <a:ext cx="251627" cy="431360"/>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5" name="Rectangle 44"/>
          <p:cNvSpPr/>
          <p:nvPr/>
        </p:nvSpPr>
        <p:spPr>
          <a:xfrm>
            <a:off x="2656892" y="3276763"/>
            <a:ext cx="1792058" cy="46247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Small Group Instruction</a:t>
            </a:r>
          </a:p>
          <a:p>
            <a:pPr algn="ctr"/>
            <a:r>
              <a:rPr lang="en-US" sz="1200" b="1" dirty="0" smtClean="0">
                <a:solidFill>
                  <a:srgbClr val="002060"/>
                </a:solidFill>
              </a:rPr>
              <a:t>3 – 5x per week</a:t>
            </a:r>
          </a:p>
        </p:txBody>
      </p:sp>
      <p:pic>
        <p:nvPicPr>
          <p:cNvPr id="3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8415" y="1490662"/>
            <a:ext cx="2486025" cy="371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6400801" y="1371600"/>
            <a:ext cx="2623640" cy="609600"/>
          </a:xfrm>
          <a:prstGeom prst="ellipse">
            <a:avLst/>
          </a:prstGeom>
          <a:noFill/>
          <a:ln w="76200">
            <a:solidFill>
              <a:srgbClr val="CC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2"/>
          <a:stretch>
            <a:fillRect/>
          </a:stretch>
        </p:blipFill>
        <p:spPr>
          <a:xfrm>
            <a:off x="4754264" y="4455482"/>
            <a:ext cx="2841784" cy="1294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5-Point Star 13"/>
          <p:cNvSpPr/>
          <p:nvPr/>
        </p:nvSpPr>
        <p:spPr>
          <a:xfrm>
            <a:off x="6653745" y="4293307"/>
            <a:ext cx="2255364" cy="2108761"/>
          </a:xfrm>
          <a:prstGeom prst="star5">
            <a:avLst/>
          </a:prstGeom>
          <a:solidFill>
            <a:srgbClr val="99FFCC"/>
          </a:solidFill>
          <a:ln w="285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rgbClr val="002060"/>
                </a:solidFill>
              </a:rPr>
              <a:t>Support Staff Push in/Pull Out During this Time</a:t>
            </a:r>
            <a:endParaRPr lang="en-US" sz="1100" b="1" dirty="0">
              <a:solidFill>
                <a:srgbClr val="002060"/>
              </a:solidFill>
            </a:endParaRPr>
          </a:p>
        </p:txBody>
      </p:sp>
      <p:pic>
        <p:nvPicPr>
          <p:cNvPr id="4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75994" y="5879018"/>
            <a:ext cx="412700" cy="495506"/>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a:xfrm>
            <a:off x="1808847" y="4599945"/>
            <a:ext cx="0" cy="812318"/>
          </a:xfrm>
          <a:prstGeom prst="straightConnector1">
            <a:avLst/>
          </a:prstGeom>
          <a:ln w="38100">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788149" y="4599945"/>
            <a:ext cx="0" cy="802784"/>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47" name="Picture 12" descr="http://stickfiguresclipart.com/wp-content/gallery/by-request-stick-figures/teachermanbw_525x9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4633" y="5267086"/>
            <a:ext cx="251627" cy="431360"/>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1" name="Rectangle 50"/>
          <p:cNvSpPr/>
          <p:nvPr/>
        </p:nvSpPr>
        <p:spPr>
          <a:xfrm>
            <a:off x="649805" y="6041471"/>
            <a:ext cx="3414112" cy="694107"/>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a:t>
            </a:r>
            <a:r>
              <a:rPr lang="en-US" b="1" dirty="0" smtClean="0">
                <a:solidFill>
                  <a:schemeClr val="tx1"/>
                </a:solidFill>
              </a:rPr>
              <a:t>0 minutes: </a:t>
            </a:r>
            <a:r>
              <a:rPr lang="en-US" dirty="0" smtClean="0">
                <a:solidFill>
                  <a:schemeClr val="tx1"/>
                </a:solidFill>
              </a:rPr>
              <a:t>Guided Practice or Personal Math Trainer</a:t>
            </a:r>
            <a:endParaRPr lang="en-US" dirty="0">
              <a:solidFill>
                <a:schemeClr val="tx1"/>
              </a:solidFill>
            </a:endParaRPr>
          </a:p>
        </p:txBody>
      </p:sp>
      <p:sp>
        <p:nvSpPr>
          <p:cNvPr id="53" name="Rectangle 52"/>
          <p:cNvSpPr/>
          <p:nvPr/>
        </p:nvSpPr>
        <p:spPr>
          <a:xfrm>
            <a:off x="6017021" y="840358"/>
            <a:ext cx="3033179" cy="531241"/>
          </a:xfrm>
          <a:prstGeom prst="rect">
            <a:avLst/>
          </a:prstGeom>
          <a:solidFill>
            <a:srgbClr val="FF9999"/>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Tier 2 and Tier 3 students for the chapter (could be SPED or Gen Ed)</a:t>
            </a:r>
            <a:endParaRPr lang="en-US" sz="1600" dirty="0">
              <a:solidFill>
                <a:schemeClr val="tx1"/>
              </a:solidFill>
            </a:endParaRPr>
          </a:p>
        </p:txBody>
      </p:sp>
      <p:pic>
        <p:nvPicPr>
          <p:cNvPr id="5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6842" y="903045"/>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4" name="Rectangle 53"/>
          <p:cNvSpPr/>
          <p:nvPr/>
        </p:nvSpPr>
        <p:spPr>
          <a:xfrm>
            <a:off x="155575" y="839193"/>
            <a:ext cx="3033179" cy="531241"/>
          </a:xfrm>
          <a:prstGeom prst="rect">
            <a:avLst/>
          </a:prstGeom>
          <a:solidFill>
            <a:srgbClr val="FFCC66"/>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Students needing more support with a particular lesson</a:t>
            </a:r>
            <a:endParaRPr lang="en-US" sz="1600" dirty="0">
              <a:solidFill>
                <a:schemeClr val="tx1"/>
              </a:solidFill>
            </a:endParaRPr>
          </a:p>
        </p:txBody>
      </p:sp>
      <p:pic>
        <p:nvPicPr>
          <p:cNvPr id="55" name="Picture 2" descr="http://stickfiguresclipart.com/wp-content/gallery/stick-people/boygirlsummerbw900x900.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43374" y="911152"/>
            <a:ext cx="409547" cy="409547"/>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4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85275" y="6396136"/>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41"/>
          <p:cNvPicPr>
            <a:picLocks noChangeAspect="1"/>
          </p:cNvPicPr>
          <p:nvPr/>
        </p:nvPicPr>
        <p:blipFill>
          <a:blip r:embed="rId16"/>
          <a:stretch>
            <a:fillRect/>
          </a:stretch>
        </p:blipFill>
        <p:spPr>
          <a:xfrm>
            <a:off x="6916990" y="6294876"/>
            <a:ext cx="451578" cy="550361"/>
          </a:xfrm>
          <a:prstGeom prst="rect">
            <a:avLst/>
          </a:prstGeom>
        </p:spPr>
      </p:pic>
    </p:spTree>
    <p:extLst>
      <p:ext uri="{BB962C8B-B14F-4D97-AF65-F5344CB8AC3E}">
        <p14:creationId xmlns:p14="http://schemas.microsoft.com/office/powerpoint/2010/main" val="9718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7"/>
                                        </p:tgtEl>
                                        <p:attrNameLst>
                                          <p:attrName>style.visibility</p:attrName>
                                        </p:attrNameLst>
                                      </p:cBhvr>
                                      <p:to>
                                        <p:strVal val="visible"/>
                                      </p:to>
                                    </p:set>
                                    <p:animEffect transition="in" filter="fade">
                                      <p:cBhvr>
                                        <p:cTn id="15" dur="500"/>
                                        <p:tgtEl>
                                          <p:spTgt spid="10247"/>
                                        </p:tgtEl>
                                      </p:cBhvr>
                                    </p:animEffect>
                                  </p:childTnLst>
                                </p:cTn>
                              </p:par>
                              <p:par>
                                <p:cTn id="16" presetID="10" presetClass="entr" presetSubtype="0" fill="hold" nodeType="withEffect">
                                  <p:stCondLst>
                                    <p:cond delay="0"/>
                                  </p:stCondLst>
                                  <p:childTnLst>
                                    <p:set>
                                      <p:cBhvr>
                                        <p:cTn id="17" dur="1" fill="hold">
                                          <p:stCondLst>
                                            <p:cond delay="0"/>
                                          </p:stCondLst>
                                        </p:cTn>
                                        <p:tgtEl>
                                          <p:spTgt spid="10249"/>
                                        </p:tgtEl>
                                        <p:attrNameLst>
                                          <p:attrName>style.visibility</p:attrName>
                                        </p:attrNameLst>
                                      </p:cBhvr>
                                      <p:to>
                                        <p:strVal val="visible"/>
                                      </p:to>
                                    </p:set>
                                    <p:animEffect transition="in" filter="fade">
                                      <p:cBhvr>
                                        <p:cTn id="18" dur="500"/>
                                        <p:tgtEl>
                                          <p:spTgt spid="102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nodeType="withEffect">
                                  <p:stCondLst>
                                    <p:cond delay="0"/>
                                  </p:stCondLst>
                                  <p:childTnLst>
                                    <p:set>
                                      <p:cBhvr>
                                        <p:cTn id="74" dur="1" fill="hold">
                                          <p:stCondLst>
                                            <p:cond delay="0"/>
                                          </p:stCondLst>
                                        </p:cTn>
                                        <p:tgtEl>
                                          <p:spTgt spid="2060"/>
                                        </p:tgtEl>
                                        <p:attrNameLst>
                                          <p:attrName>style.visibility</p:attrName>
                                        </p:attrNameLst>
                                      </p:cBhvr>
                                      <p:to>
                                        <p:strVal val="visible"/>
                                      </p:to>
                                    </p:set>
                                    <p:animEffect transition="in" filter="fade">
                                      <p:cBhvr>
                                        <p:cTn id="75" dur="500"/>
                                        <p:tgtEl>
                                          <p:spTgt spid="206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500"/>
                                        <p:tgtEl>
                                          <p:spTgt spid="7"/>
                                        </p:tgtEl>
                                      </p:cBhvr>
                                    </p:animEffect>
                                  </p:childTnLst>
                                </p:cTn>
                              </p:par>
                              <p:par>
                                <p:cTn id="81" presetID="10" presetClass="entr" presetSubtype="0" fill="hold" nodeType="withEffect">
                                  <p:stCondLst>
                                    <p:cond delay="0"/>
                                  </p:stCondLst>
                                  <p:childTnLst>
                                    <p:set>
                                      <p:cBhvr>
                                        <p:cTn id="82" dur="1" fill="hold">
                                          <p:stCondLst>
                                            <p:cond delay="0"/>
                                          </p:stCondLst>
                                        </p:cTn>
                                        <p:tgtEl>
                                          <p:spTgt spid="10253"/>
                                        </p:tgtEl>
                                        <p:attrNameLst>
                                          <p:attrName>style.visibility</p:attrName>
                                        </p:attrNameLst>
                                      </p:cBhvr>
                                      <p:to>
                                        <p:strVal val="visible"/>
                                      </p:to>
                                    </p:set>
                                    <p:animEffect transition="in" filter="fade">
                                      <p:cBhvr>
                                        <p:cTn id="83" dur="500"/>
                                        <p:tgtEl>
                                          <p:spTgt spid="10253"/>
                                        </p:tgtEl>
                                      </p:cBhvr>
                                    </p:animEffect>
                                  </p:childTnLst>
                                </p:cTn>
                              </p:par>
                              <p:par>
                                <p:cTn id="84" presetID="10" presetClass="entr" presetSubtype="0" fill="hold" nodeType="withEffect">
                                  <p:stCondLst>
                                    <p:cond delay="0"/>
                                  </p:stCondLst>
                                  <p:childTnLst>
                                    <p:set>
                                      <p:cBhvr>
                                        <p:cTn id="85" dur="1" fill="hold">
                                          <p:stCondLst>
                                            <p:cond delay="0"/>
                                          </p:stCondLst>
                                        </p:cTn>
                                        <p:tgtEl>
                                          <p:spTgt spid="10251"/>
                                        </p:tgtEl>
                                        <p:attrNameLst>
                                          <p:attrName>style.visibility</p:attrName>
                                        </p:attrNameLst>
                                      </p:cBhvr>
                                      <p:to>
                                        <p:strVal val="visible"/>
                                      </p:to>
                                    </p:set>
                                    <p:animEffect transition="in" filter="fade">
                                      <p:cBhvr>
                                        <p:cTn id="86" dur="500"/>
                                        <p:tgtEl>
                                          <p:spTgt spid="1025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500"/>
                                        <p:tgtEl>
                                          <p:spTgt spid="51"/>
                                        </p:tgtEl>
                                      </p:cBhvr>
                                    </p:animEffect>
                                  </p:childTnLst>
                                </p:cTn>
                              </p:par>
                              <p:par>
                                <p:cTn id="90" presetID="10" presetClass="entr" presetSubtype="0" fill="hold"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par>
                                <p:cTn id="93" presetID="10" presetClass="entr" presetSubtype="0" fill="hold"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500"/>
                                        <p:tgtEl>
                                          <p:spTgt spid="47"/>
                                        </p:tgtEl>
                                      </p:cBhvr>
                                    </p:animEffect>
                                  </p:childTnLst>
                                </p:cTn>
                              </p:par>
                              <p:par>
                                <p:cTn id="96" presetID="10" presetClass="entr" presetSubtype="0" fill="hold" nodeType="with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fade">
                                      <p:cBhvr>
                                        <p:cTn id="103" dur="500"/>
                                        <p:tgtEl>
                                          <p:spTgt spid="4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fade">
                                      <p:cBhvr>
                                        <p:cTn id="108" dur="500"/>
                                        <p:tgtEl>
                                          <p:spTgt spid="4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fade">
                                      <p:cBhvr>
                                        <p:cTn id="113" dur="500"/>
                                        <p:tgtEl>
                                          <p:spTgt spid="12"/>
                                        </p:tgtEl>
                                      </p:cBhvr>
                                    </p:animEffect>
                                  </p:childTnLst>
                                </p:cTn>
                              </p:par>
                              <p:par>
                                <p:cTn id="114" presetID="10" presetClass="entr" presetSubtype="0" fill="hold" nodeType="with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fade">
                                      <p:cBhvr>
                                        <p:cTn id="121" dur="500"/>
                                        <p:tgtEl>
                                          <p:spTgt spid="14"/>
                                        </p:tgtEl>
                                      </p:cBhvr>
                                    </p:animEffect>
                                  </p:childTnLst>
                                </p:cTn>
                              </p:par>
                              <p:par>
                                <p:cTn id="122" presetID="10" presetClass="entr" presetSubtype="0" fill="hold" nodeType="withEffect">
                                  <p:stCondLst>
                                    <p:cond delay="0"/>
                                  </p:stCondLst>
                                  <p:childTnLst>
                                    <p:set>
                                      <p:cBhvr>
                                        <p:cTn id="123" dur="1" fill="hold">
                                          <p:stCondLst>
                                            <p:cond delay="0"/>
                                          </p:stCondLst>
                                        </p:cTn>
                                        <p:tgtEl>
                                          <p:spTgt spid="48"/>
                                        </p:tgtEl>
                                        <p:attrNameLst>
                                          <p:attrName>style.visibility</p:attrName>
                                        </p:attrNameLst>
                                      </p:cBhvr>
                                      <p:to>
                                        <p:strVal val="visible"/>
                                      </p:to>
                                    </p:set>
                                    <p:animEffect transition="in" filter="fade">
                                      <p:cBhvr>
                                        <p:cTn id="124" dur="500"/>
                                        <p:tgtEl>
                                          <p:spTgt spid="48"/>
                                        </p:tgtEl>
                                      </p:cBhvr>
                                    </p:animEffect>
                                  </p:childTnLst>
                                </p:cTn>
                              </p:par>
                              <p:par>
                                <p:cTn id="125" presetID="10" presetClass="entr" presetSubtype="0" fill="hold" nodeType="withEffect">
                                  <p:stCondLst>
                                    <p:cond delay="0"/>
                                  </p:stCondLst>
                                  <p:childTnLst>
                                    <p:set>
                                      <p:cBhvr>
                                        <p:cTn id="126" dur="1" fill="hold">
                                          <p:stCondLst>
                                            <p:cond delay="0"/>
                                          </p:stCondLst>
                                        </p:cTn>
                                        <p:tgtEl>
                                          <p:spTgt spid="41"/>
                                        </p:tgtEl>
                                        <p:attrNameLst>
                                          <p:attrName>style.visibility</p:attrName>
                                        </p:attrNameLst>
                                      </p:cBhvr>
                                      <p:to>
                                        <p:strVal val="visible"/>
                                      </p:to>
                                    </p:set>
                                    <p:animEffect transition="in" filter="fade">
                                      <p:cBhvr>
                                        <p:cTn id="127" dur="500"/>
                                        <p:tgtEl>
                                          <p:spTgt spid="41"/>
                                        </p:tgtEl>
                                      </p:cBhvr>
                                    </p:animEffect>
                                  </p:childTnLst>
                                </p:cTn>
                              </p:par>
                              <p:par>
                                <p:cTn id="128" presetID="10" presetClass="entr" presetSubtype="0" fill="hold" nodeType="with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fade">
                                      <p:cBhvr>
                                        <p:cTn id="1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0" grpId="0" animBg="1"/>
      <p:bldP spid="11" grpId="0" animBg="1"/>
      <p:bldP spid="46" grpId="0" animBg="1"/>
      <p:bldP spid="5" grpId="0" animBg="1"/>
      <p:bldP spid="29" grpId="0" animBg="1"/>
      <p:bldP spid="45" grpId="0" animBg="1"/>
      <p:bldP spid="2" grpId="0" animBg="1"/>
      <p:bldP spid="14" grpId="0" animBg="1"/>
      <p:bldP spid="51" grpId="0" animBg="1"/>
      <p:bldP spid="53" grpId="0" animBg="1"/>
      <p:bldP spid="5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809"/>
            <a:ext cx="8229600" cy="1143000"/>
          </a:xfrm>
        </p:spPr>
        <p:txBody>
          <a:bodyPr>
            <a:normAutofit/>
          </a:bodyPr>
          <a:lstStyle/>
          <a:p>
            <a:r>
              <a:rPr lang="en-US" dirty="0" smtClean="0"/>
              <a:t>Formative Assessment</a:t>
            </a:r>
            <a:endParaRPr lang="en-US" dirty="0">
              <a:solidFill>
                <a:srgbClr val="FFC000"/>
              </a:solidFill>
            </a:endParaRPr>
          </a:p>
        </p:txBody>
      </p:sp>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179" y="2443657"/>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2" descr="http://stickfiguresclipart.com/wp-content/gallery/stick-people/boygirlsummerbw900x9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2899" y="3473006"/>
            <a:ext cx="858849" cy="858849"/>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7834" y="4423986"/>
            <a:ext cx="3932042" cy="954107"/>
          </a:xfrm>
          <a:prstGeom prst="rect">
            <a:avLst/>
          </a:prstGeom>
          <a:noFill/>
          <a:ln w="38100">
            <a:solidFill>
              <a:srgbClr val="FFC000"/>
            </a:solidFill>
          </a:ln>
        </p:spPr>
        <p:txBody>
          <a:bodyPr wrap="square" rtlCol="0">
            <a:spAutoFit/>
          </a:bodyPr>
          <a:lstStyle/>
          <a:p>
            <a:pPr marL="285750" indent="-285750">
              <a:buFont typeface="Arial" panose="020B0604020202020204" pitchFamily="34" charset="0"/>
              <a:buChar char="•"/>
            </a:pPr>
            <a:r>
              <a:rPr lang="en-US" sz="1400" dirty="0" smtClean="0"/>
              <a:t>Students needing additional support with lesson concept</a:t>
            </a:r>
          </a:p>
          <a:p>
            <a:pPr marL="285750" indent="-285750">
              <a:buFont typeface="Arial" panose="020B0604020202020204" pitchFamily="34" charset="0"/>
              <a:buChar char="•"/>
            </a:pPr>
            <a:r>
              <a:rPr lang="en-US" sz="1400" dirty="0" smtClean="0"/>
              <a:t>These students do not need intense support</a:t>
            </a:r>
          </a:p>
          <a:p>
            <a:pPr marL="285750" indent="-285750">
              <a:buFont typeface="Arial" panose="020B0604020202020204" pitchFamily="34" charset="0"/>
              <a:buChar char="•"/>
            </a:pPr>
            <a:r>
              <a:rPr lang="en-US" sz="1400" dirty="0" smtClean="0"/>
              <a:t>Different students daily</a:t>
            </a:r>
            <a:endParaRPr lang="en-US" sz="1400" dirty="0"/>
          </a:p>
        </p:txBody>
      </p:sp>
      <p:pic>
        <p:nvPicPr>
          <p:cNvPr id="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8767" y="3512815"/>
            <a:ext cx="1600200" cy="77288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4763093" y="3017626"/>
            <a:ext cx="3581400" cy="338554"/>
          </a:xfrm>
          <a:prstGeom prst="rect">
            <a:avLst/>
          </a:prstGeom>
          <a:noFill/>
          <a:ln w="57150">
            <a:solidFill>
              <a:srgbClr val="C00000"/>
            </a:solidFill>
          </a:ln>
        </p:spPr>
        <p:txBody>
          <a:bodyPr wrap="square" rtlCol="0">
            <a:spAutoFit/>
          </a:bodyPr>
          <a:lstStyle/>
          <a:p>
            <a:pPr algn="ctr"/>
            <a:r>
              <a:rPr lang="en-US" sz="1600" dirty="0" smtClean="0"/>
              <a:t>Tier 2 + 3 Students for Chapter 1</a:t>
            </a:r>
            <a:endParaRPr lang="en-US" sz="1600" dirty="0"/>
          </a:p>
        </p:txBody>
      </p:sp>
      <p:sp>
        <p:nvSpPr>
          <p:cNvPr id="22" name="TextBox 21"/>
          <p:cNvSpPr txBox="1"/>
          <p:nvPr/>
        </p:nvSpPr>
        <p:spPr>
          <a:xfrm>
            <a:off x="4456090" y="4442336"/>
            <a:ext cx="4505555" cy="1169551"/>
          </a:xfrm>
          <a:prstGeom prst="rect">
            <a:avLst/>
          </a:prstGeom>
          <a:noFill/>
          <a:ln w="57150">
            <a:solidFill>
              <a:srgbClr val="C00000"/>
            </a:solidFill>
          </a:ln>
        </p:spPr>
        <p:txBody>
          <a:bodyPr wrap="square" rtlCol="0">
            <a:spAutoFit/>
          </a:bodyPr>
          <a:lstStyle/>
          <a:p>
            <a:pPr marL="285750" indent="-285750">
              <a:buFont typeface="Arial" panose="020B0604020202020204" pitchFamily="34" charset="0"/>
              <a:buChar char="•"/>
            </a:pPr>
            <a:r>
              <a:rPr lang="en-US" sz="1400" dirty="0" smtClean="0"/>
              <a:t>Same group of students for the entire chapter. </a:t>
            </a:r>
          </a:p>
          <a:p>
            <a:pPr marL="285750" indent="-285750">
              <a:buFont typeface="Arial" panose="020B0604020202020204" pitchFamily="34" charset="0"/>
              <a:buChar char="•"/>
            </a:pPr>
            <a:r>
              <a:rPr lang="en-US" sz="1400" dirty="0" smtClean="0"/>
              <a:t>Students who need additional assistance with Chapter Concepts</a:t>
            </a:r>
          </a:p>
          <a:p>
            <a:pPr marL="285750" indent="-285750">
              <a:buFont typeface="Arial" panose="020B0604020202020204" pitchFamily="34" charset="0"/>
              <a:buChar char="•"/>
            </a:pPr>
            <a:r>
              <a:rPr lang="en-US" sz="1400" dirty="0" smtClean="0"/>
              <a:t>Could be SPED or Gen-</a:t>
            </a:r>
            <a:r>
              <a:rPr lang="en-US" sz="1400" dirty="0" err="1" smtClean="0"/>
              <a:t>ed</a:t>
            </a:r>
            <a:endParaRPr lang="en-US" sz="1400" dirty="0" smtClean="0"/>
          </a:p>
          <a:p>
            <a:pPr marL="285750" indent="-285750">
              <a:buFont typeface="Arial" panose="020B0604020202020204" pitchFamily="34" charset="0"/>
              <a:buChar char="•"/>
            </a:pPr>
            <a:r>
              <a:rPr lang="en-US" sz="1400" dirty="0" smtClean="0"/>
              <a:t>Different students each chapter</a:t>
            </a:r>
            <a:endParaRPr lang="en-US" sz="1400" dirty="0"/>
          </a:p>
        </p:txBody>
      </p:sp>
      <p:pic>
        <p:nvPicPr>
          <p:cNvPr id="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527" y="2169917"/>
            <a:ext cx="520861" cy="679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4" name="TextBox 23"/>
          <p:cNvSpPr txBox="1"/>
          <p:nvPr/>
        </p:nvSpPr>
        <p:spPr>
          <a:xfrm>
            <a:off x="227834" y="3017626"/>
            <a:ext cx="3581400" cy="338554"/>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smtClean="0"/>
              <a:t>Quick Check Students</a:t>
            </a:r>
            <a:endParaRPr lang="en-US" sz="1600" dirty="0"/>
          </a:p>
        </p:txBody>
      </p:sp>
      <p:sp>
        <p:nvSpPr>
          <p:cNvPr id="3" name="TextBox 2"/>
          <p:cNvSpPr txBox="1"/>
          <p:nvPr/>
        </p:nvSpPr>
        <p:spPr>
          <a:xfrm>
            <a:off x="3606085" y="3473006"/>
            <a:ext cx="1300766" cy="830997"/>
          </a:xfrm>
          <a:prstGeom prst="rect">
            <a:avLst/>
          </a:prstGeom>
          <a:noFill/>
        </p:spPr>
        <p:txBody>
          <a:bodyPr wrap="square" rtlCol="0">
            <a:spAutoFit/>
          </a:bodyPr>
          <a:lstStyle/>
          <a:p>
            <a:pPr algn="ctr"/>
            <a:r>
              <a:rPr lang="en-US" sz="4800" dirty="0" smtClean="0"/>
              <a:t>VS</a:t>
            </a:r>
            <a:r>
              <a:rPr lang="en-US" dirty="0" smtClean="0"/>
              <a:t>.</a:t>
            </a:r>
            <a:endParaRPr lang="en-US" dirty="0"/>
          </a:p>
        </p:txBody>
      </p:sp>
      <p:sp>
        <p:nvSpPr>
          <p:cNvPr id="25" name="TextBox 24"/>
          <p:cNvSpPr txBox="1"/>
          <p:nvPr/>
        </p:nvSpPr>
        <p:spPr>
          <a:xfrm>
            <a:off x="1024452" y="1980508"/>
            <a:ext cx="1895740" cy="338554"/>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t>Quick Check: Daily</a:t>
            </a:r>
            <a:endParaRPr lang="en-US" sz="1600" b="1" dirty="0"/>
          </a:p>
        </p:txBody>
      </p:sp>
      <p:sp>
        <p:nvSpPr>
          <p:cNvPr id="27" name="TextBox 26"/>
          <p:cNvSpPr txBox="1"/>
          <p:nvPr/>
        </p:nvSpPr>
        <p:spPr>
          <a:xfrm>
            <a:off x="4875932" y="1714537"/>
            <a:ext cx="3355722" cy="338554"/>
          </a:xfrm>
          <a:prstGeom prst="rect">
            <a:avLst/>
          </a:prstGeom>
          <a:ln w="5715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t>Show What You Know: 1 per Chapter</a:t>
            </a:r>
            <a:endParaRPr lang="en-US" sz="1600" b="1" dirty="0"/>
          </a:p>
        </p:txBody>
      </p:sp>
    </p:spTree>
    <p:extLst>
      <p:ext uri="{BB962C8B-B14F-4D97-AF65-F5344CB8AC3E}">
        <p14:creationId xmlns:p14="http://schemas.microsoft.com/office/powerpoint/2010/main" val="36404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01495" y="4995088"/>
            <a:ext cx="1601227" cy="1500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2" name="Picture 71"/>
          <p:cNvPicPr>
            <a:picLocks noChangeAspect="1"/>
          </p:cNvPicPr>
          <p:nvPr/>
        </p:nvPicPr>
        <p:blipFill>
          <a:blip r:embed="rId4"/>
          <a:stretch>
            <a:fillRect/>
          </a:stretch>
        </p:blipFill>
        <p:spPr>
          <a:xfrm>
            <a:off x="1650337" y="3040883"/>
            <a:ext cx="723267" cy="953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 name="Picture 70"/>
          <p:cNvPicPr>
            <a:picLocks noChangeAspect="1"/>
          </p:cNvPicPr>
          <p:nvPr/>
        </p:nvPicPr>
        <p:blipFill>
          <a:blip r:embed="rId4"/>
          <a:stretch>
            <a:fillRect/>
          </a:stretch>
        </p:blipFill>
        <p:spPr>
          <a:xfrm>
            <a:off x="3846394" y="2981689"/>
            <a:ext cx="984388" cy="1298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0" name="Picture 69"/>
          <p:cNvPicPr>
            <a:picLocks noChangeAspect="1"/>
          </p:cNvPicPr>
          <p:nvPr/>
        </p:nvPicPr>
        <p:blipFill>
          <a:blip r:embed="rId4"/>
          <a:stretch>
            <a:fillRect/>
          </a:stretch>
        </p:blipFill>
        <p:spPr>
          <a:xfrm>
            <a:off x="6598841" y="2887503"/>
            <a:ext cx="1919148" cy="2530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5" name="Picture 54"/>
          <p:cNvPicPr>
            <a:picLocks noChangeAspect="1"/>
          </p:cNvPicPr>
          <p:nvPr/>
        </p:nvPicPr>
        <p:blipFill>
          <a:blip r:embed="rId5"/>
          <a:stretch>
            <a:fillRect/>
          </a:stretch>
        </p:blipFill>
        <p:spPr>
          <a:xfrm>
            <a:off x="1559776" y="5093700"/>
            <a:ext cx="909719" cy="414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933450" y="1371600"/>
            <a:ext cx="7239000" cy="609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Differentiated Instruction</a:t>
            </a:r>
          </a:p>
        </p:txBody>
      </p:sp>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213" y="2209348"/>
            <a:ext cx="1632893" cy="584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17" y="1490662"/>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976" y="3262958"/>
            <a:ext cx="957064" cy="726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58" y="3247745"/>
            <a:ext cx="1194668" cy="148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2743200" y="2000455"/>
            <a:ext cx="0" cy="4343400"/>
          </a:xfrm>
          <a:prstGeom prst="line">
            <a:avLst/>
          </a:prstGeom>
          <a:ln w="38100">
            <a:solidFill>
              <a:srgbClr val="0070C0"/>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943600" y="1981200"/>
            <a:ext cx="0" cy="4343400"/>
          </a:xfrm>
          <a:prstGeom prst="line">
            <a:avLst/>
          </a:prstGeom>
          <a:ln w="38100">
            <a:solidFill>
              <a:srgbClr val="0070C0"/>
            </a:solidFill>
            <a:prstDash val="solid"/>
          </a:ln>
        </p:spPr>
        <p:style>
          <a:lnRef idx="2">
            <a:schemeClr val="accent1"/>
          </a:lnRef>
          <a:fillRef idx="0">
            <a:schemeClr val="accent1"/>
          </a:fillRef>
          <a:effectRef idx="1">
            <a:schemeClr val="accent1"/>
          </a:effectRef>
          <a:fontRef idx="minor">
            <a:schemeClr val="tx1"/>
          </a:fontRef>
        </p:style>
      </p:cxnSp>
      <p:pic>
        <p:nvPicPr>
          <p:cNvPr id="1126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6121" y="2319003"/>
            <a:ext cx="874977" cy="598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26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36756" y="2260438"/>
            <a:ext cx="971995" cy="536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4" name="Rectangle 33"/>
          <p:cNvSpPr/>
          <p:nvPr/>
        </p:nvSpPr>
        <p:spPr>
          <a:xfrm>
            <a:off x="5081706" y="6007066"/>
            <a:ext cx="1150450" cy="545324"/>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rgbClr val="002060"/>
                </a:solidFill>
              </a:rPr>
              <a:t>Small Group Instruction </a:t>
            </a:r>
          </a:p>
          <a:p>
            <a:pPr algn="ctr"/>
            <a:r>
              <a:rPr lang="en-US" sz="1100" b="1" dirty="0" smtClean="0">
                <a:solidFill>
                  <a:srgbClr val="002060"/>
                </a:solidFill>
              </a:rPr>
              <a:t>(1-2x per week)</a:t>
            </a:r>
          </a:p>
        </p:txBody>
      </p:sp>
      <p:sp>
        <p:nvSpPr>
          <p:cNvPr id="25" name="Rectangle 24"/>
          <p:cNvSpPr/>
          <p:nvPr/>
        </p:nvSpPr>
        <p:spPr>
          <a:xfrm>
            <a:off x="3660603" y="1832670"/>
            <a:ext cx="1324303" cy="297059"/>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20 minutes</a:t>
            </a:r>
            <a:endParaRPr lang="en-US" dirty="0">
              <a:solidFill>
                <a:schemeClr val="tx1"/>
              </a:solidFill>
            </a:endParaRPr>
          </a:p>
        </p:txBody>
      </p:sp>
      <p:sp>
        <p:nvSpPr>
          <p:cNvPr id="31" name="Rectangle 30"/>
          <p:cNvSpPr/>
          <p:nvPr/>
        </p:nvSpPr>
        <p:spPr>
          <a:xfrm>
            <a:off x="169548" y="4078832"/>
            <a:ext cx="1006846" cy="773290"/>
          </a:xfrm>
          <a:prstGeom prst="rect">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20 minutes on Personal Math Trainer </a:t>
            </a:r>
          </a:p>
          <a:p>
            <a:pPr algn="ctr"/>
            <a:r>
              <a:rPr lang="en-US" sz="800" dirty="0" smtClean="0">
                <a:solidFill>
                  <a:schemeClr val="tx1"/>
                </a:solidFill>
              </a:rPr>
              <a:t>(Adaptive Prerequisites)</a:t>
            </a:r>
            <a:endParaRPr lang="en-US" sz="800" dirty="0">
              <a:solidFill>
                <a:schemeClr val="tx1"/>
              </a:solidFill>
            </a:endParaRPr>
          </a:p>
        </p:txBody>
      </p:sp>
      <p:sp>
        <p:nvSpPr>
          <p:cNvPr id="33" name="Oval 32"/>
          <p:cNvSpPr/>
          <p:nvPr/>
        </p:nvSpPr>
        <p:spPr>
          <a:xfrm>
            <a:off x="651270" y="2325135"/>
            <a:ext cx="862782" cy="425649"/>
          </a:xfrm>
          <a:prstGeom prst="ellipse">
            <a:avLst/>
          </a:prstGeom>
          <a:noFill/>
          <a:ln w="3810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437047" y="2319778"/>
            <a:ext cx="451413" cy="473751"/>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778061" y="2675105"/>
            <a:ext cx="0" cy="587853"/>
          </a:xfrm>
          <a:prstGeom prst="straightConnector1">
            <a:avLst/>
          </a:prstGeom>
          <a:ln w="38100">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1672164" y="2763943"/>
            <a:ext cx="13728" cy="499015"/>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533400" y="1371600"/>
            <a:ext cx="1881593" cy="609600"/>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8415" y="1405196"/>
            <a:ext cx="2486025" cy="371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457200" y="-55210"/>
            <a:ext cx="8229600" cy="1143000"/>
          </a:xfrm>
        </p:spPr>
        <p:txBody>
          <a:bodyPr>
            <a:normAutofit/>
          </a:bodyPr>
          <a:lstStyle/>
          <a:p>
            <a:r>
              <a:rPr lang="en-US" dirty="0"/>
              <a:t>Go Math: </a:t>
            </a:r>
            <a:r>
              <a:rPr lang="en-US" dirty="0">
                <a:solidFill>
                  <a:srgbClr val="FFC000"/>
                </a:solidFill>
              </a:rPr>
              <a:t>Differentiated Instruction</a:t>
            </a:r>
          </a:p>
        </p:txBody>
      </p:sp>
      <p:sp>
        <p:nvSpPr>
          <p:cNvPr id="44" name="Oval 43"/>
          <p:cNvSpPr/>
          <p:nvPr/>
        </p:nvSpPr>
        <p:spPr>
          <a:xfrm>
            <a:off x="6400801" y="1286134"/>
            <a:ext cx="2623640" cy="609600"/>
          </a:xfrm>
          <a:prstGeom prst="ellipse">
            <a:avLst/>
          </a:prstGeom>
          <a:noFill/>
          <a:ln w="76200">
            <a:solidFill>
              <a:srgbClr val="CC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017021" y="840358"/>
            <a:ext cx="3033179" cy="531241"/>
          </a:xfrm>
          <a:prstGeom prst="rect">
            <a:avLst/>
          </a:prstGeom>
          <a:solidFill>
            <a:srgbClr val="FF9999"/>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Tier 2 and Tier 3 students for the chapter (could be SPED or Gen Ed)</a:t>
            </a:r>
            <a:endParaRPr lang="en-US" sz="1600" dirty="0">
              <a:solidFill>
                <a:schemeClr val="tx1"/>
              </a:solidFill>
            </a:endParaRPr>
          </a:p>
        </p:txBody>
      </p:sp>
      <p:pic>
        <p:nvPicPr>
          <p:cNvPr id="5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6842" y="903045"/>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6" name="Rectangle 55"/>
          <p:cNvSpPr/>
          <p:nvPr/>
        </p:nvSpPr>
        <p:spPr>
          <a:xfrm>
            <a:off x="155575" y="839193"/>
            <a:ext cx="3033179" cy="531241"/>
          </a:xfrm>
          <a:prstGeom prst="rect">
            <a:avLst/>
          </a:prstGeom>
          <a:solidFill>
            <a:srgbClr val="FFCC66"/>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Students needing more support with a particular lesson</a:t>
            </a:r>
            <a:endParaRPr lang="en-US" sz="1600" dirty="0">
              <a:solidFill>
                <a:schemeClr val="tx1"/>
              </a:solidFill>
            </a:endParaRPr>
          </a:p>
        </p:txBody>
      </p:sp>
      <p:pic>
        <p:nvPicPr>
          <p:cNvPr id="57" name="Picture 2" descr="http://stickfiguresclipart.com/wp-content/gallery/stick-people/boygirlsummerbw900x9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43374" y="911152"/>
            <a:ext cx="409547" cy="409547"/>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58" name="Rectangle 57"/>
          <p:cNvSpPr/>
          <p:nvPr/>
        </p:nvSpPr>
        <p:spPr>
          <a:xfrm>
            <a:off x="1501290" y="4086498"/>
            <a:ext cx="1006846" cy="773290"/>
          </a:xfrm>
          <a:prstGeom prst="rect">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10 minutes Guided Practice with Teacher</a:t>
            </a:r>
          </a:p>
        </p:txBody>
      </p:sp>
      <p:pic>
        <p:nvPicPr>
          <p:cNvPr id="36" name="Picture 12" descr="http://stickfiguresclipart.com/wp-content/gallery/by-request-stick-figures/teachermanbw_525x90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68909" y="3880109"/>
            <a:ext cx="222051" cy="380659"/>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59" name="Straight Arrow Connector 58"/>
          <p:cNvCxnSpPr/>
          <p:nvPr/>
        </p:nvCxnSpPr>
        <p:spPr>
          <a:xfrm>
            <a:off x="1691833" y="4670399"/>
            <a:ext cx="4559" cy="423301"/>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1515403" y="5600396"/>
            <a:ext cx="1006846" cy="399086"/>
          </a:xfrm>
          <a:prstGeom prst="rect">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10 minutes Math Centers</a:t>
            </a:r>
          </a:p>
        </p:txBody>
      </p:sp>
      <p:cxnSp>
        <p:nvCxnSpPr>
          <p:cNvPr id="61" name="Straight Arrow Connector 60"/>
          <p:cNvCxnSpPr/>
          <p:nvPr/>
        </p:nvCxnSpPr>
        <p:spPr>
          <a:xfrm flipH="1">
            <a:off x="4715769" y="2799587"/>
            <a:ext cx="13728" cy="49901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3855088" y="4091034"/>
            <a:ext cx="1006846" cy="773290"/>
          </a:xfrm>
          <a:prstGeom prst="rect">
            <a:avLst/>
          </a:prstGeom>
          <a:solidFill>
            <a:srgbClr val="CCFF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10 minutes On Your Own Skill Practice</a:t>
            </a:r>
          </a:p>
        </p:txBody>
      </p:sp>
      <p:cxnSp>
        <p:nvCxnSpPr>
          <p:cNvPr id="65" name="Straight Arrow Connector 64"/>
          <p:cNvCxnSpPr/>
          <p:nvPr/>
        </p:nvCxnSpPr>
        <p:spPr>
          <a:xfrm flipH="1">
            <a:off x="4729497" y="4632541"/>
            <a:ext cx="13728" cy="49901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pic>
        <p:nvPicPr>
          <p:cNvPr id="66" name="Picture 12" descr="http://stickfiguresclipart.com/wp-content/gallery/by-request-stick-figures/teachermanbw_525x90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95064" y="5277332"/>
            <a:ext cx="222051" cy="380659"/>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7" name="Rectangle 66"/>
          <p:cNvSpPr/>
          <p:nvPr/>
        </p:nvSpPr>
        <p:spPr>
          <a:xfrm>
            <a:off x="3869367" y="5828482"/>
            <a:ext cx="1006846" cy="819385"/>
          </a:xfrm>
          <a:prstGeom prst="rect">
            <a:avLst/>
          </a:prstGeom>
          <a:solidFill>
            <a:srgbClr val="CCFF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solidFill>
              </a:rPr>
              <a:t>10 minutes Advanced Learners Activity with Teacher</a:t>
            </a:r>
          </a:p>
        </p:txBody>
      </p:sp>
      <p:cxnSp>
        <p:nvCxnSpPr>
          <p:cNvPr id="12" name="Straight Arrow Connector 11"/>
          <p:cNvCxnSpPr/>
          <p:nvPr/>
        </p:nvCxnSpPr>
        <p:spPr>
          <a:xfrm>
            <a:off x="2564272" y="4293113"/>
            <a:ext cx="1180668" cy="1016564"/>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pic>
        <p:nvPicPr>
          <p:cNvPr id="68" name="Picture 67"/>
          <p:cNvPicPr>
            <a:picLocks noChangeAspect="1"/>
          </p:cNvPicPr>
          <p:nvPr/>
        </p:nvPicPr>
        <p:blipFill>
          <a:blip r:embed="rId5"/>
          <a:stretch>
            <a:fillRect/>
          </a:stretch>
        </p:blipFill>
        <p:spPr>
          <a:xfrm>
            <a:off x="6113426" y="4502596"/>
            <a:ext cx="2840365" cy="1294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5-Point Star 13"/>
          <p:cNvSpPr/>
          <p:nvPr/>
        </p:nvSpPr>
        <p:spPr>
          <a:xfrm>
            <a:off x="6814012" y="4864324"/>
            <a:ext cx="2008537" cy="1856432"/>
          </a:xfrm>
          <a:prstGeom prst="star5">
            <a:avLst/>
          </a:prstGeom>
          <a:solidFill>
            <a:srgbClr val="99FFCC"/>
          </a:solidFill>
          <a:ln w="285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smtClean="0">
                <a:solidFill>
                  <a:srgbClr val="002060"/>
                </a:solidFill>
              </a:rPr>
              <a:t>Support Staff Push in / Pull Out During this Time</a:t>
            </a:r>
            <a:endParaRPr lang="en-US" sz="900" b="1" dirty="0">
              <a:solidFill>
                <a:srgbClr val="002060"/>
              </a:solidFill>
            </a:endParaRPr>
          </a:p>
        </p:txBody>
      </p:sp>
      <p:pic>
        <p:nvPicPr>
          <p:cNvPr id="307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32899" y="5979696"/>
            <a:ext cx="370181" cy="444456"/>
          </a:xfrm>
          <a:prstGeom prst="rect">
            <a:avLst/>
          </a:prstGeom>
          <a:ln w="5715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a:blip r:embed="rId17"/>
          <a:stretch>
            <a:fillRect/>
          </a:stretch>
        </p:blipFill>
        <p:spPr>
          <a:xfrm>
            <a:off x="7094050" y="5973566"/>
            <a:ext cx="451578" cy="550361"/>
          </a:xfrm>
          <a:prstGeom prst="rect">
            <a:avLst/>
          </a:prstGeom>
        </p:spPr>
      </p:pic>
      <p:pic>
        <p:nvPicPr>
          <p:cNvPr id="6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7796" y="6319628"/>
            <a:ext cx="720179" cy="34784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4111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47"/>
                                        </p:tgtEl>
                                        <p:attrNameLst>
                                          <p:attrName>style.visibility</p:attrName>
                                        </p:attrNameLst>
                                      </p:cBhvr>
                                      <p:to>
                                        <p:strVal val="visible"/>
                                      </p:to>
                                    </p:set>
                                    <p:animEffect transition="in" filter="fade">
                                      <p:cBhvr>
                                        <p:cTn id="33" dur="500"/>
                                        <p:tgtEl>
                                          <p:spTgt spid="10247"/>
                                        </p:tgtEl>
                                      </p:cBhvr>
                                    </p:animEffect>
                                  </p:childTnLst>
                                </p:cTn>
                              </p:par>
                              <p:par>
                                <p:cTn id="34" presetID="10" presetClass="entr" presetSubtype="0" fill="hold" nodeType="withEffect">
                                  <p:stCondLst>
                                    <p:cond delay="0"/>
                                  </p:stCondLst>
                                  <p:childTnLst>
                                    <p:set>
                                      <p:cBhvr>
                                        <p:cTn id="35" dur="1" fill="hold">
                                          <p:stCondLst>
                                            <p:cond delay="0"/>
                                          </p:stCondLst>
                                        </p:cTn>
                                        <p:tgtEl>
                                          <p:spTgt spid="11268"/>
                                        </p:tgtEl>
                                        <p:attrNameLst>
                                          <p:attrName>style.visibility</p:attrName>
                                        </p:attrNameLst>
                                      </p:cBhvr>
                                      <p:to>
                                        <p:strVal val="visible"/>
                                      </p:to>
                                    </p:set>
                                    <p:animEffect transition="in" filter="fade">
                                      <p:cBhvr>
                                        <p:cTn id="36" dur="500"/>
                                        <p:tgtEl>
                                          <p:spTgt spid="11268"/>
                                        </p:tgtEl>
                                      </p:cBhvr>
                                    </p:animEffect>
                                  </p:childTnLst>
                                </p:cTn>
                              </p:par>
                              <p:par>
                                <p:cTn id="37" presetID="10" presetClass="entr" presetSubtype="0" fill="hold" nodeType="withEffect">
                                  <p:stCondLst>
                                    <p:cond delay="0"/>
                                  </p:stCondLst>
                                  <p:childTnLst>
                                    <p:set>
                                      <p:cBhvr>
                                        <p:cTn id="38" dur="1" fill="hold">
                                          <p:stCondLst>
                                            <p:cond delay="0"/>
                                          </p:stCondLst>
                                        </p:cTn>
                                        <p:tgtEl>
                                          <p:spTgt spid="11267"/>
                                        </p:tgtEl>
                                        <p:attrNameLst>
                                          <p:attrName>style.visibility</p:attrName>
                                        </p:attrNameLst>
                                      </p:cBhvr>
                                      <p:to>
                                        <p:strVal val="visible"/>
                                      </p:to>
                                    </p:set>
                                    <p:animEffect transition="in" filter="fade">
                                      <p:cBhvr>
                                        <p:cTn id="39" dur="500"/>
                                        <p:tgtEl>
                                          <p:spTgt spid="1126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nodeType="withEffect">
                                  <p:stCondLst>
                                    <p:cond delay="0"/>
                                  </p:stCondLst>
                                  <p:childTnLst>
                                    <p:set>
                                      <p:cBhvr>
                                        <p:cTn id="60" dur="1" fill="hold">
                                          <p:stCondLst>
                                            <p:cond delay="0"/>
                                          </p:stCondLst>
                                        </p:cTn>
                                        <p:tgtEl>
                                          <p:spTgt spid="10253"/>
                                        </p:tgtEl>
                                        <p:attrNameLst>
                                          <p:attrName>style.visibility</p:attrName>
                                        </p:attrNameLst>
                                      </p:cBhvr>
                                      <p:to>
                                        <p:strVal val="visible"/>
                                      </p:to>
                                    </p:set>
                                    <p:animEffect transition="in" filter="fade">
                                      <p:cBhvr>
                                        <p:cTn id="61" dur="500"/>
                                        <p:tgtEl>
                                          <p:spTgt spid="10253"/>
                                        </p:tgtEl>
                                      </p:cBhvr>
                                    </p:animEffect>
                                  </p:childTnLst>
                                </p:cTn>
                              </p:par>
                              <p:par>
                                <p:cTn id="62" presetID="10" presetClass="entr" presetSubtype="0" fill="hold" nodeType="withEffect">
                                  <p:stCondLst>
                                    <p:cond delay="0"/>
                                  </p:stCondLst>
                                  <p:childTnLst>
                                    <p:set>
                                      <p:cBhvr>
                                        <p:cTn id="63" dur="1" fill="hold">
                                          <p:stCondLst>
                                            <p:cond delay="0"/>
                                          </p:stCondLst>
                                        </p:cTn>
                                        <p:tgtEl>
                                          <p:spTgt spid="10251"/>
                                        </p:tgtEl>
                                        <p:attrNameLst>
                                          <p:attrName>style.visibility</p:attrName>
                                        </p:attrNameLst>
                                      </p:cBhvr>
                                      <p:to>
                                        <p:strVal val="visible"/>
                                      </p:to>
                                    </p:set>
                                    <p:animEffect transition="in" filter="fade">
                                      <p:cBhvr>
                                        <p:cTn id="64" dur="500"/>
                                        <p:tgtEl>
                                          <p:spTgt spid="1025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0"/>
                                        <p:tgtEl>
                                          <p:spTgt spid="58"/>
                                        </p:tgtEl>
                                      </p:cBhvr>
                                    </p:animEffect>
                                  </p:childTnLst>
                                </p:cTn>
                              </p:par>
                              <p:par>
                                <p:cTn id="76" presetID="10"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nodeType="with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fade">
                                      <p:cBhvr>
                                        <p:cTn id="81" dur="500"/>
                                        <p:tgtEl>
                                          <p:spTgt spid="7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fade">
                                      <p:cBhvr>
                                        <p:cTn id="86" dur="500"/>
                                        <p:tgtEl>
                                          <p:spTgt spid="6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par>
                                <p:cTn id="90" presetID="10" presetClass="entr" presetSubtype="0" fill="hold" nodeType="with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fade">
                                      <p:cBhvr>
                                        <p:cTn id="92" dur="500"/>
                                        <p:tgtEl>
                                          <p:spTgt spid="7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500"/>
                                        <p:tgtEl>
                                          <p:spTgt spid="12"/>
                                        </p:tgtEl>
                                      </p:cBhvr>
                                    </p:animEffect>
                                  </p:childTnLst>
                                </p:cTn>
                              </p:par>
                              <p:par>
                                <p:cTn id="98" presetID="10" presetClass="entr" presetSubtype="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500"/>
                                        <p:tgtEl>
                                          <p:spTgt spid="6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fade">
                                      <p:cBhvr>
                                        <p:cTn id="103" dur="500"/>
                                        <p:tgtEl>
                                          <p:spTgt spid="67"/>
                                        </p:tgtEl>
                                      </p:cBhvr>
                                    </p:animEffect>
                                  </p:childTnLst>
                                </p:cTn>
                              </p:par>
                              <p:par>
                                <p:cTn id="104" presetID="10" presetClass="entr" presetSubtype="0" fill="hold"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fade">
                                      <p:cBhvr>
                                        <p:cTn id="106" dur="500"/>
                                        <p:tgtEl>
                                          <p:spTgt spid="65"/>
                                        </p:tgtEl>
                                      </p:cBhvr>
                                    </p:animEffect>
                                  </p:childTnLst>
                                </p:cTn>
                              </p:par>
                              <p:par>
                                <p:cTn id="107" presetID="10" presetClass="entr" presetSubtype="0" fill="hold" nodeType="with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fade">
                                      <p:cBhvr>
                                        <p:cTn id="109" dur="500"/>
                                        <p:tgtEl>
                                          <p:spTgt spid="5"/>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fade">
                                      <p:cBhvr>
                                        <p:cTn id="114" dur="500"/>
                                        <p:tgtEl>
                                          <p:spTgt spid="59"/>
                                        </p:tgtEl>
                                      </p:cBhvr>
                                    </p:animEffect>
                                  </p:childTnLst>
                                </p:cTn>
                              </p:par>
                              <p:par>
                                <p:cTn id="115" presetID="10" presetClass="entr" presetSubtype="0" fill="hold" nodeType="withEffect">
                                  <p:stCondLst>
                                    <p:cond delay="0"/>
                                  </p:stCondLst>
                                  <p:childTnLst>
                                    <p:set>
                                      <p:cBhvr>
                                        <p:cTn id="116" dur="1" fill="hold">
                                          <p:stCondLst>
                                            <p:cond delay="0"/>
                                          </p:stCondLst>
                                        </p:cTn>
                                        <p:tgtEl>
                                          <p:spTgt spid="55"/>
                                        </p:tgtEl>
                                        <p:attrNameLst>
                                          <p:attrName>style.visibility</p:attrName>
                                        </p:attrNameLst>
                                      </p:cBhvr>
                                      <p:to>
                                        <p:strVal val="visible"/>
                                      </p:to>
                                    </p:set>
                                    <p:animEffect transition="in" filter="fade">
                                      <p:cBhvr>
                                        <p:cTn id="117" dur="500"/>
                                        <p:tgtEl>
                                          <p:spTgt spid="5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0"/>
                                        </p:tgtEl>
                                        <p:attrNameLst>
                                          <p:attrName>style.visibility</p:attrName>
                                        </p:attrNameLst>
                                      </p:cBhvr>
                                      <p:to>
                                        <p:strVal val="visible"/>
                                      </p:to>
                                    </p:set>
                                    <p:animEffect transition="in" filter="fade">
                                      <p:cBhvr>
                                        <p:cTn id="120" dur="500"/>
                                        <p:tgtEl>
                                          <p:spTgt spid="60"/>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34"/>
                                        </p:tgtEl>
                                        <p:attrNameLst>
                                          <p:attrName>style.visibility</p:attrName>
                                        </p:attrNameLst>
                                      </p:cBhvr>
                                      <p:to>
                                        <p:strVal val="visible"/>
                                      </p:to>
                                    </p:set>
                                    <p:animEffect transition="in" filter="fade">
                                      <p:cBhvr>
                                        <p:cTn id="125" dur="500"/>
                                        <p:tgtEl>
                                          <p:spTgt spid="3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fade">
                                      <p:cBhvr>
                                        <p:cTn id="130" dur="500"/>
                                        <p:tgtEl>
                                          <p:spTgt spid="68"/>
                                        </p:tgtEl>
                                      </p:cBhvr>
                                    </p:animEffect>
                                  </p:childTnLst>
                                </p:cTn>
                              </p:par>
                              <p:par>
                                <p:cTn id="131" presetID="10" presetClass="entr" presetSubtype="0" fill="hold" nodeType="withEffect">
                                  <p:stCondLst>
                                    <p:cond delay="0"/>
                                  </p:stCondLst>
                                  <p:childTnLst>
                                    <p:set>
                                      <p:cBhvr>
                                        <p:cTn id="132" dur="1" fill="hold">
                                          <p:stCondLst>
                                            <p:cond delay="0"/>
                                          </p:stCondLst>
                                        </p:cTn>
                                        <p:tgtEl>
                                          <p:spTgt spid="70"/>
                                        </p:tgtEl>
                                        <p:attrNameLst>
                                          <p:attrName>style.visibility</p:attrName>
                                        </p:attrNameLst>
                                      </p:cBhvr>
                                      <p:to>
                                        <p:strVal val="visible"/>
                                      </p:to>
                                    </p:set>
                                    <p:animEffect transition="in" filter="fade">
                                      <p:cBhvr>
                                        <p:cTn id="133" dur="500"/>
                                        <p:tgtEl>
                                          <p:spTgt spid="70"/>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4"/>
                                        </p:tgtEl>
                                        <p:attrNameLst>
                                          <p:attrName>style.visibility</p:attrName>
                                        </p:attrNameLst>
                                      </p:cBhvr>
                                      <p:to>
                                        <p:strVal val="visible"/>
                                      </p:to>
                                    </p:set>
                                    <p:animEffect transition="in" filter="fade">
                                      <p:cBhvr>
                                        <p:cTn id="138" dur="500"/>
                                        <p:tgtEl>
                                          <p:spTgt spid="14"/>
                                        </p:tgtEl>
                                      </p:cBhvr>
                                    </p:animEffect>
                                  </p:childTnLst>
                                </p:cTn>
                              </p:par>
                              <p:par>
                                <p:cTn id="139" presetID="10" presetClass="entr" presetSubtype="0" fill="hold" nodeType="withEffect">
                                  <p:stCondLst>
                                    <p:cond delay="0"/>
                                  </p:stCondLst>
                                  <p:childTnLst>
                                    <p:set>
                                      <p:cBhvr>
                                        <p:cTn id="140" dur="1" fill="hold">
                                          <p:stCondLst>
                                            <p:cond delay="0"/>
                                          </p:stCondLst>
                                        </p:cTn>
                                        <p:tgtEl>
                                          <p:spTgt spid="3074"/>
                                        </p:tgtEl>
                                        <p:attrNameLst>
                                          <p:attrName>style.visibility</p:attrName>
                                        </p:attrNameLst>
                                      </p:cBhvr>
                                      <p:to>
                                        <p:strVal val="visible"/>
                                      </p:to>
                                    </p:set>
                                    <p:animEffect transition="in" filter="fade">
                                      <p:cBhvr>
                                        <p:cTn id="141" dur="500"/>
                                        <p:tgtEl>
                                          <p:spTgt spid="3074"/>
                                        </p:tgtEl>
                                      </p:cBhvr>
                                    </p:animEffect>
                                  </p:childTnLst>
                                </p:cTn>
                              </p:par>
                              <p:par>
                                <p:cTn id="142" presetID="10" presetClass="entr" presetSubtype="0" fill="hold" nodeType="withEffect">
                                  <p:stCondLst>
                                    <p:cond delay="0"/>
                                  </p:stCondLst>
                                  <p:childTnLst>
                                    <p:set>
                                      <p:cBhvr>
                                        <p:cTn id="143" dur="1" fill="hold">
                                          <p:stCondLst>
                                            <p:cond delay="0"/>
                                          </p:stCondLst>
                                        </p:cTn>
                                        <p:tgtEl>
                                          <p:spTgt spid="13"/>
                                        </p:tgtEl>
                                        <p:attrNameLst>
                                          <p:attrName>style.visibility</p:attrName>
                                        </p:attrNameLst>
                                      </p:cBhvr>
                                      <p:to>
                                        <p:strVal val="visible"/>
                                      </p:to>
                                    </p:set>
                                    <p:animEffect transition="in" filter="fade">
                                      <p:cBhvr>
                                        <p:cTn id="144" dur="500"/>
                                        <p:tgtEl>
                                          <p:spTgt spid="13"/>
                                        </p:tgtEl>
                                      </p:cBhvr>
                                    </p:animEffect>
                                  </p:childTnLst>
                                </p:cTn>
                              </p:par>
                              <p:par>
                                <p:cTn id="145" presetID="10" presetClass="entr" presetSubtype="0" fill="hold" nodeType="with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4" grpId="0" animBg="1"/>
      <p:bldP spid="25" grpId="0" animBg="1"/>
      <p:bldP spid="31" grpId="0" animBg="1"/>
      <p:bldP spid="33" grpId="0" animBg="1"/>
      <p:bldP spid="35" grpId="0" animBg="1"/>
      <p:bldP spid="43" grpId="0" animBg="1"/>
      <p:bldP spid="44" grpId="0" animBg="1"/>
      <p:bldP spid="53" grpId="0" animBg="1"/>
      <p:bldP spid="56" grpId="0" animBg="1"/>
      <p:bldP spid="58" grpId="0" animBg="1"/>
      <p:bldP spid="60" grpId="0" animBg="1"/>
      <p:bldP spid="63" grpId="0" animBg="1"/>
      <p:bldP spid="67"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00200"/>
            <a:ext cx="8229600" cy="609600"/>
          </a:xfrm>
          <a:prstGeom prst="rect">
            <a:avLst/>
          </a:prstGeom>
          <a:solidFill>
            <a:schemeClr val="bg1"/>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Special Education + Intervention</a:t>
            </a:r>
            <a:endParaRPr lang="en-US" sz="2400" b="1" dirty="0"/>
          </a:p>
        </p:txBody>
      </p:sp>
      <p:sp>
        <p:nvSpPr>
          <p:cNvPr id="7" name="Rectangle 6"/>
          <p:cNvSpPr/>
          <p:nvPr/>
        </p:nvSpPr>
        <p:spPr>
          <a:xfrm>
            <a:off x="301516" y="2530366"/>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0" name="Rectangle 9"/>
          <p:cNvSpPr/>
          <p:nvPr/>
        </p:nvSpPr>
        <p:spPr>
          <a:xfrm>
            <a:off x="6909179"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11" name="Rectangle 10"/>
          <p:cNvSpPr/>
          <p:nvPr/>
        </p:nvSpPr>
        <p:spPr>
          <a:xfrm>
            <a:off x="2852737" y="3655894"/>
            <a:ext cx="1228725" cy="382706"/>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sp>
        <p:nvSpPr>
          <p:cNvPr id="12" name="Rectangle 11"/>
          <p:cNvSpPr/>
          <p:nvPr/>
        </p:nvSpPr>
        <p:spPr>
          <a:xfrm>
            <a:off x="2852737" y="4687154"/>
            <a:ext cx="1228725" cy="382706"/>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EXPLAIN</a:t>
            </a:r>
          </a:p>
        </p:txBody>
      </p:sp>
      <p:sp>
        <p:nvSpPr>
          <p:cNvPr id="13" name="Rectangle 12"/>
          <p:cNvSpPr/>
          <p:nvPr/>
        </p:nvSpPr>
        <p:spPr>
          <a:xfrm>
            <a:off x="2852737" y="4159724"/>
            <a:ext cx="1228725" cy="382706"/>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sp>
        <p:nvSpPr>
          <p:cNvPr id="14" name="Rectangle 13"/>
          <p:cNvSpPr/>
          <p:nvPr/>
        </p:nvSpPr>
        <p:spPr>
          <a:xfrm>
            <a:off x="4724400" y="3655894"/>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Small Group Instruction</a:t>
            </a:r>
          </a:p>
        </p:txBody>
      </p:sp>
      <p:sp>
        <p:nvSpPr>
          <p:cNvPr id="17" name="Rectangle 16"/>
          <p:cNvSpPr/>
          <p:nvPr/>
        </p:nvSpPr>
        <p:spPr>
          <a:xfrm>
            <a:off x="4733500" y="4290515"/>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Independent / Collaborative</a:t>
            </a:r>
          </a:p>
        </p:txBody>
      </p:sp>
      <p:sp>
        <p:nvSpPr>
          <p:cNvPr id="18" name="Rectangle 17"/>
          <p:cNvSpPr/>
          <p:nvPr/>
        </p:nvSpPr>
        <p:spPr>
          <a:xfrm>
            <a:off x="4733500" y="4953000"/>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Personalized Learning</a:t>
            </a:r>
          </a:p>
        </p:txBody>
      </p:sp>
      <p:cxnSp>
        <p:nvCxnSpPr>
          <p:cNvPr id="5" name="Straight Connector 4"/>
          <p:cNvCxnSpPr/>
          <p:nvPr/>
        </p:nvCxnSpPr>
        <p:spPr>
          <a:xfrm>
            <a:off x="2667000" y="3505200"/>
            <a:ext cx="0" cy="228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667000" y="5791200"/>
            <a:ext cx="6019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699938" y="3505200"/>
            <a:ext cx="0" cy="228600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67200" y="5791200"/>
            <a:ext cx="2743200" cy="723900"/>
          </a:xfrm>
          <a:prstGeom prst="rect">
            <a:avLst/>
          </a:prstGeom>
          <a:solidFill>
            <a:srgbClr val="CCFF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2060"/>
                </a:solidFill>
              </a:rPr>
              <a:t>Core Whole Group Instruction</a:t>
            </a:r>
            <a:endParaRPr lang="en-US" b="1" dirty="0">
              <a:solidFill>
                <a:srgbClr val="002060"/>
              </a:solidFill>
            </a:endParaRPr>
          </a:p>
        </p:txBody>
      </p:sp>
      <p:sp>
        <p:nvSpPr>
          <p:cNvPr id="22" name="Rectangle 21"/>
          <p:cNvSpPr/>
          <p:nvPr/>
        </p:nvSpPr>
        <p:spPr>
          <a:xfrm>
            <a:off x="2514600" y="2530826"/>
            <a:ext cx="1905000" cy="990600"/>
          </a:xfrm>
          <a:prstGeom prst="rect">
            <a:avLst/>
          </a:prstGeom>
          <a:solidFill>
            <a:srgbClr val="CCFF66"/>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23" name="Rectangle 22"/>
          <p:cNvSpPr/>
          <p:nvPr/>
        </p:nvSpPr>
        <p:spPr>
          <a:xfrm>
            <a:off x="6909179" y="2530826"/>
            <a:ext cx="1905000" cy="990600"/>
          </a:xfrm>
          <a:prstGeom prst="rect">
            <a:avLst/>
          </a:prstGeom>
          <a:solidFill>
            <a:srgbClr val="CCFF66"/>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24" name="Rectangle 23"/>
          <p:cNvSpPr/>
          <p:nvPr/>
        </p:nvSpPr>
        <p:spPr>
          <a:xfrm>
            <a:off x="61700" y="3907809"/>
            <a:ext cx="2353100" cy="1815882"/>
          </a:xfrm>
          <a:prstGeom prst="rect">
            <a:avLst/>
          </a:prstGeom>
        </p:spPr>
        <p:txBody>
          <a:bodyPr wrap="square">
            <a:spAutoFit/>
          </a:bodyPr>
          <a:lstStyle/>
          <a:p>
            <a:pPr algn="ctr">
              <a:spcBef>
                <a:spcPts val="0"/>
              </a:spcBef>
              <a:spcAft>
                <a:spcPts val="0"/>
              </a:spcAft>
            </a:pPr>
            <a:r>
              <a:rPr lang="en-US" sz="1600" b="1" dirty="0"/>
              <a:t>What if a Special Education student is out of the room during whole group</a:t>
            </a:r>
            <a:r>
              <a:rPr lang="en-US" sz="1600" b="1" dirty="0" smtClean="0"/>
              <a:t>?</a:t>
            </a:r>
          </a:p>
          <a:p>
            <a:pPr algn="ctr">
              <a:spcBef>
                <a:spcPts val="0"/>
              </a:spcBef>
              <a:spcAft>
                <a:spcPts val="0"/>
              </a:spcAft>
            </a:pPr>
            <a:r>
              <a:rPr lang="en-US" sz="1600" i="1" dirty="0" smtClean="0"/>
              <a:t>SPED students will be in the classroom for Core Whole Group Instruction. </a:t>
            </a:r>
            <a:endParaRPr lang="en-US" sz="1600" i="1" dirty="0"/>
          </a:p>
        </p:txBody>
      </p:sp>
      <p:sp>
        <p:nvSpPr>
          <p:cNvPr id="25" name="Rectangle 24"/>
          <p:cNvSpPr/>
          <p:nvPr/>
        </p:nvSpPr>
        <p:spPr>
          <a:xfrm>
            <a:off x="118820" y="3907809"/>
            <a:ext cx="2353100" cy="18158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b="1" dirty="0" smtClean="0"/>
          </a:p>
          <a:p>
            <a:pPr algn="ctr">
              <a:spcBef>
                <a:spcPts val="0"/>
              </a:spcBef>
              <a:spcAft>
                <a:spcPts val="0"/>
              </a:spcAft>
            </a:pPr>
            <a:r>
              <a:rPr lang="en-US" b="1" dirty="0" smtClean="0"/>
              <a:t>Education </a:t>
            </a:r>
            <a:r>
              <a:rPr lang="en-US" b="1" dirty="0"/>
              <a:t>student is </a:t>
            </a:r>
            <a:r>
              <a:rPr lang="en-US" b="1" dirty="0" smtClean="0">
                <a:solidFill>
                  <a:srgbClr val="BC8F00"/>
                </a:solidFill>
              </a:rPr>
              <a:t>Can a SPED student miss Daily Math Review in order to receive SPED services?</a:t>
            </a:r>
            <a:endParaRPr lang="en-US" b="1" dirty="0">
              <a:solidFill>
                <a:srgbClr val="BC8F00"/>
              </a:solidFill>
            </a:endParaRPr>
          </a:p>
          <a:p>
            <a:pPr algn="ctr">
              <a:spcBef>
                <a:spcPts val="0"/>
              </a:spcBef>
              <a:spcAft>
                <a:spcPts val="0"/>
              </a:spcAft>
            </a:pPr>
            <a:r>
              <a:rPr lang="en-US" i="1" dirty="0" smtClean="0">
                <a:solidFill>
                  <a:srgbClr val="002060"/>
                </a:solidFill>
              </a:rPr>
              <a:t>Maybe. </a:t>
            </a:r>
            <a:r>
              <a:rPr lang="en-US" i="1" dirty="0">
                <a:solidFill>
                  <a:srgbClr val="002060"/>
                </a:solidFill>
              </a:rPr>
              <a:t>I</a:t>
            </a:r>
            <a:r>
              <a:rPr lang="en-US" i="1" dirty="0" smtClean="0">
                <a:solidFill>
                  <a:srgbClr val="002060"/>
                </a:solidFill>
              </a:rPr>
              <a:t>t depends on the students and their needs and ability levels.</a:t>
            </a:r>
            <a:endParaRPr lang="en-US" i="1" dirty="0"/>
          </a:p>
          <a:p>
            <a:pPr algn="ctr"/>
            <a:endParaRPr lang="en-US" dirty="0"/>
          </a:p>
        </p:txBody>
      </p:sp>
      <p:sp>
        <p:nvSpPr>
          <p:cNvPr id="27" name="Title 1"/>
          <p:cNvSpPr txBox="1">
            <a:spLocks/>
          </p:cNvSpPr>
          <p:nvPr/>
        </p:nvSpPr>
        <p:spPr>
          <a:xfrm>
            <a:off x="457200" y="152400"/>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600" b="1" i="0" kern="1200">
                <a:solidFill>
                  <a:schemeClr val="bg1"/>
                </a:solidFill>
                <a:latin typeface="Gill Sans MT"/>
                <a:ea typeface="+mj-ea"/>
                <a:cs typeface="Gill Sans MT"/>
              </a:defRPr>
            </a:lvl1pPr>
          </a:lstStyle>
          <a:p>
            <a:r>
              <a:rPr lang="en-US" sz="3200" dirty="0"/>
              <a:t>Go Math: </a:t>
            </a:r>
            <a:r>
              <a:rPr lang="en-US" sz="3200" dirty="0" smtClean="0">
                <a:solidFill>
                  <a:srgbClr val="FFC000"/>
                </a:solidFill>
              </a:rPr>
              <a:t>Special Education + Intervention</a:t>
            </a:r>
            <a:endParaRPr lang="en-US" sz="3200" dirty="0"/>
          </a:p>
        </p:txBody>
      </p:sp>
    </p:spTree>
    <p:extLst>
      <p:ext uri="{BB962C8B-B14F-4D97-AF65-F5344CB8AC3E}">
        <p14:creationId xmlns:p14="http://schemas.microsoft.com/office/powerpoint/2010/main" val="242237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animEffect transition="in" filter="fade">
                                      <p:cBhvr>
                                        <p:cTn id="10" dur="500"/>
                                        <p:tgtEl>
                                          <p:spTgt spid="2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xEl>
                                              <p:pRg st="1" end="1"/>
                                            </p:txEl>
                                          </p:spTgt>
                                        </p:tgtEl>
                                        <p:attrNameLst>
                                          <p:attrName>style.visibility</p:attrName>
                                        </p:attrNameLst>
                                      </p:cBhvr>
                                      <p:to>
                                        <p:strVal val="visible"/>
                                      </p:to>
                                    </p:set>
                                    <p:animEffect transition="in" filter="fade">
                                      <p:cBhvr>
                                        <p:cTn id="20" dur="500"/>
                                        <p:tgtEl>
                                          <p:spTgt spid="25">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fade">
                                      <p:cBhvr>
                                        <p:cTn id="23"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00200"/>
            <a:ext cx="8229600" cy="609600"/>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Math Block: 75 – 90 minutes/day</a:t>
            </a:r>
            <a:endParaRPr lang="en-US" sz="2400" b="1" dirty="0"/>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0" name="Rectangle 9"/>
          <p:cNvSpPr/>
          <p:nvPr/>
        </p:nvSpPr>
        <p:spPr>
          <a:xfrm>
            <a:off x="6909179"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14" name="Rectangle 13"/>
          <p:cNvSpPr/>
          <p:nvPr/>
        </p:nvSpPr>
        <p:spPr>
          <a:xfrm>
            <a:off x="307785" y="3605617"/>
            <a:ext cx="8528429" cy="503830"/>
          </a:xfrm>
          <a:prstGeom prst="rect">
            <a:avLst/>
          </a:prstGeom>
          <a:solidFill>
            <a:srgbClr val="00EE77"/>
          </a:solidFill>
          <a:ln w="28575">
            <a:solidFill>
              <a:srgbClr val="0070C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Math Intervention: 15-20 minutes/day (**only for students in need of intensive support)</a:t>
            </a:r>
          </a:p>
        </p:txBody>
      </p:sp>
      <p:sp>
        <p:nvSpPr>
          <p:cNvPr id="3" name="Rectangle 2"/>
          <p:cNvSpPr/>
          <p:nvPr/>
        </p:nvSpPr>
        <p:spPr>
          <a:xfrm>
            <a:off x="152400" y="4073327"/>
            <a:ext cx="9039226" cy="2431435"/>
          </a:xfrm>
          <a:prstGeom prst="rect">
            <a:avLst/>
          </a:prstGeom>
        </p:spPr>
        <p:txBody>
          <a:bodyPr wrap="square">
            <a:spAutoFit/>
          </a:bodyPr>
          <a:lstStyle/>
          <a:p>
            <a:pPr>
              <a:spcBef>
                <a:spcPts val="0"/>
              </a:spcBef>
              <a:spcAft>
                <a:spcPts val="0"/>
              </a:spcAft>
              <a:buFont typeface="Arial" panose="020B0604020202020204" pitchFamily="34" charset="0"/>
              <a:buChar char="•"/>
            </a:pPr>
            <a:endParaRPr lang="en-US" dirty="0" smtClean="0"/>
          </a:p>
          <a:p>
            <a:pPr>
              <a:spcBef>
                <a:spcPts val="0"/>
              </a:spcBef>
              <a:spcAft>
                <a:spcPts val="0"/>
              </a:spcAft>
            </a:pPr>
            <a:r>
              <a:rPr lang="en-US" b="1" dirty="0" smtClean="0"/>
              <a:t>Where </a:t>
            </a:r>
            <a:r>
              <a:rPr lang="en-US" b="1" dirty="0"/>
              <a:t>do Special Education minutes fit into The Math Framework</a:t>
            </a:r>
            <a:r>
              <a:rPr lang="en-US" b="1" dirty="0" smtClean="0"/>
              <a:t>?</a:t>
            </a:r>
          </a:p>
          <a:p>
            <a:pPr>
              <a:spcBef>
                <a:spcPts val="0"/>
              </a:spcBef>
              <a:spcAft>
                <a:spcPts val="0"/>
              </a:spcAft>
            </a:pPr>
            <a:r>
              <a:rPr lang="en-US" sz="1600" i="1" dirty="0" smtClean="0"/>
              <a:t>Students may receive in-class or pull out support during the 20 minutes of Differentiated Instruction time. </a:t>
            </a:r>
            <a:endParaRPr lang="en-US" sz="1600" i="1" dirty="0"/>
          </a:p>
          <a:p>
            <a:pPr>
              <a:spcBef>
                <a:spcPts val="0"/>
              </a:spcBef>
              <a:spcAft>
                <a:spcPts val="0"/>
              </a:spcAft>
              <a:buFont typeface="Arial" panose="020B0604020202020204" pitchFamily="34" charset="0"/>
              <a:buChar char="•"/>
            </a:pPr>
            <a:endParaRPr lang="en-US" sz="1050" dirty="0"/>
          </a:p>
          <a:p>
            <a:pPr>
              <a:spcBef>
                <a:spcPts val="0"/>
              </a:spcBef>
              <a:spcAft>
                <a:spcPts val="0"/>
              </a:spcAft>
            </a:pPr>
            <a:r>
              <a:rPr lang="en-US" b="1" dirty="0"/>
              <a:t>What might the classroom look like during the additional 15-20 minutes of </a:t>
            </a:r>
            <a:r>
              <a:rPr lang="en-US" b="1" dirty="0" smtClean="0"/>
              <a:t>Intervention? What </a:t>
            </a:r>
            <a:r>
              <a:rPr lang="en-US" b="1" dirty="0"/>
              <a:t>are Tier 3 SPED students missing during </a:t>
            </a:r>
            <a:r>
              <a:rPr lang="en-US" b="1" dirty="0" smtClean="0"/>
              <a:t>intervention?</a:t>
            </a:r>
          </a:p>
          <a:p>
            <a:r>
              <a:rPr lang="en-US" sz="1600" i="1" dirty="0" smtClean="0"/>
              <a:t>One </a:t>
            </a:r>
            <a:r>
              <a:rPr lang="en-US" sz="1600" i="1" u="sng" dirty="0" smtClean="0"/>
              <a:t>option</a:t>
            </a:r>
            <a:r>
              <a:rPr lang="en-US" sz="1600" i="1" dirty="0" smtClean="0"/>
              <a:t> would be to add 15-20 minutes to the Differentiated Instruction time for Math Intervention. The teacher would be working in small groups and students would be in centers.</a:t>
            </a:r>
            <a:endParaRPr lang="en-US" sz="1600" i="1" dirty="0"/>
          </a:p>
          <a:p>
            <a:pPr>
              <a:spcBef>
                <a:spcPts val="0"/>
              </a:spcBef>
              <a:spcAft>
                <a:spcPts val="0"/>
              </a:spcAft>
            </a:pPr>
            <a:r>
              <a:rPr lang="en-US" b="1" dirty="0" smtClean="0"/>
              <a:t> </a:t>
            </a:r>
            <a:endParaRPr lang="en-US" b="1" dirty="0"/>
          </a:p>
        </p:txBody>
      </p:sp>
      <p:sp>
        <p:nvSpPr>
          <p:cNvPr id="20" name="Rectangle 19"/>
          <p:cNvSpPr/>
          <p:nvPr/>
        </p:nvSpPr>
        <p:spPr>
          <a:xfrm>
            <a:off x="4724400" y="2514600"/>
            <a:ext cx="1905000" cy="990600"/>
          </a:xfrm>
          <a:prstGeom prst="rect">
            <a:avLst/>
          </a:prstGeom>
          <a:solidFill>
            <a:srgbClr val="99FFCC"/>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9" name="Rectangle 18"/>
          <p:cNvSpPr/>
          <p:nvPr/>
        </p:nvSpPr>
        <p:spPr>
          <a:xfrm>
            <a:off x="4724400" y="2514600"/>
            <a:ext cx="1905000" cy="990600"/>
          </a:xfrm>
          <a:prstGeom prst="rect">
            <a:avLst/>
          </a:prstGeom>
          <a:solidFill>
            <a:srgbClr val="00EE77"/>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(35-40 min)</a:t>
            </a:r>
            <a:endParaRPr lang="en-US" sz="1400" i="1" dirty="0"/>
          </a:p>
        </p:txBody>
      </p:sp>
      <p:cxnSp>
        <p:nvCxnSpPr>
          <p:cNvPr id="5" name="Straight Arrow Connector 4"/>
          <p:cNvCxnSpPr/>
          <p:nvPr/>
        </p:nvCxnSpPr>
        <p:spPr>
          <a:xfrm flipV="1">
            <a:off x="6324600" y="3115984"/>
            <a:ext cx="0" cy="609600"/>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3962400" y="1600200"/>
            <a:ext cx="480848" cy="533400"/>
          </a:xfrm>
          <a:prstGeom prst="ellipse">
            <a:avLst/>
          </a:prstGeom>
          <a:noFill/>
          <a:ln w="57150">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57199" y="1600200"/>
            <a:ext cx="8229600" cy="609600"/>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Math Block: 75 – 90 minutes/day</a:t>
            </a:r>
            <a:endParaRPr lang="en-US" sz="2400" b="1" dirty="0"/>
          </a:p>
        </p:txBody>
      </p:sp>
      <p:sp>
        <p:nvSpPr>
          <p:cNvPr id="23" name="Oval 22"/>
          <p:cNvSpPr/>
          <p:nvPr/>
        </p:nvSpPr>
        <p:spPr>
          <a:xfrm>
            <a:off x="4624552" y="1638300"/>
            <a:ext cx="480848" cy="533400"/>
          </a:xfrm>
          <a:prstGeom prst="ellipse">
            <a:avLst/>
          </a:prstGeom>
          <a:noFill/>
          <a:ln w="57150">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1"/>
          <p:cNvSpPr>
            <a:spLocks noGrp="1"/>
          </p:cNvSpPr>
          <p:nvPr>
            <p:ph type="title"/>
          </p:nvPr>
        </p:nvSpPr>
        <p:spPr>
          <a:xfrm>
            <a:off x="457199" y="21021"/>
            <a:ext cx="8229600" cy="1143000"/>
          </a:xfrm>
        </p:spPr>
        <p:txBody>
          <a:bodyPr>
            <a:normAutofit/>
          </a:bodyPr>
          <a:lstStyle/>
          <a:p>
            <a:r>
              <a:rPr lang="en-US" dirty="0"/>
              <a:t>Go </a:t>
            </a:r>
            <a:r>
              <a:rPr lang="en-US" dirty="0" smtClean="0"/>
              <a:t>Math</a:t>
            </a:r>
            <a:endParaRPr lang="en-US" dirty="0"/>
          </a:p>
        </p:txBody>
      </p:sp>
    </p:spTree>
    <p:extLst>
      <p:ext uri="{BB962C8B-B14F-4D97-AF65-F5344CB8AC3E}">
        <p14:creationId xmlns:p14="http://schemas.microsoft.com/office/powerpoint/2010/main" val="135230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19" grpId="0" animBg="1"/>
      <p:bldP spid="6" grpId="0" animBg="1"/>
      <p:bldP spid="22" grpId="0" animBg="1"/>
      <p:bldP spid="2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431735"/>
            <a:ext cx="8896865" cy="584775"/>
          </a:xfrm>
          <a:prstGeom prst="rect">
            <a:avLst/>
          </a:prstGeom>
          <a:noFill/>
        </p:spPr>
        <p:txBody>
          <a:bodyPr wrap="square" rtlCol="0">
            <a:spAutoFit/>
          </a:bodyPr>
          <a:lstStyle/>
          <a:p>
            <a:pPr algn="ctr"/>
            <a:r>
              <a:rPr lang="en-US" sz="3200" b="1" dirty="0" smtClean="0"/>
              <a:t>The Math Block:</a:t>
            </a:r>
            <a:endParaRPr lang="en-US" sz="3200" b="1" dirty="0"/>
          </a:p>
        </p:txBody>
      </p:sp>
      <p:sp>
        <p:nvSpPr>
          <p:cNvPr id="2" name="Rectangle 1"/>
          <p:cNvSpPr/>
          <p:nvPr/>
        </p:nvSpPr>
        <p:spPr>
          <a:xfrm>
            <a:off x="247133" y="1784764"/>
            <a:ext cx="8896865" cy="2693045"/>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ü"/>
            </a:pPr>
            <a:r>
              <a:rPr lang="en-US" sz="1600" b="1" dirty="0"/>
              <a:t>Daily Math Review </a:t>
            </a:r>
          </a:p>
          <a:p>
            <a:pPr marL="457200" indent="-457200">
              <a:buFont typeface="Wingdings" panose="05000000000000000000" pitchFamily="2" charset="2"/>
              <a:buChar char="ü"/>
            </a:pPr>
            <a:r>
              <a:rPr lang="en-US" sz="1600" b="1" dirty="0" smtClean="0"/>
              <a:t>Mental </a:t>
            </a:r>
            <a:r>
              <a:rPr lang="en-US" sz="1600" b="1" dirty="0"/>
              <a:t>Math 2 – 5 Problems</a:t>
            </a:r>
          </a:p>
          <a:p>
            <a:pPr marL="457200" indent="-457200">
              <a:buFont typeface="Wingdings" panose="05000000000000000000" pitchFamily="2" charset="2"/>
              <a:buChar char="ü"/>
            </a:pPr>
            <a:r>
              <a:rPr lang="en-US" sz="1600" b="1" dirty="0" smtClean="0"/>
              <a:t>Whole </a:t>
            </a:r>
            <a:r>
              <a:rPr lang="en-US" sz="1600" b="1" dirty="0"/>
              <a:t>Group Concept Development</a:t>
            </a:r>
          </a:p>
          <a:p>
            <a:pPr marL="914400" lvl="1" indent="-457200">
              <a:buFont typeface="Wingdings" panose="05000000000000000000" pitchFamily="2" charset="2"/>
              <a:buChar char="ü"/>
            </a:pPr>
            <a:r>
              <a:rPr lang="en-US" sz="1200" dirty="0"/>
              <a:t>Engage Digital Lesson</a:t>
            </a:r>
          </a:p>
          <a:p>
            <a:pPr marL="914400" lvl="1" indent="-457200">
              <a:buFont typeface="Wingdings" panose="05000000000000000000" pitchFamily="2" charset="2"/>
              <a:buChar char="ü"/>
            </a:pPr>
            <a:r>
              <a:rPr lang="en-US" sz="1200" dirty="0"/>
              <a:t>Explore – Whole Group Content</a:t>
            </a:r>
          </a:p>
          <a:p>
            <a:pPr marL="914400" lvl="1" indent="-457200">
              <a:buFont typeface="Wingdings" panose="05000000000000000000" pitchFamily="2" charset="2"/>
              <a:buChar char="ü"/>
            </a:pPr>
            <a:r>
              <a:rPr lang="en-US" sz="1200" dirty="0"/>
              <a:t>Explain Guided Practice</a:t>
            </a:r>
          </a:p>
          <a:p>
            <a:pPr marL="1371600" lvl="2" indent="-457200">
              <a:buFont typeface="Wingdings" panose="05000000000000000000" pitchFamily="2" charset="2"/>
              <a:buChar char="ü"/>
            </a:pPr>
            <a:r>
              <a:rPr lang="en-US" sz="1100" dirty="0"/>
              <a:t>Quick Check</a:t>
            </a:r>
          </a:p>
          <a:p>
            <a:pPr marL="457200" indent="-457200">
              <a:buFont typeface="Wingdings" panose="05000000000000000000" pitchFamily="2" charset="2"/>
              <a:buChar char="ü"/>
            </a:pPr>
            <a:r>
              <a:rPr lang="en-US" sz="1600" b="1" dirty="0"/>
              <a:t>Differentiated Instruction</a:t>
            </a:r>
          </a:p>
          <a:p>
            <a:pPr marL="914400" lvl="1" indent="-457200">
              <a:buFont typeface="Wingdings" panose="05000000000000000000" pitchFamily="2" charset="2"/>
              <a:buChar char="ü"/>
            </a:pPr>
            <a:r>
              <a:rPr lang="en-US" sz="1200" dirty="0"/>
              <a:t>Teacher Small Group</a:t>
            </a:r>
          </a:p>
          <a:p>
            <a:pPr marL="914400" lvl="1" indent="-457200">
              <a:buFont typeface="Wingdings" panose="05000000000000000000" pitchFamily="2" charset="2"/>
              <a:buChar char="ü"/>
            </a:pPr>
            <a:r>
              <a:rPr lang="en-US" sz="1200" dirty="0"/>
              <a:t>Independent/Center Work</a:t>
            </a:r>
          </a:p>
          <a:p>
            <a:pPr marL="914400" lvl="1" indent="-457200">
              <a:buFont typeface="Wingdings" panose="05000000000000000000" pitchFamily="2" charset="2"/>
              <a:buChar char="ü"/>
            </a:pPr>
            <a:r>
              <a:rPr lang="en-US" sz="1200" dirty="0"/>
              <a:t>Personal Math Trainer</a:t>
            </a:r>
          </a:p>
          <a:p>
            <a:endParaRPr lang="en-US" sz="1200" dirty="0"/>
          </a:p>
        </p:txBody>
      </p:sp>
      <p:sp>
        <p:nvSpPr>
          <p:cNvPr id="5" name="Rectangle 4"/>
          <p:cNvSpPr/>
          <p:nvPr/>
        </p:nvSpPr>
        <p:spPr>
          <a:xfrm>
            <a:off x="2301077" y="4231588"/>
            <a:ext cx="4788979" cy="523220"/>
          </a:xfrm>
          <a:prstGeom prst="rect">
            <a:avLst/>
          </a:prstGeom>
        </p:spPr>
        <p:txBody>
          <a:bodyPr wrap="square">
            <a:spAutoFit/>
          </a:bodyPr>
          <a:lstStyle/>
          <a:p>
            <a:pPr algn="ctr"/>
            <a:r>
              <a:rPr lang="en-US" sz="2800" b="1" dirty="0" smtClean="0"/>
              <a:t>Chapter One Scavenger Hunt:</a:t>
            </a:r>
          </a:p>
        </p:txBody>
      </p:sp>
      <p:sp>
        <p:nvSpPr>
          <p:cNvPr id="6" name="Rectangle 5"/>
          <p:cNvSpPr/>
          <p:nvPr/>
        </p:nvSpPr>
        <p:spPr>
          <a:xfrm>
            <a:off x="132788" y="4502038"/>
            <a:ext cx="8896865" cy="1077218"/>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b="1" dirty="0" smtClean="0"/>
              <a:t>Find the On Your Own for Lesson 1.1 </a:t>
            </a:r>
          </a:p>
          <a:p>
            <a:pPr marL="457200" indent="-457200">
              <a:buFont typeface="Wingdings" panose="05000000000000000000" pitchFamily="2" charset="2"/>
              <a:buChar char="q"/>
            </a:pPr>
            <a:r>
              <a:rPr lang="en-US" b="1" dirty="0" smtClean="0"/>
              <a:t>Brainstorm ideas with a partner on how to structure your small group time in the math block</a:t>
            </a:r>
            <a:endParaRPr lang="en-US" dirty="0" smtClean="0"/>
          </a:p>
        </p:txBody>
      </p:sp>
    </p:spTree>
    <p:extLst>
      <p:ext uri="{BB962C8B-B14F-4D97-AF65-F5344CB8AC3E}">
        <p14:creationId xmlns:p14="http://schemas.microsoft.com/office/powerpoint/2010/main" val="277187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976603"/>
            <a:ext cx="7772400" cy="1362075"/>
          </a:xfrm>
        </p:spPr>
        <p:txBody>
          <a:bodyPr>
            <a:noAutofit/>
          </a:bodyPr>
          <a:lstStyle/>
          <a:p>
            <a:r>
              <a:rPr lang="en-US" sz="5400" dirty="0" smtClean="0">
                <a:solidFill>
                  <a:srgbClr val="FFC000"/>
                </a:solidFill>
              </a:rPr>
              <a:t>Go math: </a:t>
            </a:r>
            <a:br>
              <a:rPr lang="en-US" sz="5400" dirty="0" smtClean="0">
                <a:solidFill>
                  <a:srgbClr val="FFC000"/>
                </a:solidFill>
              </a:rPr>
            </a:br>
            <a:r>
              <a:rPr lang="en-US" dirty="0" smtClean="0"/>
              <a:t>Chapter organization</a:t>
            </a:r>
            <a:endParaRPr lang="en-US" dirty="0"/>
          </a:p>
        </p:txBody>
      </p:sp>
    </p:spTree>
    <p:extLst>
      <p:ext uri="{BB962C8B-B14F-4D97-AF65-F5344CB8AC3E}">
        <p14:creationId xmlns:p14="http://schemas.microsoft.com/office/powerpoint/2010/main" val="63042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marL="171450" indent="-171450" algn="ctr">
              <a:buFont typeface="Wingdings" panose="05000000000000000000" pitchFamily="2" charset="2"/>
              <a:buChar char="ü"/>
            </a:pPr>
            <a:endParaRPr lang="en-US" sz="1050" b="1" dirty="0"/>
          </a:p>
          <a:p>
            <a:pPr marL="457200" indent="-457200">
              <a:buFont typeface="Wingdings" panose="05000000000000000000" pitchFamily="2" charset="2"/>
              <a:buChar char="ü"/>
            </a:pPr>
            <a:r>
              <a:rPr lang="en-US" sz="2000" b="1" dirty="0" smtClean="0"/>
              <a:t>Daily Math Review </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Mental Math 2 – 5 Problems</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Whole Group Concept Development</a:t>
            </a:r>
          </a:p>
          <a:p>
            <a:pPr marL="914400" lvl="1" indent="-457200">
              <a:buFont typeface="Wingdings" panose="05000000000000000000" pitchFamily="2" charset="2"/>
              <a:buChar char="ü"/>
            </a:pPr>
            <a:r>
              <a:rPr lang="en-US" sz="1600" dirty="0" smtClean="0"/>
              <a:t>Engage Digital Lesson</a:t>
            </a:r>
          </a:p>
          <a:p>
            <a:pPr marL="914400" lvl="1" indent="-457200">
              <a:buFont typeface="Wingdings" panose="05000000000000000000" pitchFamily="2" charset="2"/>
              <a:buChar char="ü"/>
            </a:pPr>
            <a:r>
              <a:rPr lang="en-US" sz="1600" dirty="0" smtClean="0"/>
              <a:t>Explore – Whole Group Content</a:t>
            </a:r>
          </a:p>
          <a:p>
            <a:pPr marL="914400" lvl="1" indent="-457200">
              <a:buFont typeface="Wingdings" panose="05000000000000000000" pitchFamily="2" charset="2"/>
              <a:buChar char="ü"/>
            </a:pPr>
            <a:r>
              <a:rPr lang="en-US" sz="1600" dirty="0" smtClean="0"/>
              <a:t>Explain Guided Practice</a:t>
            </a:r>
          </a:p>
          <a:p>
            <a:pPr marL="1371600" lvl="2" indent="-457200">
              <a:buFont typeface="Wingdings" panose="05000000000000000000" pitchFamily="2" charset="2"/>
              <a:buChar char="ü"/>
            </a:pPr>
            <a:r>
              <a:rPr lang="en-US" sz="1400" dirty="0" smtClean="0"/>
              <a:t>Quick Check</a:t>
            </a:r>
          </a:p>
          <a:p>
            <a:pPr marL="1371600" lvl="2"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Differentiated Instruction</a:t>
            </a:r>
          </a:p>
          <a:p>
            <a:pPr marL="914400" lvl="1" indent="-457200">
              <a:buFont typeface="Wingdings" panose="05000000000000000000" pitchFamily="2" charset="2"/>
              <a:buChar char="ü"/>
            </a:pPr>
            <a:r>
              <a:rPr lang="en-US" sz="1600" dirty="0" smtClean="0"/>
              <a:t>Teacher Small Group</a:t>
            </a:r>
          </a:p>
          <a:p>
            <a:pPr marL="914400" lvl="1" indent="-457200">
              <a:buFont typeface="Wingdings" panose="05000000000000000000" pitchFamily="2" charset="2"/>
              <a:buChar char="ü"/>
            </a:pPr>
            <a:r>
              <a:rPr lang="en-US" sz="1600" dirty="0" smtClean="0"/>
              <a:t>Independent/Center Work</a:t>
            </a:r>
          </a:p>
          <a:p>
            <a:pPr marL="914400" lvl="1" indent="-457200">
              <a:buFont typeface="Wingdings" panose="05000000000000000000" pitchFamily="2" charset="2"/>
              <a:buChar char="ü"/>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q"/>
            </a:pPr>
            <a:r>
              <a:rPr lang="en-US" sz="2000" b="1" dirty="0" smtClean="0"/>
              <a:t>Problem Solving</a:t>
            </a:r>
          </a:p>
          <a:p>
            <a:pPr marL="914400" lvl="1" indent="-457200">
              <a:buFont typeface="Wingdings" panose="05000000000000000000" pitchFamily="2" charset="2"/>
              <a:buChar char="q"/>
            </a:pPr>
            <a:r>
              <a:rPr lang="en-US" sz="1600" dirty="0" smtClean="0"/>
              <a:t>Interactive White Board</a:t>
            </a:r>
            <a:endParaRPr lang="en-US" sz="1600" dirty="0"/>
          </a:p>
          <a:p>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83" y="3498933"/>
            <a:ext cx="44148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340550" y="5035638"/>
            <a:ext cx="4296104" cy="218941"/>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4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202544" y="3772031"/>
            <a:ext cx="2034233" cy="2665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561088" y="3739358"/>
            <a:ext cx="3259324" cy="2442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457200" y="152400"/>
            <a:ext cx="8229600" cy="1143000"/>
          </a:xfrm>
        </p:spPr>
        <p:txBody>
          <a:bodyPr>
            <a:normAutofit/>
          </a:bodyPr>
          <a:lstStyle/>
          <a:p>
            <a:r>
              <a:rPr lang="en-US" dirty="0" smtClean="0"/>
              <a:t>Go Math</a:t>
            </a:r>
            <a:endParaRPr lang="en-US" dirty="0">
              <a:solidFill>
                <a:srgbClr val="FFC000"/>
              </a:solidFill>
            </a:endParaRPr>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0" name="Rectangle 9"/>
          <p:cNvSpPr/>
          <p:nvPr/>
        </p:nvSpPr>
        <p:spPr>
          <a:xfrm>
            <a:off x="6909179"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14" name="Rectangle 13"/>
          <p:cNvSpPr/>
          <p:nvPr/>
        </p:nvSpPr>
        <p:spPr>
          <a:xfrm>
            <a:off x="519087" y="1256396"/>
            <a:ext cx="8229600" cy="991373"/>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Math Block: 75 – 90 minutes/day</a:t>
            </a:r>
          </a:p>
          <a:p>
            <a:pPr marL="457200" indent="-457200">
              <a:buFont typeface="Wingdings" panose="05000000000000000000" pitchFamily="2" charset="2"/>
              <a:buChar char="q"/>
            </a:pPr>
            <a:r>
              <a:rPr lang="en-US" b="1" dirty="0">
                <a:solidFill>
                  <a:schemeClr val="tx1"/>
                </a:solidFill>
              </a:rPr>
              <a:t>Problem Solving</a:t>
            </a:r>
          </a:p>
          <a:p>
            <a:pPr marL="914400" lvl="1" indent="-457200">
              <a:buFont typeface="Wingdings" panose="05000000000000000000" pitchFamily="2" charset="2"/>
              <a:buChar char="q"/>
            </a:pPr>
            <a:r>
              <a:rPr lang="en-US" sz="1400" dirty="0">
                <a:solidFill>
                  <a:schemeClr val="tx1"/>
                </a:solidFill>
              </a:rPr>
              <a:t>Interactive White Board</a:t>
            </a:r>
          </a:p>
        </p:txBody>
      </p:sp>
      <p:pic>
        <p:nvPicPr>
          <p:cNvPr id="13" name="Picture 12"/>
          <p:cNvPicPr>
            <a:picLocks noChangeAspect="1"/>
          </p:cNvPicPr>
          <p:nvPr/>
        </p:nvPicPr>
        <p:blipFill>
          <a:blip r:embed="rId5"/>
          <a:stretch>
            <a:fillRect/>
          </a:stretch>
        </p:blipFill>
        <p:spPr>
          <a:xfrm>
            <a:off x="3181350" y="4654531"/>
            <a:ext cx="344805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521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274206"/>
            <a:ext cx="8896865" cy="584775"/>
          </a:xfrm>
          <a:prstGeom prst="rect">
            <a:avLst/>
          </a:prstGeom>
          <a:noFill/>
        </p:spPr>
        <p:txBody>
          <a:bodyPr wrap="square" rtlCol="0">
            <a:spAutoFit/>
          </a:bodyPr>
          <a:lstStyle/>
          <a:p>
            <a:pPr algn="ctr"/>
            <a:r>
              <a:rPr lang="en-US" sz="3200" b="1" dirty="0" smtClean="0"/>
              <a:t>The Math Block:</a:t>
            </a:r>
            <a:endParaRPr lang="en-US" sz="3200" b="1" dirty="0"/>
          </a:p>
        </p:txBody>
      </p:sp>
      <p:sp>
        <p:nvSpPr>
          <p:cNvPr id="2" name="Rectangle 1"/>
          <p:cNvSpPr/>
          <p:nvPr/>
        </p:nvSpPr>
        <p:spPr>
          <a:xfrm>
            <a:off x="247133" y="1608938"/>
            <a:ext cx="8896865" cy="3431709"/>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ü"/>
            </a:pPr>
            <a:r>
              <a:rPr lang="en-US" sz="1600" b="1" dirty="0"/>
              <a:t>Daily Math Review </a:t>
            </a:r>
          </a:p>
          <a:p>
            <a:pPr marL="457200" indent="-457200">
              <a:buFont typeface="Wingdings" panose="05000000000000000000" pitchFamily="2" charset="2"/>
              <a:buChar char="ü"/>
            </a:pPr>
            <a:r>
              <a:rPr lang="en-US" sz="1600" b="1" dirty="0" smtClean="0"/>
              <a:t>Mental </a:t>
            </a:r>
            <a:r>
              <a:rPr lang="en-US" sz="1600" b="1" dirty="0"/>
              <a:t>Math 2 – 5 Problems</a:t>
            </a:r>
          </a:p>
          <a:p>
            <a:pPr marL="457200" indent="-457200">
              <a:buFont typeface="Wingdings" panose="05000000000000000000" pitchFamily="2" charset="2"/>
              <a:buChar char="ü"/>
            </a:pPr>
            <a:r>
              <a:rPr lang="en-US" sz="1600" b="1" dirty="0" smtClean="0"/>
              <a:t>Whole </a:t>
            </a:r>
            <a:r>
              <a:rPr lang="en-US" sz="1600" b="1" dirty="0"/>
              <a:t>Group Concept Development</a:t>
            </a:r>
          </a:p>
          <a:p>
            <a:pPr marL="914400" lvl="1" indent="-457200">
              <a:buFont typeface="Wingdings" panose="05000000000000000000" pitchFamily="2" charset="2"/>
              <a:buChar char="ü"/>
            </a:pPr>
            <a:r>
              <a:rPr lang="en-US" sz="1200" dirty="0"/>
              <a:t>Engage Digital Lesson</a:t>
            </a:r>
          </a:p>
          <a:p>
            <a:pPr marL="914400" lvl="1" indent="-457200">
              <a:buFont typeface="Wingdings" panose="05000000000000000000" pitchFamily="2" charset="2"/>
              <a:buChar char="ü"/>
            </a:pPr>
            <a:r>
              <a:rPr lang="en-US" sz="1200" dirty="0"/>
              <a:t>Explore – Whole Group Content</a:t>
            </a:r>
          </a:p>
          <a:p>
            <a:pPr marL="914400" lvl="1" indent="-457200">
              <a:buFont typeface="Wingdings" panose="05000000000000000000" pitchFamily="2" charset="2"/>
              <a:buChar char="ü"/>
            </a:pPr>
            <a:r>
              <a:rPr lang="en-US" sz="1200" dirty="0"/>
              <a:t>Explain Guided Practice</a:t>
            </a:r>
          </a:p>
          <a:p>
            <a:pPr marL="1371600" lvl="2" indent="-457200">
              <a:buFont typeface="Wingdings" panose="05000000000000000000" pitchFamily="2" charset="2"/>
              <a:buChar char="ü"/>
            </a:pPr>
            <a:r>
              <a:rPr lang="en-US" sz="1100" dirty="0"/>
              <a:t>Quick Check</a:t>
            </a:r>
          </a:p>
          <a:p>
            <a:pPr marL="457200" indent="-457200">
              <a:buFont typeface="Wingdings" panose="05000000000000000000" pitchFamily="2" charset="2"/>
              <a:buChar char="ü"/>
            </a:pPr>
            <a:r>
              <a:rPr lang="en-US" sz="1600" b="1" dirty="0"/>
              <a:t>Differentiated Instruction</a:t>
            </a:r>
          </a:p>
          <a:p>
            <a:pPr marL="914400" lvl="1" indent="-457200">
              <a:buFont typeface="Wingdings" panose="05000000000000000000" pitchFamily="2" charset="2"/>
              <a:buChar char="ü"/>
            </a:pPr>
            <a:r>
              <a:rPr lang="en-US" sz="1200" dirty="0"/>
              <a:t>Teacher Small Group</a:t>
            </a:r>
          </a:p>
          <a:p>
            <a:pPr marL="914400" lvl="1" indent="-457200">
              <a:buFont typeface="Wingdings" panose="05000000000000000000" pitchFamily="2" charset="2"/>
              <a:buChar char="ü"/>
            </a:pPr>
            <a:r>
              <a:rPr lang="en-US" sz="1200" dirty="0"/>
              <a:t>Independent/Center Work</a:t>
            </a:r>
          </a:p>
          <a:p>
            <a:pPr marL="914400" lvl="1" indent="-457200">
              <a:buFont typeface="Wingdings" panose="05000000000000000000" pitchFamily="2" charset="2"/>
              <a:buChar char="ü"/>
            </a:pPr>
            <a:r>
              <a:rPr lang="en-US" sz="1200" dirty="0"/>
              <a:t>Personal Math </a:t>
            </a:r>
            <a:r>
              <a:rPr lang="en-US" sz="1200" dirty="0" smtClean="0"/>
              <a:t>Trainer</a:t>
            </a:r>
          </a:p>
          <a:p>
            <a:pPr marL="457200" indent="-457200">
              <a:buFont typeface="Wingdings" panose="05000000000000000000" pitchFamily="2" charset="2"/>
              <a:buChar char="ü"/>
            </a:pPr>
            <a:r>
              <a:rPr lang="en-US" sz="1600" b="1" dirty="0"/>
              <a:t>Problem Solving</a:t>
            </a:r>
          </a:p>
          <a:p>
            <a:pPr marL="914400" lvl="1" indent="-457200">
              <a:buFont typeface="Wingdings" panose="05000000000000000000" pitchFamily="2" charset="2"/>
              <a:buChar char="ü"/>
            </a:pPr>
            <a:r>
              <a:rPr lang="en-US" sz="1200" dirty="0"/>
              <a:t>Interactive White Board</a:t>
            </a:r>
          </a:p>
          <a:p>
            <a:pPr marL="914400" lvl="1" indent="-457200">
              <a:buFont typeface="Wingdings" panose="05000000000000000000" pitchFamily="2" charset="2"/>
              <a:buChar char="ü"/>
            </a:pPr>
            <a:endParaRPr lang="en-US" sz="1200" dirty="0"/>
          </a:p>
          <a:p>
            <a:endParaRPr lang="en-US" sz="1200" dirty="0"/>
          </a:p>
        </p:txBody>
      </p:sp>
      <p:sp>
        <p:nvSpPr>
          <p:cNvPr id="5" name="Rectangle 4"/>
          <p:cNvSpPr/>
          <p:nvPr/>
        </p:nvSpPr>
        <p:spPr>
          <a:xfrm>
            <a:off x="2301077" y="4517427"/>
            <a:ext cx="4788979" cy="523220"/>
          </a:xfrm>
          <a:prstGeom prst="rect">
            <a:avLst/>
          </a:prstGeom>
        </p:spPr>
        <p:txBody>
          <a:bodyPr wrap="square">
            <a:spAutoFit/>
          </a:bodyPr>
          <a:lstStyle/>
          <a:p>
            <a:pPr algn="ctr"/>
            <a:r>
              <a:rPr lang="en-US" sz="2800" b="1" dirty="0" smtClean="0"/>
              <a:t>Chapter One Scavenger Hunt:</a:t>
            </a:r>
          </a:p>
        </p:txBody>
      </p:sp>
      <p:sp>
        <p:nvSpPr>
          <p:cNvPr id="6" name="Rectangle 5"/>
          <p:cNvSpPr/>
          <p:nvPr/>
        </p:nvSpPr>
        <p:spPr>
          <a:xfrm>
            <a:off x="132788" y="4925602"/>
            <a:ext cx="8896865" cy="1354217"/>
          </a:xfrm>
          <a:prstGeom prst="rect">
            <a:avLst/>
          </a:prstGeom>
        </p:spPr>
        <p:txBody>
          <a:bodyPr wrap="square">
            <a:spAutoFit/>
          </a:bodyPr>
          <a:lstStyle/>
          <a:p>
            <a:pPr algn="ctr"/>
            <a:endParaRPr lang="en-US" sz="1000" b="1" dirty="0"/>
          </a:p>
          <a:p>
            <a:pPr marL="457200" indent="-457200">
              <a:buFont typeface="Wingdings" panose="05000000000000000000" pitchFamily="2" charset="2"/>
              <a:buChar char="q"/>
            </a:pPr>
            <a:r>
              <a:rPr lang="en-US" b="1" dirty="0" smtClean="0"/>
              <a:t>Find the Problem Solving in Lesson 1.1</a:t>
            </a:r>
          </a:p>
          <a:p>
            <a:pPr marL="457200" indent="-457200">
              <a:buFont typeface="Wingdings" panose="05000000000000000000" pitchFamily="2" charset="2"/>
              <a:buChar char="q"/>
            </a:pPr>
            <a:r>
              <a:rPr lang="en-US" b="1" dirty="0" smtClean="0"/>
              <a:t>Find the Problem Solving section of the Interactive White Board Lesson for Lesson 1.1</a:t>
            </a:r>
          </a:p>
          <a:p>
            <a:pPr marL="457200" indent="-457200">
              <a:buFont typeface="Wingdings" panose="05000000000000000000" pitchFamily="2" charset="2"/>
              <a:buChar char="q"/>
            </a:pPr>
            <a:r>
              <a:rPr lang="en-US" b="1" dirty="0" smtClean="0"/>
              <a:t>Brainstorm ideas with a partner on how you will use the Interactive White Board for Problem Solving</a:t>
            </a:r>
            <a:endParaRPr lang="en-US" dirty="0" smtClean="0"/>
          </a:p>
        </p:txBody>
      </p:sp>
    </p:spTree>
    <p:extLst>
      <p:ext uri="{BB962C8B-B14F-4D97-AF65-F5344CB8AC3E}">
        <p14:creationId xmlns:p14="http://schemas.microsoft.com/office/powerpoint/2010/main" val="41406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a:t>Go </a:t>
            </a:r>
            <a:r>
              <a:rPr lang="en-US" dirty="0" smtClean="0"/>
              <a:t>Math</a:t>
            </a:r>
            <a:endParaRPr lang="en-US" dirty="0"/>
          </a:p>
        </p:txBody>
      </p:sp>
      <p:sp>
        <p:nvSpPr>
          <p:cNvPr id="3" name="TextBox 2"/>
          <p:cNvSpPr txBox="1"/>
          <p:nvPr/>
        </p:nvSpPr>
        <p:spPr>
          <a:xfrm>
            <a:off x="132788" y="1390818"/>
            <a:ext cx="8896865" cy="523220"/>
          </a:xfrm>
          <a:prstGeom prst="rect">
            <a:avLst/>
          </a:prstGeom>
          <a:noFill/>
          <a:ln w="76200">
            <a:solidFill>
              <a:srgbClr val="0070C0"/>
            </a:solidFill>
          </a:ln>
        </p:spPr>
        <p:txBody>
          <a:bodyPr wrap="square" rtlCol="0">
            <a:spAutoFit/>
          </a:bodyPr>
          <a:lstStyle/>
          <a:p>
            <a:pPr algn="ctr"/>
            <a:r>
              <a:rPr lang="en-US" sz="2800" b="1" dirty="0" smtClean="0"/>
              <a:t>The Math Block: 75 – 90 minutes/day</a:t>
            </a:r>
            <a:endParaRPr lang="en-US" sz="2800" b="1" dirty="0"/>
          </a:p>
        </p:txBody>
      </p:sp>
      <p:sp>
        <p:nvSpPr>
          <p:cNvPr id="2" name="Rectangle 1"/>
          <p:cNvSpPr/>
          <p:nvPr/>
        </p:nvSpPr>
        <p:spPr>
          <a:xfrm>
            <a:off x="247135" y="1804520"/>
            <a:ext cx="8896865" cy="4562788"/>
          </a:xfrm>
          <a:prstGeom prst="rect">
            <a:avLst/>
          </a:prstGeom>
        </p:spPr>
        <p:txBody>
          <a:bodyPr wrap="square">
            <a:spAutoFit/>
          </a:bodyPr>
          <a:lstStyle/>
          <a:p>
            <a:pPr marL="171450" indent="-171450" algn="ctr">
              <a:buFont typeface="Wingdings" panose="05000000000000000000" pitchFamily="2" charset="2"/>
              <a:buChar char="ü"/>
            </a:pPr>
            <a:endParaRPr lang="en-US" sz="1050" b="1" dirty="0"/>
          </a:p>
          <a:p>
            <a:pPr marL="457200" indent="-457200">
              <a:buFont typeface="Wingdings" panose="05000000000000000000" pitchFamily="2" charset="2"/>
              <a:buChar char="ü"/>
            </a:pPr>
            <a:r>
              <a:rPr lang="en-US" sz="2000" b="1" dirty="0" smtClean="0"/>
              <a:t>Daily Math Review </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Mental Math 2 – 5 Problems</a:t>
            </a:r>
          </a:p>
          <a:p>
            <a:pPr marL="457200"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Whole Group Concept Development</a:t>
            </a:r>
          </a:p>
          <a:p>
            <a:pPr marL="914400" lvl="1" indent="-457200">
              <a:buFont typeface="Wingdings" panose="05000000000000000000" pitchFamily="2" charset="2"/>
              <a:buChar char="ü"/>
            </a:pPr>
            <a:r>
              <a:rPr lang="en-US" sz="1600" dirty="0" smtClean="0"/>
              <a:t>Engage Digital Lesson</a:t>
            </a:r>
          </a:p>
          <a:p>
            <a:pPr marL="914400" lvl="1" indent="-457200">
              <a:buFont typeface="Wingdings" panose="05000000000000000000" pitchFamily="2" charset="2"/>
              <a:buChar char="ü"/>
            </a:pPr>
            <a:r>
              <a:rPr lang="en-US" sz="1600" dirty="0" smtClean="0"/>
              <a:t>Explore – Whole Group Content</a:t>
            </a:r>
          </a:p>
          <a:p>
            <a:pPr marL="914400" lvl="1" indent="-457200">
              <a:buFont typeface="Wingdings" panose="05000000000000000000" pitchFamily="2" charset="2"/>
              <a:buChar char="ü"/>
            </a:pPr>
            <a:r>
              <a:rPr lang="en-US" sz="1600" dirty="0" smtClean="0"/>
              <a:t>Explain Guided Practice</a:t>
            </a:r>
          </a:p>
          <a:p>
            <a:pPr marL="1371600" lvl="2" indent="-457200">
              <a:buFont typeface="Wingdings" panose="05000000000000000000" pitchFamily="2" charset="2"/>
              <a:buChar char="ü"/>
            </a:pPr>
            <a:r>
              <a:rPr lang="en-US" sz="1400" dirty="0" smtClean="0"/>
              <a:t>Quick Check</a:t>
            </a:r>
          </a:p>
          <a:p>
            <a:pPr marL="1371600" lvl="2" indent="-457200">
              <a:buFont typeface="Wingdings" panose="05000000000000000000" pitchFamily="2" charset="2"/>
              <a:buChar char="ü"/>
            </a:pPr>
            <a:endParaRPr lang="en-US" sz="1050" dirty="0" smtClean="0"/>
          </a:p>
          <a:p>
            <a:pPr marL="457200" indent="-457200">
              <a:buFont typeface="Wingdings" panose="05000000000000000000" pitchFamily="2" charset="2"/>
              <a:buChar char="ü"/>
            </a:pPr>
            <a:r>
              <a:rPr lang="en-US" sz="2000" b="1" dirty="0" smtClean="0"/>
              <a:t>Differentiated Instruction</a:t>
            </a:r>
          </a:p>
          <a:p>
            <a:pPr marL="914400" lvl="1" indent="-457200">
              <a:buFont typeface="Wingdings" panose="05000000000000000000" pitchFamily="2" charset="2"/>
              <a:buChar char="ü"/>
            </a:pPr>
            <a:r>
              <a:rPr lang="en-US" sz="1600" dirty="0" smtClean="0"/>
              <a:t>Teacher Small Group</a:t>
            </a:r>
          </a:p>
          <a:p>
            <a:pPr marL="914400" lvl="1" indent="-457200">
              <a:buFont typeface="Wingdings" panose="05000000000000000000" pitchFamily="2" charset="2"/>
              <a:buChar char="ü"/>
            </a:pPr>
            <a:r>
              <a:rPr lang="en-US" sz="1600" dirty="0" smtClean="0"/>
              <a:t>Independent/Center Work</a:t>
            </a:r>
          </a:p>
          <a:p>
            <a:pPr marL="914400" lvl="1" indent="-457200">
              <a:buFont typeface="Wingdings" panose="05000000000000000000" pitchFamily="2" charset="2"/>
              <a:buChar char="ü"/>
            </a:pPr>
            <a:r>
              <a:rPr lang="en-US" sz="1600" dirty="0" smtClean="0"/>
              <a:t>Personal Math Trainer</a:t>
            </a:r>
          </a:p>
          <a:p>
            <a:pPr marL="914400" lvl="1" indent="-457200">
              <a:buFont typeface="Wingdings" panose="05000000000000000000" pitchFamily="2" charset="2"/>
              <a:buChar char="q"/>
            </a:pPr>
            <a:endParaRPr lang="en-US" sz="1050" b="1" dirty="0" smtClean="0"/>
          </a:p>
          <a:p>
            <a:pPr marL="457200" indent="-457200">
              <a:buFont typeface="Wingdings" panose="05000000000000000000" pitchFamily="2" charset="2"/>
              <a:buChar char="ü"/>
            </a:pPr>
            <a:r>
              <a:rPr lang="en-US" sz="2000" b="1" dirty="0" smtClean="0"/>
              <a:t>Problem Solving</a:t>
            </a:r>
          </a:p>
          <a:p>
            <a:pPr marL="914400" lvl="1" indent="-457200">
              <a:buFont typeface="Wingdings" panose="05000000000000000000" pitchFamily="2" charset="2"/>
              <a:buChar char="ü"/>
            </a:pPr>
            <a:r>
              <a:rPr lang="en-US" sz="1600" dirty="0" smtClean="0"/>
              <a:t>Interactive White Board</a:t>
            </a:r>
            <a:endParaRPr lang="en-US" sz="1600" dirty="0"/>
          </a:p>
          <a:p>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83" y="3498933"/>
            <a:ext cx="44148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1581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5400" dirty="0" smtClean="0">
                <a:solidFill>
                  <a:srgbClr val="FFC000"/>
                </a:solidFill>
              </a:rPr>
              <a:t>Go math: </a:t>
            </a:r>
            <a:r>
              <a:rPr lang="en-US" sz="5400" dirty="0" smtClean="0"/>
              <a:t/>
            </a:r>
            <a:br>
              <a:rPr lang="en-US" sz="5400" dirty="0" smtClean="0"/>
            </a:br>
            <a:r>
              <a:rPr lang="en-US" sz="5400" dirty="0" smtClean="0"/>
              <a:t>critical success factors</a:t>
            </a:r>
            <a:endParaRPr lang="en-US" sz="5400" dirty="0"/>
          </a:p>
        </p:txBody>
      </p:sp>
    </p:spTree>
    <p:extLst>
      <p:ext uri="{BB962C8B-B14F-4D97-AF65-F5344CB8AC3E}">
        <p14:creationId xmlns:p14="http://schemas.microsoft.com/office/powerpoint/2010/main" val="102621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pic>
        <p:nvPicPr>
          <p:cNvPr id="3" name="Picture 2"/>
          <p:cNvPicPr>
            <a:picLocks noChangeAspect="1"/>
          </p:cNvPicPr>
          <p:nvPr/>
        </p:nvPicPr>
        <p:blipFill>
          <a:blip r:embed="rId3"/>
          <a:stretch>
            <a:fillRect/>
          </a:stretch>
        </p:blipFill>
        <p:spPr>
          <a:xfrm>
            <a:off x="2792220" y="1506828"/>
            <a:ext cx="3559560" cy="4504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5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09800" y="3505200"/>
            <a:ext cx="21336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09800" y="3965377"/>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
        <p:nvSpPr>
          <p:cNvPr id="18" name="TextBox 17"/>
          <p:cNvSpPr txBox="1"/>
          <p:nvPr/>
        </p:nvSpPr>
        <p:spPr>
          <a:xfrm>
            <a:off x="4419600" y="2166223"/>
            <a:ext cx="2438400" cy="523220"/>
          </a:xfrm>
          <a:prstGeom prst="rect">
            <a:avLst/>
          </a:prstGeom>
          <a:solidFill>
            <a:srgbClr val="FFFF66"/>
          </a:solidFill>
          <a:ln w="19050">
            <a:solidFill>
              <a:schemeClr val="tx1"/>
            </a:solidFill>
            <a:prstDash val="sysDash"/>
          </a:ln>
        </p:spPr>
        <p:txBody>
          <a:bodyPr wrap="square" rtlCol="0">
            <a:spAutoFit/>
          </a:bodyPr>
          <a:lstStyle/>
          <a:p>
            <a:pPr algn="ctr"/>
            <a:r>
              <a:rPr lang="en-US" sz="1400" dirty="0" smtClean="0"/>
              <a:t>“Engage” Digital Lesson</a:t>
            </a:r>
          </a:p>
          <a:p>
            <a:pPr algn="ctr"/>
            <a:r>
              <a:rPr lang="en-US" sz="1400" dirty="0" smtClean="0"/>
              <a:t>Daily</a:t>
            </a:r>
          </a:p>
        </p:txBody>
      </p:sp>
      <p:sp>
        <p:nvSpPr>
          <p:cNvPr id="19" name="TextBox 18"/>
          <p:cNvSpPr txBox="1"/>
          <p:nvPr/>
        </p:nvSpPr>
        <p:spPr>
          <a:xfrm>
            <a:off x="4423012" y="2841842"/>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“Explore” Lesson Daily</a:t>
            </a:r>
          </a:p>
        </p:txBody>
      </p:sp>
      <p:sp>
        <p:nvSpPr>
          <p:cNvPr id="20" name="TextBox 19"/>
          <p:cNvSpPr txBox="1"/>
          <p:nvPr/>
        </p:nvSpPr>
        <p:spPr>
          <a:xfrm>
            <a:off x="4408227" y="3276600"/>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Hands-on Manipulatives</a:t>
            </a:r>
          </a:p>
        </p:txBody>
      </p:sp>
      <p:sp>
        <p:nvSpPr>
          <p:cNvPr id="21" name="TextBox 20"/>
          <p:cNvSpPr txBox="1"/>
          <p:nvPr/>
        </p:nvSpPr>
        <p:spPr>
          <a:xfrm>
            <a:off x="4423012" y="3731090"/>
            <a:ext cx="24384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Guided Practice: “Explain” - Share and Show</a:t>
            </a:r>
          </a:p>
        </p:txBody>
      </p:sp>
      <p:sp>
        <p:nvSpPr>
          <p:cNvPr id="22" name="TextBox 21"/>
          <p:cNvSpPr txBox="1"/>
          <p:nvPr/>
        </p:nvSpPr>
        <p:spPr>
          <a:xfrm>
            <a:off x="6934200" y="216622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Quick Check: Create Groupings</a:t>
            </a:r>
          </a:p>
        </p:txBody>
      </p:sp>
    </p:spTree>
    <p:extLst>
      <p:ext uri="{BB962C8B-B14F-4D97-AF65-F5344CB8AC3E}">
        <p14:creationId xmlns:p14="http://schemas.microsoft.com/office/powerpoint/2010/main" val="41408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184778" y="3837801"/>
            <a:ext cx="2148385" cy="276999"/>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Students Needing Additional Support: Personal Math Tutor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
        <p:nvSpPr>
          <p:cNvPr id="18" name="TextBox 17"/>
          <p:cNvSpPr txBox="1"/>
          <p:nvPr/>
        </p:nvSpPr>
        <p:spPr>
          <a:xfrm>
            <a:off x="4420737" y="2441209"/>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19" name="TextBox 18"/>
          <p:cNvSpPr txBox="1"/>
          <p:nvPr/>
        </p:nvSpPr>
        <p:spPr>
          <a:xfrm>
            <a:off x="4420737" y="3178384"/>
            <a:ext cx="2438400" cy="646331"/>
          </a:xfrm>
          <a:prstGeom prst="rect">
            <a:avLst/>
          </a:prstGeom>
          <a:noFill/>
          <a:ln w="19050">
            <a:solidFill>
              <a:schemeClr val="tx1"/>
            </a:solidFill>
            <a:prstDash val="sysDash"/>
          </a:ln>
        </p:spPr>
        <p:txBody>
          <a:bodyPr wrap="square" rtlCol="0">
            <a:spAutoFit/>
          </a:bodyPr>
          <a:lstStyle/>
          <a:p>
            <a:pPr algn="ctr"/>
            <a:r>
              <a:rPr lang="en-US" sz="1200" dirty="0" smtClean="0"/>
              <a:t>Plan for differentiated instruction using Think Central Resources.</a:t>
            </a:r>
          </a:p>
        </p:txBody>
      </p:sp>
      <p:sp>
        <p:nvSpPr>
          <p:cNvPr id="26" name="TextBox 25"/>
          <p:cNvSpPr txBox="1"/>
          <p:nvPr/>
        </p:nvSpPr>
        <p:spPr>
          <a:xfrm>
            <a:off x="4420737" y="3939247"/>
            <a:ext cx="2438400" cy="461665"/>
          </a:xfrm>
          <a:prstGeom prst="rect">
            <a:avLst/>
          </a:prstGeom>
          <a:solidFill>
            <a:srgbClr val="FFFF66"/>
          </a:solidFill>
          <a:ln w="19050">
            <a:solidFill>
              <a:schemeClr val="tx1"/>
            </a:solidFill>
            <a:prstDash val="sysDash"/>
          </a:ln>
        </p:spPr>
        <p:txBody>
          <a:bodyPr wrap="square" rtlCol="0">
            <a:spAutoFit/>
          </a:bodyPr>
          <a:lstStyle/>
          <a:p>
            <a:pPr algn="ctr"/>
            <a:r>
              <a:rPr lang="en-US" sz="1200" dirty="0" smtClean="0"/>
              <a:t>Management system for use of technology.</a:t>
            </a:r>
          </a:p>
        </p:txBody>
      </p:sp>
      <p:sp>
        <p:nvSpPr>
          <p:cNvPr id="27" name="TextBox 26"/>
          <p:cNvSpPr txBox="1"/>
          <p:nvPr/>
        </p:nvSpPr>
        <p:spPr>
          <a:xfrm>
            <a:off x="4421874" y="4508282"/>
            <a:ext cx="2438400" cy="276999"/>
          </a:xfrm>
          <a:prstGeom prst="rect">
            <a:avLst/>
          </a:prstGeom>
          <a:noFill/>
          <a:ln w="19050">
            <a:solidFill>
              <a:schemeClr val="tx1"/>
            </a:solidFill>
            <a:prstDash val="sysDash"/>
          </a:ln>
        </p:spPr>
        <p:txBody>
          <a:bodyPr wrap="square" rtlCol="0">
            <a:spAutoFit/>
          </a:bodyPr>
          <a:lstStyle/>
          <a:p>
            <a:pPr algn="ctr"/>
            <a:r>
              <a:rPr lang="en-US" sz="1200" dirty="0" smtClean="0"/>
              <a:t>Organization of manipulatives</a:t>
            </a:r>
          </a:p>
        </p:txBody>
      </p:sp>
      <p:sp>
        <p:nvSpPr>
          <p:cNvPr id="28" name="TextBox 27"/>
          <p:cNvSpPr txBox="1"/>
          <p:nvPr/>
        </p:nvSpPr>
        <p:spPr>
          <a:xfrm>
            <a:off x="6938749" y="2426494"/>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Intervention</a:t>
            </a:r>
          </a:p>
          <a:p>
            <a:pPr algn="ctr"/>
            <a:endParaRPr lang="en-US" sz="1600" b="1" dirty="0"/>
          </a:p>
        </p:txBody>
      </p:sp>
      <p:sp>
        <p:nvSpPr>
          <p:cNvPr id="29" name="TextBox 28"/>
          <p:cNvSpPr txBox="1"/>
          <p:nvPr/>
        </p:nvSpPr>
        <p:spPr>
          <a:xfrm>
            <a:off x="6934200" y="3164806"/>
            <a:ext cx="2133600"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Tier 3</a:t>
            </a:r>
          </a:p>
        </p:txBody>
      </p:sp>
      <p:sp>
        <p:nvSpPr>
          <p:cNvPr id="30" name="TextBox 29"/>
          <p:cNvSpPr txBox="1"/>
          <p:nvPr/>
        </p:nvSpPr>
        <p:spPr>
          <a:xfrm>
            <a:off x="6934200" y="3533001"/>
            <a:ext cx="2133600" cy="276999"/>
          </a:xfrm>
          <a:prstGeom prst="rect">
            <a:avLst/>
          </a:prstGeom>
          <a:solidFill>
            <a:srgbClr val="FFFF66"/>
          </a:solidFill>
          <a:ln w="19050">
            <a:solidFill>
              <a:schemeClr val="tx1"/>
            </a:solidFill>
            <a:prstDash val="sysDash"/>
          </a:ln>
        </p:spPr>
        <p:txBody>
          <a:bodyPr wrap="square" rtlCol="0">
            <a:spAutoFit/>
          </a:bodyPr>
          <a:lstStyle/>
          <a:p>
            <a:pPr algn="ctr"/>
            <a:r>
              <a:rPr lang="en-US" sz="1200" dirty="0" err="1" smtClean="0"/>
              <a:t>Fastt</a:t>
            </a:r>
            <a:r>
              <a:rPr lang="en-US" sz="1200" dirty="0" smtClean="0"/>
              <a:t> Math</a:t>
            </a:r>
          </a:p>
        </p:txBody>
      </p:sp>
    </p:spTree>
    <p:extLst>
      <p:ext uri="{BB962C8B-B14F-4D97-AF65-F5344CB8AC3E}">
        <p14:creationId xmlns:p14="http://schemas.microsoft.com/office/powerpoint/2010/main" val="302321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625957"/>
            <a:ext cx="7772400" cy="1362075"/>
          </a:xfrm>
        </p:spPr>
        <p:txBody>
          <a:bodyPr>
            <a:noAutofit/>
          </a:bodyPr>
          <a:lstStyle/>
          <a:p>
            <a:r>
              <a:rPr lang="en-US" sz="4400" dirty="0" smtClean="0"/>
              <a:t>Math Assessment Plan</a:t>
            </a:r>
            <a:br>
              <a:rPr lang="en-US" sz="4400" dirty="0" smtClean="0"/>
            </a:br>
            <a:r>
              <a:rPr lang="en-US" sz="4400" dirty="0" smtClean="0"/>
              <a:t/>
            </a:r>
            <a:br>
              <a:rPr lang="en-US" sz="4400" dirty="0" smtClean="0"/>
            </a:br>
            <a:r>
              <a:rPr lang="en-US" sz="3600" dirty="0" smtClean="0"/>
              <a:t>What will </a:t>
            </a:r>
            <a:r>
              <a:rPr lang="en-US" sz="3600" dirty="0" smtClean="0">
                <a:solidFill>
                  <a:srgbClr val="FFC000"/>
                </a:solidFill>
              </a:rPr>
              <a:t>PLC / Data Teams</a:t>
            </a:r>
            <a:r>
              <a:rPr lang="en-US" sz="3600" dirty="0" smtClean="0"/>
              <a:t> Look Like in 2014-2015?</a:t>
            </a:r>
            <a:endParaRPr lang="en-US" sz="3600" dirty="0"/>
          </a:p>
        </p:txBody>
      </p:sp>
    </p:spTree>
    <p:extLst>
      <p:ext uri="{BB962C8B-B14F-4D97-AF65-F5344CB8AC3E}">
        <p14:creationId xmlns:p14="http://schemas.microsoft.com/office/powerpoint/2010/main" val="130879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rmAutofit/>
          </a:bodyPr>
          <a:lstStyle/>
          <a:p>
            <a:r>
              <a:rPr lang="en-US" sz="2800" dirty="0" smtClean="0"/>
              <a:t>How might the </a:t>
            </a:r>
            <a:r>
              <a:rPr lang="en-US" sz="2800" dirty="0" smtClean="0">
                <a:solidFill>
                  <a:srgbClr val="FFC000"/>
                </a:solidFill>
              </a:rPr>
              <a:t>Data Team/PLC </a:t>
            </a:r>
            <a:r>
              <a:rPr lang="en-US" sz="2800" dirty="0" smtClean="0"/>
              <a:t>structure look different in 2014-2015?</a:t>
            </a:r>
            <a:endParaRPr lang="en-US" sz="2800" dirty="0"/>
          </a:p>
        </p:txBody>
      </p:sp>
      <p:sp>
        <p:nvSpPr>
          <p:cNvPr id="3" name="Content Placeholder 2"/>
          <p:cNvSpPr>
            <a:spLocks noGrp="1"/>
          </p:cNvSpPr>
          <p:nvPr>
            <p:ph idx="1"/>
          </p:nvPr>
        </p:nvSpPr>
        <p:spPr/>
        <p:txBody>
          <a:bodyPr/>
          <a:lstStyle/>
          <a:p>
            <a:pPr marL="4572" indent="0">
              <a:buNone/>
            </a:pPr>
            <a:r>
              <a:rPr lang="en-US" sz="2400" dirty="0">
                <a:latin typeface="Cambria" panose="02040503050406030204" pitchFamily="18" charset="0"/>
              </a:rPr>
              <a:t>Having conversations around what </a:t>
            </a:r>
            <a:r>
              <a:rPr lang="en-US" sz="2400" b="1" dirty="0">
                <a:latin typeface="Cambria" panose="02040503050406030204" pitchFamily="18" charset="0"/>
              </a:rPr>
              <a:t>instruction</a:t>
            </a:r>
            <a:r>
              <a:rPr lang="en-US" sz="2400" dirty="0">
                <a:latin typeface="Cambria" panose="02040503050406030204" pitchFamily="18" charset="0"/>
              </a:rPr>
              <a:t> will look like at the </a:t>
            </a:r>
            <a:r>
              <a:rPr lang="en-US" sz="2400" b="1" dirty="0">
                <a:latin typeface="Cambria" panose="02040503050406030204" pitchFamily="18" charset="0"/>
              </a:rPr>
              <a:t>teacher</a:t>
            </a:r>
            <a:r>
              <a:rPr lang="en-US" sz="2400" dirty="0">
                <a:latin typeface="Cambria" panose="02040503050406030204" pitchFamily="18" charset="0"/>
              </a:rPr>
              <a:t> and </a:t>
            </a:r>
            <a:r>
              <a:rPr lang="en-US" sz="2400" b="1" dirty="0">
                <a:latin typeface="Cambria" panose="02040503050406030204" pitchFamily="18" charset="0"/>
              </a:rPr>
              <a:t>student</a:t>
            </a:r>
            <a:r>
              <a:rPr lang="en-US" sz="2400" dirty="0">
                <a:latin typeface="Cambria" panose="02040503050406030204" pitchFamily="18" charset="0"/>
              </a:rPr>
              <a:t> level.</a:t>
            </a:r>
          </a:p>
          <a:p>
            <a:pPr marL="800100" lvl="1" indent="-342900"/>
            <a:r>
              <a:rPr lang="en-US" sz="2000" dirty="0" smtClean="0">
                <a:latin typeface="Cambria" panose="02040503050406030204" pitchFamily="18" charset="0"/>
              </a:rPr>
              <a:t>Focus on the use of Go Math</a:t>
            </a:r>
          </a:p>
          <a:p>
            <a:pPr marL="800100" lvl="1" indent="-342900"/>
            <a:r>
              <a:rPr lang="en-US" sz="2000" dirty="0" smtClean="0">
                <a:latin typeface="Cambria" panose="02040503050406030204" pitchFamily="18" charset="0"/>
              </a:rPr>
              <a:t>Engagement techniques within Go Math</a:t>
            </a:r>
            <a:endParaRPr lang="en-US" sz="2000" dirty="0">
              <a:latin typeface="Cambria" panose="02040503050406030204" pitchFamily="18" charset="0"/>
            </a:endParaRPr>
          </a:p>
          <a:p>
            <a:pPr marL="800100" lvl="1" indent="-342900"/>
            <a:r>
              <a:rPr lang="en-US" sz="2000" dirty="0">
                <a:latin typeface="Cambria" panose="02040503050406030204" pitchFamily="18" charset="0"/>
              </a:rPr>
              <a:t>Opportunities for collaborative </a:t>
            </a:r>
            <a:r>
              <a:rPr lang="en-US" sz="2000" dirty="0" smtClean="0">
                <a:latin typeface="Cambria" panose="02040503050406030204" pitchFamily="18" charset="0"/>
              </a:rPr>
              <a:t>practice using the new materials and technology.</a:t>
            </a:r>
            <a:endParaRPr lang="en-US" sz="2000" dirty="0">
              <a:latin typeface="Cambria" panose="02040503050406030204" pitchFamily="18" charset="0"/>
            </a:endParaRPr>
          </a:p>
          <a:p>
            <a:pPr marL="800100" lvl="1" indent="-342900"/>
            <a:r>
              <a:rPr lang="en-US" sz="2000" dirty="0" smtClean="0">
                <a:latin typeface="Cambria" panose="02040503050406030204" pitchFamily="18" charset="0"/>
              </a:rPr>
              <a:t>Use of the Show What You Know assessment to differentiate instruction and plan for small group time. </a:t>
            </a:r>
            <a:endParaRPr lang="en-US" sz="2000" dirty="0">
              <a:latin typeface="Cambria" panose="02040503050406030204" pitchFamily="18" charset="0"/>
            </a:endParaRPr>
          </a:p>
          <a:p>
            <a:endParaRPr lang="en-US" dirty="0"/>
          </a:p>
        </p:txBody>
      </p:sp>
    </p:spTree>
    <p:extLst>
      <p:ext uri="{BB962C8B-B14F-4D97-AF65-F5344CB8AC3E}">
        <p14:creationId xmlns:p14="http://schemas.microsoft.com/office/powerpoint/2010/main" val="125928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Chapter Organization</a:t>
            </a:r>
            <a:endParaRPr lang="en-US" dirty="0">
              <a:solidFill>
                <a:srgbClr val="FFC000"/>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663" y="1828800"/>
            <a:ext cx="4833648" cy="3500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966" y="2295498"/>
            <a:ext cx="4719302" cy="8528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905" y="3627082"/>
            <a:ext cx="4171363" cy="152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302386"/>
            <a:ext cx="4632068" cy="459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1019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43470" y="1487488"/>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1538587" y="1814848"/>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73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635" y="2438400"/>
            <a:ext cx="2636825" cy="3267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464467" y="1447800"/>
            <a:ext cx="6538909" cy="523220"/>
          </a:xfrm>
          <a:prstGeom prst="rect">
            <a:avLst/>
          </a:prstGeom>
          <a:noFill/>
        </p:spPr>
        <p:txBody>
          <a:bodyPr wrap="square" rtlCol="0">
            <a:spAutoFit/>
          </a:bodyPr>
          <a:lstStyle/>
          <a:p>
            <a:pPr algn="ctr"/>
            <a:r>
              <a:rPr lang="en-US" sz="2800" b="1" dirty="0" smtClean="0"/>
              <a:t>Show What You Know </a:t>
            </a:r>
            <a:r>
              <a:rPr lang="en-US" sz="2800" dirty="0" smtClean="0"/>
              <a:t>Pre-Assessment </a:t>
            </a:r>
            <a:endParaRPr lang="en-US" sz="2800"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4" y="4693309"/>
            <a:ext cx="3169618" cy="1012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sp>
        <p:nvSpPr>
          <p:cNvPr id="10" name="TextBox 9"/>
          <p:cNvSpPr txBox="1"/>
          <p:nvPr/>
        </p:nvSpPr>
        <p:spPr>
          <a:xfrm>
            <a:off x="3657600" y="2401614"/>
            <a:ext cx="6538909" cy="1338828"/>
          </a:xfrm>
          <a:prstGeom prst="rect">
            <a:avLst/>
          </a:prstGeom>
          <a:noFill/>
        </p:spPr>
        <p:txBody>
          <a:bodyPr wrap="square" rtlCol="0">
            <a:spAutoFit/>
          </a:bodyPr>
          <a:lstStyle/>
          <a:p>
            <a:r>
              <a:rPr lang="en-US" sz="2000" b="1" dirty="0" smtClean="0"/>
              <a:t>Administered: </a:t>
            </a:r>
            <a:r>
              <a:rPr lang="en-US" sz="2000" dirty="0" smtClean="0"/>
              <a:t>Prior to beginning each chapter</a:t>
            </a:r>
          </a:p>
          <a:p>
            <a:endParaRPr lang="en-US" sz="1050" dirty="0"/>
          </a:p>
          <a:p>
            <a:r>
              <a:rPr lang="en-US" sz="2000" b="1" dirty="0" smtClean="0"/>
              <a:t>Developed</a:t>
            </a:r>
            <a:r>
              <a:rPr lang="en-US" sz="2000" dirty="0" smtClean="0"/>
              <a:t> by: Go Math</a:t>
            </a:r>
          </a:p>
          <a:p>
            <a:endParaRPr lang="en-US" sz="1050" dirty="0"/>
          </a:p>
          <a:p>
            <a:r>
              <a:rPr lang="en-US" sz="2000" b="1" dirty="0" smtClean="0"/>
              <a:t>Located:</a:t>
            </a:r>
            <a:r>
              <a:rPr lang="en-US" sz="2000" dirty="0" smtClean="0"/>
              <a:t> Teacher and Student Editions</a:t>
            </a:r>
            <a:endParaRPr lang="en-US" sz="2000" dirty="0"/>
          </a:p>
        </p:txBody>
      </p:sp>
      <p:sp>
        <p:nvSpPr>
          <p:cNvPr id="11" name="Rectangle 10"/>
          <p:cNvSpPr/>
          <p:nvPr/>
        </p:nvSpPr>
        <p:spPr>
          <a:xfrm>
            <a:off x="3276600" y="2257455"/>
            <a:ext cx="58674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10000" y="2401614"/>
            <a:ext cx="4876800" cy="3693319"/>
          </a:xfrm>
          <a:prstGeom prst="rect">
            <a:avLst/>
          </a:prstGeom>
          <a:noFill/>
        </p:spPr>
        <p:txBody>
          <a:bodyPr wrap="square" rtlCol="0">
            <a:spAutoFit/>
          </a:bodyPr>
          <a:lstStyle/>
          <a:p>
            <a:r>
              <a:rPr lang="en-US" b="1" dirty="0" smtClean="0"/>
              <a:t>Purpose: </a:t>
            </a:r>
          </a:p>
          <a:p>
            <a:pPr marL="285750" indent="-285750">
              <a:buFont typeface="Arial" panose="020B0604020202020204" pitchFamily="34" charset="0"/>
              <a:buChar char="•"/>
            </a:pPr>
            <a:r>
              <a:rPr lang="en-US" dirty="0" smtClean="0"/>
              <a:t>Support small group instruction through the Data Teams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Tier 2 and Tier 3 students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Diagnose student needs for small group interventions based on prerequisite concepts needed for the chapter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gaps in whole group prerequisite skills – Whole group instruction will be adjusted</a:t>
            </a:r>
            <a:endParaRPr lang="en-US"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429000"/>
            <a:ext cx="1009465" cy="487565"/>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5483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635" y="2438400"/>
            <a:ext cx="2636825" cy="3267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464467" y="1447800"/>
            <a:ext cx="6538909" cy="523220"/>
          </a:xfrm>
          <a:prstGeom prst="rect">
            <a:avLst/>
          </a:prstGeom>
          <a:noFill/>
        </p:spPr>
        <p:txBody>
          <a:bodyPr wrap="square" rtlCol="0">
            <a:spAutoFit/>
          </a:bodyPr>
          <a:lstStyle/>
          <a:p>
            <a:pPr algn="ctr"/>
            <a:r>
              <a:rPr lang="en-US" sz="2800" b="1" dirty="0" smtClean="0"/>
              <a:t>Show What You Know </a:t>
            </a:r>
            <a:r>
              <a:rPr lang="en-US" sz="2800" dirty="0" smtClean="0"/>
              <a:t>Pre-Assessment </a:t>
            </a:r>
            <a:endParaRPr lang="en-US" sz="2800"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4" y="4693309"/>
            <a:ext cx="3169618" cy="1012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670347"/>
            <a:ext cx="5219700" cy="2536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4475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43470" y="1487488"/>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3810000" y="1909831"/>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66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1157291" y="1457980"/>
            <a:ext cx="6538909" cy="584775"/>
          </a:xfrm>
          <a:prstGeom prst="rect">
            <a:avLst/>
          </a:prstGeom>
          <a:noFill/>
        </p:spPr>
        <p:txBody>
          <a:bodyPr wrap="square" rtlCol="0">
            <a:spAutoFit/>
          </a:bodyPr>
          <a:lstStyle/>
          <a:p>
            <a:pPr algn="ctr"/>
            <a:r>
              <a:rPr lang="en-US" sz="3200" b="1" dirty="0" smtClean="0"/>
              <a:t>Quick Check</a:t>
            </a:r>
            <a:endParaRPr lang="en-US" sz="3200" dirty="0"/>
          </a:p>
        </p:txBody>
      </p:sp>
      <p:sp>
        <p:nvSpPr>
          <p:cNvPr id="9" name="TextBox 8"/>
          <p:cNvSpPr txBox="1"/>
          <p:nvPr/>
        </p:nvSpPr>
        <p:spPr>
          <a:xfrm>
            <a:off x="2971801" y="1857345"/>
            <a:ext cx="3047999" cy="400110"/>
          </a:xfrm>
          <a:prstGeom prst="rect">
            <a:avLst/>
          </a:prstGeom>
          <a:noFill/>
        </p:spPr>
        <p:txBody>
          <a:bodyPr wrap="square" rtlCol="0">
            <a:spAutoFit/>
          </a:bodyPr>
          <a:lstStyle/>
          <a:p>
            <a:pPr algn="ctr"/>
            <a:r>
              <a:rPr lang="en-US" sz="2000" b="1" dirty="0" smtClean="0"/>
              <a:t>Formative Assessment</a:t>
            </a:r>
            <a:endParaRPr lang="en-US" sz="2000" dirty="0"/>
          </a:p>
        </p:txBody>
      </p:sp>
      <p:sp>
        <p:nvSpPr>
          <p:cNvPr id="10" name="TextBox 9"/>
          <p:cNvSpPr txBox="1"/>
          <p:nvPr/>
        </p:nvSpPr>
        <p:spPr>
          <a:xfrm>
            <a:off x="3657600" y="2401614"/>
            <a:ext cx="6538909" cy="1338828"/>
          </a:xfrm>
          <a:prstGeom prst="rect">
            <a:avLst/>
          </a:prstGeom>
          <a:noFill/>
        </p:spPr>
        <p:txBody>
          <a:bodyPr wrap="square" rtlCol="0">
            <a:spAutoFit/>
          </a:bodyPr>
          <a:lstStyle/>
          <a:p>
            <a:r>
              <a:rPr lang="en-US" sz="2000" b="1" dirty="0" smtClean="0"/>
              <a:t>Administered: </a:t>
            </a:r>
            <a:r>
              <a:rPr lang="en-US" sz="2000" dirty="0" smtClean="0"/>
              <a:t>Mid-Lesson DAILY (Explain)</a:t>
            </a:r>
          </a:p>
          <a:p>
            <a:endParaRPr lang="en-US" sz="1050" dirty="0"/>
          </a:p>
          <a:p>
            <a:r>
              <a:rPr lang="en-US" sz="2000" b="1" dirty="0" smtClean="0"/>
              <a:t>Developed</a:t>
            </a:r>
            <a:r>
              <a:rPr lang="en-US" sz="2000" dirty="0" smtClean="0"/>
              <a:t> </a:t>
            </a:r>
            <a:r>
              <a:rPr lang="en-US" sz="2000" b="1" dirty="0" smtClean="0"/>
              <a:t>by</a:t>
            </a:r>
            <a:r>
              <a:rPr lang="en-US" sz="2000" dirty="0" smtClean="0"/>
              <a:t>: Go Math</a:t>
            </a:r>
          </a:p>
          <a:p>
            <a:endParaRPr lang="en-US" sz="1050" dirty="0"/>
          </a:p>
          <a:p>
            <a:r>
              <a:rPr lang="en-US" sz="2000" b="1" dirty="0" smtClean="0"/>
              <a:t>Located:</a:t>
            </a:r>
            <a:r>
              <a:rPr lang="en-US" sz="2000" dirty="0" smtClean="0"/>
              <a:t> Teacher and Student Editions</a:t>
            </a:r>
            <a:endParaRPr lang="en-US" sz="2000" dirty="0"/>
          </a:p>
        </p:txBody>
      </p:sp>
      <p:sp>
        <p:nvSpPr>
          <p:cNvPr id="11" name="Rectangle 10"/>
          <p:cNvSpPr/>
          <p:nvPr/>
        </p:nvSpPr>
        <p:spPr>
          <a:xfrm>
            <a:off x="3298011" y="2319978"/>
            <a:ext cx="58674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298011" y="2333475"/>
            <a:ext cx="4876800" cy="3693319"/>
          </a:xfrm>
          <a:prstGeom prst="rect">
            <a:avLst/>
          </a:prstGeom>
          <a:noFill/>
        </p:spPr>
        <p:txBody>
          <a:bodyPr wrap="square" rtlCol="0">
            <a:spAutoFit/>
          </a:bodyPr>
          <a:lstStyle/>
          <a:p>
            <a:r>
              <a:rPr lang="en-US" b="1" dirty="0" smtClean="0"/>
              <a:t>Purpose: </a:t>
            </a:r>
          </a:p>
          <a:p>
            <a:pPr marL="285750" indent="-285750">
              <a:buFont typeface="Arial" panose="020B0604020202020204" pitchFamily="34" charset="0"/>
              <a:buChar char="•"/>
            </a:pPr>
            <a:r>
              <a:rPr lang="en-US" dirty="0" smtClean="0"/>
              <a:t>Measure student understanding of Whole Group Instruction (Explore)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Guidance to teacher on areas that are not attained and need to be re-taught in Small Group Instruction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Indicator of student readiness for independent practice and problem solving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Real time adjustment to teaching and learning</a:t>
            </a:r>
          </a:p>
        </p:txBody>
      </p:sp>
      <p:pic>
        <p:nvPicPr>
          <p:cNvPr id="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7" y="2257455"/>
            <a:ext cx="2667001" cy="5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2" descr="http://stickfiguresclipart.com/wp-content/gallery/stick-people/boygirlsummerbw900x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6723" y="3457053"/>
            <a:ext cx="566777" cy="566777"/>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495441" y="3028701"/>
            <a:ext cx="2356227" cy="1796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78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487488"/>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992710" y="1915510"/>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1157291" y="1316504"/>
            <a:ext cx="6538909" cy="769441"/>
          </a:xfrm>
          <a:prstGeom prst="rect">
            <a:avLst/>
          </a:prstGeom>
          <a:noFill/>
        </p:spPr>
        <p:txBody>
          <a:bodyPr wrap="square" rtlCol="0">
            <a:spAutoFit/>
          </a:bodyPr>
          <a:lstStyle/>
          <a:p>
            <a:pPr algn="ctr"/>
            <a:r>
              <a:rPr lang="en-US" sz="3200" b="1" dirty="0" smtClean="0"/>
              <a:t>Chapter Posttest </a:t>
            </a:r>
          </a:p>
          <a:p>
            <a:pPr algn="ctr"/>
            <a:r>
              <a:rPr lang="en-US" sz="1200" b="1" dirty="0" smtClean="0"/>
              <a:t>(Recommended)</a:t>
            </a:r>
            <a:endParaRPr lang="en-US" sz="1200" dirty="0"/>
          </a:p>
        </p:txBody>
      </p:sp>
      <p:sp>
        <p:nvSpPr>
          <p:cNvPr id="9" name="TextBox 8"/>
          <p:cNvSpPr txBox="1"/>
          <p:nvPr/>
        </p:nvSpPr>
        <p:spPr>
          <a:xfrm>
            <a:off x="2133600" y="1962090"/>
            <a:ext cx="4571999" cy="400110"/>
          </a:xfrm>
          <a:prstGeom prst="rect">
            <a:avLst/>
          </a:prstGeom>
          <a:noFill/>
        </p:spPr>
        <p:txBody>
          <a:bodyPr wrap="square" rtlCol="0">
            <a:spAutoFit/>
          </a:bodyPr>
          <a:lstStyle/>
          <a:p>
            <a:pPr algn="ctr"/>
            <a:r>
              <a:rPr lang="en-US" sz="2000" b="1" dirty="0" smtClean="0"/>
              <a:t>Formative / Summative Assessment</a:t>
            </a:r>
            <a:endParaRPr lang="en-US" sz="2000" dirty="0"/>
          </a:p>
        </p:txBody>
      </p:sp>
      <p:sp>
        <p:nvSpPr>
          <p:cNvPr id="10" name="TextBox 9"/>
          <p:cNvSpPr txBox="1"/>
          <p:nvPr/>
        </p:nvSpPr>
        <p:spPr>
          <a:xfrm>
            <a:off x="3657601" y="2401614"/>
            <a:ext cx="4800600" cy="1954381"/>
          </a:xfrm>
          <a:prstGeom prst="rect">
            <a:avLst/>
          </a:prstGeom>
          <a:noFill/>
        </p:spPr>
        <p:txBody>
          <a:bodyPr wrap="square" rtlCol="0">
            <a:spAutoFit/>
          </a:bodyPr>
          <a:lstStyle/>
          <a:p>
            <a:r>
              <a:rPr lang="en-US" sz="2000" b="1" dirty="0" smtClean="0"/>
              <a:t>Administered: </a:t>
            </a:r>
            <a:r>
              <a:rPr lang="en-US" sz="2000" dirty="0" smtClean="0"/>
              <a:t>End of a chapter</a:t>
            </a:r>
          </a:p>
          <a:p>
            <a:endParaRPr lang="en-US" sz="1050" dirty="0"/>
          </a:p>
          <a:p>
            <a:r>
              <a:rPr lang="en-US" sz="2000" b="1" dirty="0" smtClean="0"/>
              <a:t>Developed</a:t>
            </a:r>
            <a:r>
              <a:rPr lang="en-US" sz="2000" dirty="0" smtClean="0"/>
              <a:t> </a:t>
            </a:r>
            <a:r>
              <a:rPr lang="en-US" sz="2000" b="1" dirty="0" smtClean="0"/>
              <a:t>by</a:t>
            </a:r>
            <a:r>
              <a:rPr lang="en-US" sz="2000" dirty="0" smtClean="0"/>
              <a:t>: Go Math </a:t>
            </a:r>
          </a:p>
          <a:p>
            <a:r>
              <a:rPr lang="en-US" sz="2000" dirty="0" smtClean="0"/>
              <a:t>(Revised by Data Teams/PLC)</a:t>
            </a:r>
          </a:p>
          <a:p>
            <a:endParaRPr lang="en-US" sz="1050" dirty="0"/>
          </a:p>
          <a:p>
            <a:r>
              <a:rPr lang="en-US" sz="2000" b="1" dirty="0" smtClean="0"/>
              <a:t>Located:</a:t>
            </a:r>
            <a:r>
              <a:rPr lang="en-US" sz="2000" dirty="0" smtClean="0"/>
              <a:t> Assessment Guide </a:t>
            </a:r>
          </a:p>
          <a:p>
            <a:r>
              <a:rPr lang="en-US" sz="2000" dirty="0" smtClean="0"/>
              <a:t>(Think Central)</a:t>
            </a:r>
            <a:endParaRPr lang="en-US" sz="2000" dirty="0"/>
          </a:p>
        </p:txBody>
      </p:sp>
      <p:sp>
        <p:nvSpPr>
          <p:cNvPr id="11" name="Rectangle 10"/>
          <p:cNvSpPr/>
          <p:nvPr/>
        </p:nvSpPr>
        <p:spPr>
          <a:xfrm>
            <a:off x="3429000" y="2401614"/>
            <a:ext cx="51816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619499" y="2354282"/>
            <a:ext cx="5372099" cy="3970318"/>
          </a:xfrm>
          <a:prstGeom prst="rect">
            <a:avLst/>
          </a:prstGeom>
          <a:noFill/>
        </p:spPr>
        <p:txBody>
          <a:bodyPr wrap="square" rtlCol="0">
            <a:spAutoFit/>
          </a:bodyPr>
          <a:lstStyle/>
          <a:p>
            <a:r>
              <a:rPr lang="en-US" b="1" dirty="0" smtClean="0"/>
              <a:t>Purpose: </a:t>
            </a:r>
            <a:endParaRPr lang="en-US" dirty="0" smtClean="0"/>
          </a:p>
          <a:p>
            <a:pPr marL="285750" indent="-285750">
              <a:buFont typeface="Arial" panose="020B0604020202020204" pitchFamily="34" charset="0"/>
              <a:buChar char="•"/>
            </a:pPr>
            <a:r>
              <a:rPr lang="en-US" dirty="0" smtClean="0"/>
              <a:t>Measure attainment of standards from chapter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Give guidance to teacher to reteach, change strategies, and identify student needs before end of semester/year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Predictor of success on standards based assessments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Possibly used as part of a student grade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Identify content not mastered – Daily Math Review</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36" y="2650175"/>
            <a:ext cx="2595563" cy="352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42" y="2401444"/>
            <a:ext cx="2190750" cy="752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07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Effect transition="in" filter="fade">
                                      <p:cBhvr>
                                        <p:cTn id="31" dur="500"/>
                                        <p:tgtEl>
                                          <p:spTgt spid="12">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5" end="5"/>
                                            </p:txEl>
                                          </p:spTgt>
                                        </p:tgtEl>
                                        <p:attrNameLst>
                                          <p:attrName>style.visibility</p:attrName>
                                        </p:attrNameLst>
                                      </p:cBhvr>
                                      <p:to>
                                        <p:strVal val="visible"/>
                                      </p:to>
                                    </p:set>
                                    <p:animEffect transition="in" filter="fade">
                                      <p:cBhvr>
                                        <p:cTn id="34" dur="500"/>
                                        <p:tgtEl>
                                          <p:spTgt spid="12">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fade">
                                      <p:cBhvr>
                                        <p:cTn id="37" dur="500"/>
                                        <p:tgtEl>
                                          <p:spTgt spid="12">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xEl>
                                              <p:pRg st="9" end="9"/>
                                            </p:txEl>
                                          </p:spTgt>
                                        </p:tgtEl>
                                        <p:attrNameLst>
                                          <p:attrName>style.visibility</p:attrName>
                                        </p:attrNameLst>
                                      </p:cBhvr>
                                      <p:to>
                                        <p:strVal val="visible"/>
                                      </p:to>
                                    </p:set>
                                    <p:animEffect transition="in" filter="fade">
                                      <p:cBhvr>
                                        <p:cTn id="40"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dirty="0"/>
              <a:t>How Might </a:t>
            </a:r>
            <a:r>
              <a:rPr lang="en-US" dirty="0" smtClean="0">
                <a:solidFill>
                  <a:srgbClr val="FFC000"/>
                </a:solidFill>
              </a:rPr>
              <a:t>PLC / Data </a:t>
            </a:r>
            <a:r>
              <a:rPr lang="en-US" dirty="0">
                <a:solidFill>
                  <a:srgbClr val="FFC000"/>
                </a:solidFill>
              </a:rPr>
              <a:t>Teams</a:t>
            </a:r>
            <a:r>
              <a:rPr lang="en-US" dirty="0"/>
              <a:t> Look Different?</a:t>
            </a:r>
          </a:p>
        </p:txBody>
      </p:sp>
      <p:sp>
        <p:nvSpPr>
          <p:cNvPr id="3" name="Content Placeholder 2"/>
          <p:cNvSpPr>
            <a:spLocks noGrp="1"/>
          </p:cNvSpPr>
          <p:nvPr>
            <p:ph idx="1"/>
          </p:nvPr>
        </p:nvSpPr>
        <p:spPr>
          <a:xfrm>
            <a:off x="457200" y="1447800"/>
            <a:ext cx="8229600" cy="4525963"/>
          </a:xfrm>
        </p:spPr>
        <p:txBody>
          <a:bodyPr>
            <a:normAutofit/>
          </a:bodyPr>
          <a:lstStyle/>
          <a:p>
            <a:pPr marL="4572" indent="0">
              <a:buNone/>
            </a:pPr>
            <a:r>
              <a:rPr lang="en-US" sz="2800" dirty="0" smtClean="0">
                <a:latin typeface="Cambria" panose="02040503050406030204" pitchFamily="18" charset="0"/>
              </a:rPr>
              <a:t>Posttest Data Team </a:t>
            </a:r>
            <a:r>
              <a:rPr lang="en-US" sz="2800" dirty="0" smtClean="0">
                <a:solidFill>
                  <a:srgbClr val="C00000"/>
                </a:solidFill>
                <a:latin typeface="Cambria" panose="02040503050406030204" pitchFamily="18" charset="0"/>
              </a:rPr>
              <a:t>RECOMMENDED</a:t>
            </a:r>
            <a:r>
              <a:rPr lang="en-US" sz="2800" dirty="0" smtClean="0">
                <a:latin typeface="Cambria" panose="02040503050406030204" pitchFamily="18" charset="0"/>
              </a:rPr>
              <a:t> Structure</a:t>
            </a:r>
          </a:p>
          <a:p>
            <a:pPr marL="4572" indent="0">
              <a:buNone/>
            </a:pPr>
            <a:r>
              <a:rPr lang="en-US" sz="2400" b="1" dirty="0" smtClean="0">
                <a:latin typeface="Cambria" panose="02040503050406030204" pitchFamily="18" charset="0"/>
              </a:rPr>
              <a:t>Assess your readiness level:</a:t>
            </a:r>
          </a:p>
          <a:p>
            <a:r>
              <a:rPr lang="en-US" sz="2400" dirty="0" smtClean="0">
                <a:latin typeface="Cambria" panose="02040503050406030204" pitchFamily="18" charset="0"/>
              </a:rPr>
              <a:t>How frequent Math Data Teams meet</a:t>
            </a:r>
          </a:p>
          <a:p>
            <a:r>
              <a:rPr lang="en-US" sz="2400" dirty="0" smtClean="0">
                <a:latin typeface="Cambria" panose="02040503050406030204" pitchFamily="18" charset="0"/>
              </a:rPr>
              <a:t>Use of the data to differentiate instruction</a:t>
            </a:r>
          </a:p>
        </p:txBody>
      </p:sp>
    </p:spTree>
    <p:extLst>
      <p:ext uri="{BB962C8B-B14F-4D97-AF65-F5344CB8AC3E}">
        <p14:creationId xmlns:p14="http://schemas.microsoft.com/office/powerpoint/2010/main" val="369731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pic>
        <p:nvPicPr>
          <p:cNvPr id="5" name="Picture 4"/>
          <p:cNvPicPr>
            <a:picLocks noChangeAspect="1"/>
          </p:cNvPicPr>
          <p:nvPr/>
        </p:nvPicPr>
        <p:blipFill>
          <a:blip r:embed="rId2"/>
          <a:stretch>
            <a:fillRect/>
          </a:stretch>
        </p:blipFill>
        <p:spPr>
          <a:xfrm>
            <a:off x="663025" y="1536321"/>
            <a:ext cx="7836392" cy="4712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6096000" y="1752600"/>
            <a:ext cx="1219200" cy="4495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94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421" y="76200"/>
            <a:ext cx="8229600" cy="1143000"/>
          </a:xfrm>
        </p:spPr>
        <p:txBody>
          <a:bodyPr/>
          <a:lstStyle/>
          <a:p>
            <a:r>
              <a:rPr lang="en-US" dirty="0" smtClean="0"/>
              <a:t>Elementary Math </a:t>
            </a:r>
            <a:r>
              <a:rPr lang="en-US" dirty="0" smtClean="0">
                <a:solidFill>
                  <a:srgbClr val="FFC000"/>
                </a:solidFill>
              </a:rPr>
              <a:t>Assessment</a:t>
            </a:r>
            <a:r>
              <a:rPr lang="en-US" dirty="0" smtClean="0"/>
              <a:t> Plan</a:t>
            </a:r>
            <a:endParaRPr lang="en-US" dirty="0"/>
          </a:p>
        </p:txBody>
      </p:sp>
      <p:sp>
        <p:nvSpPr>
          <p:cNvPr id="3" name="TextBox 2"/>
          <p:cNvSpPr txBox="1"/>
          <p:nvPr/>
        </p:nvSpPr>
        <p:spPr>
          <a:xfrm>
            <a:off x="0" y="1381780"/>
            <a:ext cx="9144000" cy="523220"/>
          </a:xfrm>
          <a:prstGeom prst="rect">
            <a:avLst/>
          </a:prstGeom>
          <a:noFill/>
        </p:spPr>
        <p:txBody>
          <a:bodyPr wrap="square" rtlCol="0">
            <a:spAutoFit/>
          </a:bodyPr>
          <a:lstStyle/>
          <a:p>
            <a:pPr algn="ctr"/>
            <a:r>
              <a:rPr lang="en-US" sz="2800" b="1" dirty="0" smtClean="0">
                <a:solidFill>
                  <a:srgbClr val="C00000"/>
                </a:solidFill>
              </a:rPr>
              <a:t>Quarterly</a:t>
            </a:r>
            <a:r>
              <a:rPr lang="en-US" sz="2800" b="1" dirty="0" smtClean="0"/>
              <a:t> District Standard Assessment</a:t>
            </a:r>
            <a:endParaRPr lang="en-US" sz="1200" dirty="0"/>
          </a:p>
        </p:txBody>
      </p:sp>
      <p:sp>
        <p:nvSpPr>
          <p:cNvPr id="9" name="TextBox 8"/>
          <p:cNvSpPr txBox="1"/>
          <p:nvPr/>
        </p:nvSpPr>
        <p:spPr>
          <a:xfrm>
            <a:off x="2133600" y="1828800"/>
            <a:ext cx="4571999" cy="400110"/>
          </a:xfrm>
          <a:prstGeom prst="rect">
            <a:avLst/>
          </a:prstGeom>
          <a:noFill/>
        </p:spPr>
        <p:txBody>
          <a:bodyPr wrap="square" rtlCol="0">
            <a:spAutoFit/>
          </a:bodyPr>
          <a:lstStyle/>
          <a:p>
            <a:pPr algn="ctr"/>
            <a:r>
              <a:rPr lang="en-US" sz="2000" b="1" dirty="0" smtClean="0"/>
              <a:t>District Standards Based Assessment</a:t>
            </a:r>
            <a:endParaRPr lang="en-US" sz="2000" dirty="0"/>
          </a:p>
        </p:txBody>
      </p:sp>
      <p:sp>
        <p:nvSpPr>
          <p:cNvPr id="10" name="TextBox 9"/>
          <p:cNvSpPr txBox="1"/>
          <p:nvPr/>
        </p:nvSpPr>
        <p:spPr>
          <a:xfrm>
            <a:off x="3657600" y="2401614"/>
            <a:ext cx="5105399" cy="1646605"/>
          </a:xfrm>
          <a:prstGeom prst="rect">
            <a:avLst/>
          </a:prstGeom>
          <a:noFill/>
        </p:spPr>
        <p:txBody>
          <a:bodyPr wrap="square" rtlCol="0">
            <a:spAutoFit/>
          </a:bodyPr>
          <a:lstStyle/>
          <a:p>
            <a:r>
              <a:rPr lang="en-US" sz="2000" b="1" dirty="0" smtClean="0"/>
              <a:t>Administered: </a:t>
            </a:r>
            <a:r>
              <a:rPr lang="en-US" sz="2000" dirty="0" smtClean="0"/>
              <a:t>Quarterly</a:t>
            </a:r>
          </a:p>
          <a:p>
            <a:endParaRPr lang="en-US" sz="1050" dirty="0"/>
          </a:p>
          <a:p>
            <a:r>
              <a:rPr lang="en-US" sz="2000" b="1" dirty="0" smtClean="0"/>
              <a:t>Developed</a:t>
            </a:r>
            <a:r>
              <a:rPr lang="en-US" sz="2000" dirty="0" smtClean="0"/>
              <a:t> </a:t>
            </a:r>
            <a:r>
              <a:rPr lang="en-US" sz="2000" b="1" dirty="0" smtClean="0"/>
              <a:t>by</a:t>
            </a:r>
            <a:r>
              <a:rPr lang="en-US" sz="2000" dirty="0" smtClean="0"/>
              <a:t>: Go Math </a:t>
            </a:r>
          </a:p>
          <a:p>
            <a:r>
              <a:rPr lang="en-US" sz="2000" dirty="0" smtClean="0"/>
              <a:t>(Revised by DMPS District Team)</a:t>
            </a:r>
          </a:p>
          <a:p>
            <a:endParaRPr lang="en-US" sz="1050" dirty="0"/>
          </a:p>
          <a:p>
            <a:r>
              <a:rPr lang="en-US" sz="2000" b="1" dirty="0" smtClean="0"/>
              <a:t>Located:</a:t>
            </a:r>
            <a:r>
              <a:rPr lang="en-US" sz="2000" dirty="0" smtClean="0"/>
              <a:t> Math Website (Available in August)</a:t>
            </a:r>
            <a:endParaRPr lang="en-US" sz="2000" dirty="0"/>
          </a:p>
        </p:txBody>
      </p:sp>
      <p:sp>
        <p:nvSpPr>
          <p:cNvPr id="11" name="Rectangle 10"/>
          <p:cNvSpPr/>
          <p:nvPr/>
        </p:nvSpPr>
        <p:spPr>
          <a:xfrm>
            <a:off x="3657600" y="2401614"/>
            <a:ext cx="5181600" cy="20097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23922" y="2340059"/>
            <a:ext cx="5372099" cy="3416320"/>
          </a:xfrm>
          <a:prstGeom prst="rect">
            <a:avLst/>
          </a:prstGeom>
          <a:noFill/>
        </p:spPr>
        <p:txBody>
          <a:bodyPr wrap="square" rtlCol="0">
            <a:spAutoFit/>
          </a:bodyPr>
          <a:lstStyle/>
          <a:p>
            <a:r>
              <a:rPr lang="en-US" b="1" dirty="0" smtClean="0"/>
              <a:t>Purpose: </a:t>
            </a:r>
            <a:endParaRPr lang="en-US" dirty="0" smtClean="0"/>
          </a:p>
          <a:p>
            <a:pPr marL="285750" lvl="0" indent="-285750">
              <a:buFont typeface="Arial" panose="020B0604020202020204" pitchFamily="34" charset="0"/>
              <a:buChar char="•"/>
            </a:pPr>
            <a:r>
              <a:rPr lang="en-US" u="sng" dirty="0"/>
              <a:t>Comprehensive</a:t>
            </a:r>
            <a:r>
              <a:rPr lang="en-US" dirty="0"/>
              <a:t> measure grade level attainment of standards</a:t>
            </a:r>
          </a:p>
          <a:p>
            <a:endParaRPr lang="en-US" dirty="0"/>
          </a:p>
          <a:p>
            <a:pPr marL="285750" lvl="0" indent="-285750">
              <a:buFont typeface="Arial" panose="020B0604020202020204" pitchFamily="34" charset="0"/>
              <a:buChar char="•"/>
            </a:pPr>
            <a:r>
              <a:rPr lang="en-US" dirty="0"/>
              <a:t>Use to inform instructional pacing and strategies </a:t>
            </a:r>
          </a:p>
          <a:p>
            <a:endParaRPr lang="en-US" dirty="0"/>
          </a:p>
          <a:p>
            <a:pPr marL="285750" lvl="0" indent="-285750">
              <a:buFont typeface="Arial" panose="020B0604020202020204" pitchFamily="34" charset="0"/>
              <a:buChar char="•"/>
            </a:pPr>
            <a:r>
              <a:rPr lang="en-US" dirty="0"/>
              <a:t>Possibly used as part of student grade determination</a:t>
            </a:r>
          </a:p>
          <a:p>
            <a:endParaRPr lang="en-US" dirty="0"/>
          </a:p>
          <a:p>
            <a:pPr marL="285750" lvl="0" indent="-285750">
              <a:buFont typeface="Arial" panose="020B0604020202020204" pitchFamily="34" charset="0"/>
              <a:buChar char="•"/>
            </a:pPr>
            <a:r>
              <a:rPr lang="en-US" dirty="0"/>
              <a:t>Evaluate Go Math as a system</a:t>
            </a:r>
          </a:p>
          <a:p>
            <a:endParaRPr lang="en-US" dirty="0"/>
          </a:p>
          <a:p>
            <a:pPr marL="285750" lvl="0" indent="-285750">
              <a:buFont typeface="Arial" panose="020B0604020202020204" pitchFamily="34" charset="0"/>
              <a:buChar char="•"/>
            </a:pPr>
            <a:r>
              <a:rPr lang="en-US" dirty="0"/>
              <a:t>Assist in identifying gaps in all previously instructed standards – Daily Math Review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01614"/>
            <a:ext cx="2610947" cy="3795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2782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fade">
                                      <p:cBhvr>
                                        <p:cTn id="23" dur="500"/>
                                        <p:tgtEl>
                                          <p:spTgt spid="1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animEffect transition="in" filter="fade">
                                      <p:cBhvr>
                                        <p:cTn id="29" dur="500"/>
                                        <p:tgtEl>
                                          <p:spTgt spid="12">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xEl>
                                              <p:pRg st="9" end="9"/>
                                            </p:txEl>
                                          </p:spTgt>
                                        </p:tgtEl>
                                        <p:attrNameLst>
                                          <p:attrName>style.visibility</p:attrName>
                                        </p:attrNameLst>
                                      </p:cBhvr>
                                      <p:to>
                                        <p:strVal val="visible"/>
                                      </p:to>
                                    </p:set>
                                    <p:animEffect transition="in" filter="fade">
                                      <p:cBhvr>
                                        <p:cTn id="32"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theme/theme1.xml><?xml version="1.0" encoding="utf-8"?>
<a:theme xmlns:a="http://schemas.openxmlformats.org/drawingml/2006/main" name="Office Theme">
  <a:themeElements>
    <a:clrScheme name="Custom 1">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8A51CA6A5E29469210DFE023DA6042" ma:contentTypeVersion="0" ma:contentTypeDescription="Create a new document." ma:contentTypeScope="" ma:versionID="34b40d3b20eb8403f7ef61ef6d98f501">
  <xsd:schema xmlns:xsd="http://www.w3.org/2001/XMLSchema" xmlns:xs="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C4F6A0-1F83-4DFA-BF27-CF340CA11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8DEA478-D9D7-41A8-9842-3136BE614004}">
  <ds:schemaRefs>
    <ds:schemaRef ds:uri="http://schemas.microsoft.com/sharepoint/v3/contenttype/forms"/>
  </ds:schemaRefs>
</ds:datastoreItem>
</file>

<file path=customXml/itemProps3.xml><?xml version="1.0" encoding="utf-8"?>
<ds:datastoreItem xmlns:ds="http://schemas.openxmlformats.org/officeDocument/2006/customXml" ds:itemID="{5E7F9D7A-8F2C-4FAE-9454-95755D97D52F}">
  <ds:schemaRefs>
    <ds:schemaRef ds:uri="http://purl.org/dc/elements/1.1/"/>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58551</TotalTime>
  <Words>10833</Words>
  <Application>Microsoft Office PowerPoint</Application>
  <PresentationFormat>On-screen Show (4:3)</PresentationFormat>
  <Paragraphs>1567</Paragraphs>
  <Slides>119</Slides>
  <Notes>83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119</vt:i4>
      </vt:variant>
    </vt:vector>
  </HeadingPairs>
  <TitlesOfParts>
    <vt:vector size="129" baseType="lpstr">
      <vt:lpstr>Arial</vt:lpstr>
      <vt:lpstr>ArialRoundedMTBold</vt:lpstr>
      <vt:lpstr>Calibri</vt:lpstr>
      <vt:lpstr>Cambria</vt:lpstr>
      <vt:lpstr>Cambria Math</vt:lpstr>
      <vt:lpstr>Courier New</vt:lpstr>
      <vt:lpstr>Gill Sans</vt:lpstr>
      <vt:lpstr>Gill Sans MT</vt:lpstr>
      <vt:lpstr>Wingdings</vt:lpstr>
      <vt:lpstr>Office Theme</vt:lpstr>
      <vt:lpstr>For Go Math Training – You will need a copy of Chapter One (print or digital)</vt:lpstr>
      <vt:lpstr>Go Math! Training Grade Two</vt:lpstr>
      <vt:lpstr>Agenda</vt:lpstr>
      <vt:lpstr>Norms</vt:lpstr>
      <vt:lpstr>New Website</vt:lpstr>
      <vt:lpstr>Scavenger Hunt</vt:lpstr>
      <vt:lpstr>Go math!</vt:lpstr>
      <vt:lpstr>Go math:  Chapter organization</vt:lpstr>
      <vt:lpstr>Chapter Organization</vt:lpstr>
      <vt:lpstr>Go Math: Organization</vt:lpstr>
      <vt:lpstr>Go Math: Content Development</vt:lpstr>
      <vt:lpstr>2012 or 2015?</vt:lpstr>
      <vt:lpstr>Go Math: Organization</vt:lpstr>
      <vt:lpstr>Go math:  curriculum guide format</vt:lpstr>
      <vt:lpstr>Go Math: Curriculum Guide</vt:lpstr>
      <vt:lpstr>Go Math: Curriculum Guide</vt:lpstr>
      <vt:lpstr>Go Math: Curriculum Guide</vt:lpstr>
      <vt:lpstr>Go Math: Curriculum Guide</vt:lpstr>
      <vt:lpstr>Go Math: Curriculum Guide</vt:lpstr>
      <vt:lpstr>Go Math: Curriculum Guide</vt:lpstr>
      <vt:lpstr>Go Math: Curriculum Guide</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Framework for teaching</vt:lpstr>
      <vt:lpstr>Go Math: Framework for Teaching</vt:lpstr>
      <vt:lpstr>Go Math: Framework for Teaching</vt:lpstr>
      <vt:lpstr>Framework for teaching:  Launching the chapter   </vt:lpstr>
      <vt:lpstr>Go Math</vt:lpstr>
      <vt:lpstr>Go Math</vt:lpstr>
      <vt:lpstr>Go Math</vt:lpstr>
      <vt:lpstr>Intervention</vt:lpstr>
      <vt:lpstr>Go Math: Pre-Assessment</vt:lpstr>
      <vt:lpstr>Go Math: Pre-Assessment</vt:lpstr>
      <vt:lpstr>Go Math: Pre-Assessment </vt:lpstr>
      <vt:lpstr>Go Math</vt:lpstr>
      <vt:lpstr>Go Math</vt:lpstr>
      <vt:lpstr>Framework for teaching Go Math     </vt:lpstr>
      <vt:lpstr>Go Math</vt:lpstr>
      <vt:lpstr>Daily Math Review + Mental Math </vt:lpstr>
      <vt:lpstr>Go Math:  Common Questions</vt:lpstr>
      <vt:lpstr>Daily Math Review + Mental Math </vt:lpstr>
      <vt:lpstr>Go Math</vt:lpstr>
      <vt:lpstr>Whole Group Concept Development (5)</vt:lpstr>
      <vt:lpstr>Whole Group Concept Development</vt:lpstr>
      <vt:lpstr>Whole Group Concept Development</vt:lpstr>
      <vt:lpstr>Whole Group Concept Development</vt:lpstr>
      <vt:lpstr>Whole Group Concept Development</vt:lpstr>
      <vt:lpstr>Whole Group Concept Development</vt:lpstr>
      <vt:lpstr>Whole Group Concept Development</vt:lpstr>
      <vt:lpstr>Whole Group Concept Development</vt:lpstr>
      <vt:lpstr>Formative Assessment: Quick Check</vt:lpstr>
      <vt:lpstr>Formative Assessment: Quick Check</vt:lpstr>
      <vt:lpstr>Formative Assessment: Quick Check</vt:lpstr>
      <vt:lpstr>Formative Assessment</vt:lpstr>
      <vt:lpstr>Go Math</vt:lpstr>
      <vt:lpstr>Go Math</vt:lpstr>
      <vt:lpstr>Intervention</vt:lpstr>
      <vt:lpstr>Go Math: Differentiated Instruction</vt:lpstr>
      <vt:lpstr>Go Math: Personal Math Trainer</vt:lpstr>
      <vt:lpstr>Go Math: Differentiated Instruction</vt:lpstr>
      <vt:lpstr>Go Math: Differentiated Instruction</vt:lpstr>
      <vt:lpstr>Go Math: Differentiated Instruction</vt:lpstr>
      <vt:lpstr>Go Math: Differentiated Instruction</vt:lpstr>
      <vt:lpstr>Go Math: CORE Differentiated Instruction</vt:lpstr>
      <vt:lpstr>Formative Assessment</vt:lpstr>
      <vt:lpstr>Go Math: Differentiated Instruction</vt:lpstr>
      <vt:lpstr>PowerPoint Presentation</vt:lpstr>
      <vt:lpstr>Go Math</vt:lpstr>
      <vt:lpstr>Go Math</vt:lpstr>
      <vt:lpstr>Go Math</vt:lpstr>
      <vt:lpstr>Go Math</vt:lpstr>
      <vt:lpstr>Go Math</vt:lpstr>
      <vt:lpstr>Go Math</vt:lpstr>
      <vt:lpstr>Go math:  critical success factors</vt:lpstr>
      <vt:lpstr>Go Math: Critical Success Factors</vt:lpstr>
      <vt:lpstr>Go Math: Critical Success Factors</vt:lpstr>
      <vt:lpstr>Go Math: Critical Success Factors</vt:lpstr>
      <vt:lpstr>Math Assessment Plan  What will PLC / Data Teams Look Like in 2014-2015?</vt:lpstr>
      <vt:lpstr>How might the Data Team/PLC structure look different in 2014-2015?</vt:lpstr>
      <vt:lpstr>Elementary Math Assessment Plan</vt:lpstr>
      <vt:lpstr>Elementary Math Assessment Plan</vt:lpstr>
      <vt:lpstr>Elementary Math Assessment Plan</vt:lpstr>
      <vt:lpstr>Elementary Math Assessment Plan</vt:lpstr>
      <vt:lpstr>Elementary Math Assessment Plan</vt:lpstr>
      <vt:lpstr>Elementary Math Assessment Plan</vt:lpstr>
      <vt:lpstr>Elementary Math Assessment Plan</vt:lpstr>
      <vt:lpstr>How Might PLC / Data Teams Look Different?</vt:lpstr>
      <vt:lpstr>Elementary Math Assessment Plan</vt:lpstr>
      <vt:lpstr>Elementary Math Assessment Plan</vt:lpstr>
      <vt:lpstr>Math Data Teams</vt:lpstr>
      <vt:lpstr>Elementary Math Assessment Plan</vt:lpstr>
      <vt:lpstr>Elementary Math Assessment Plan</vt:lpstr>
      <vt:lpstr>Elementary Math Assessment Plan</vt:lpstr>
      <vt:lpstr>How Might PLC / Data Teams Look Different?</vt:lpstr>
      <vt:lpstr>Elementary Math Assessment Plan</vt:lpstr>
      <vt:lpstr>Elementary Math Assessment Plan</vt:lpstr>
      <vt:lpstr>GO MATH  RESOURCES   </vt:lpstr>
      <vt:lpstr>Go Math</vt:lpstr>
      <vt:lpstr>Go Math: Differentiated Instruction</vt:lpstr>
      <vt:lpstr>Go Math: Math Centers</vt:lpstr>
      <vt:lpstr>Go Math: Math Centers</vt:lpstr>
      <vt:lpstr>Go Math: Math Centers</vt:lpstr>
      <vt:lpstr>Go Math: Math Centers</vt:lpstr>
      <vt:lpstr>Go Math</vt:lpstr>
      <vt:lpstr>Go Math: Think Central</vt:lpstr>
      <vt:lpstr>Go Math: Think Central</vt:lpstr>
      <vt:lpstr>Go Math: Think Central</vt:lpstr>
      <vt:lpstr>Go Math:  Scavenger Hunt</vt:lpstr>
      <vt:lpstr>Collaborate, Plan, and explore  Please complete the survey: https://www.surveymonkey.com/s/elementarysummerpd      </vt:lpstr>
    </vt:vector>
  </TitlesOfParts>
  <Company>Des Moines Public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Rohwer</dc:creator>
  <cp:lastModifiedBy>Taggart, Anna</cp:lastModifiedBy>
  <cp:revision>411</cp:revision>
  <cp:lastPrinted>2014-06-05T20:05:51Z</cp:lastPrinted>
  <dcterms:created xsi:type="dcterms:W3CDTF">2012-05-23T20:50:18Z</dcterms:created>
  <dcterms:modified xsi:type="dcterms:W3CDTF">2014-06-18T21:24:59Z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-724800433</vt:i4>
  </property>
  <property fmtid="{D5CDD505-2E9C-101B-9397-08002B2CF9AE}" pid="3" name="_NewReviewCycle">
    <vt:lpwstr/>
  </property>
  <property fmtid="{D5CDD505-2E9C-101B-9397-08002B2CF9AE}" pid="4" name="_EmailSubject">
    <vt:lpwstr>template</vt:lpwstr>
  </property>
  <property fmtid="{D5CDD505-2E9C-101B-9397-08002B2CF9AE}" pid="5" name="_AuthorEmail">
    <vt:lpwstr>Kellie.Hanlon@dmschools.org</vt:lpwstr>
  </property>
  <property fmtid="{D5CDD505-2E9C-101B-9397-08002B2CF9AE}" pid="6" name="_AuthorEmailDisplayName">
    <vt:lpwstr>Hanlon, Kellie</vt:lpwstr>
  </property>
  <property fmtid="{D5CDD505-2E9C-101B-9397-08002B2CF9AE}" pid="7" name="ContentTypeId">
    <vt:lpwstr>0x010100448A51CA6A5E29469210DFE023DA6042</vt:lpwstr>
  </property>
  <property fmtid="{D5CDD505-2E9C-101B-9397-08002B2CF9AE}" pid="8" name="_PreviousAdHocReviewCycleID">
    <vt:i4>862589764</vt:i4>
  </property>
</Properties>
</file>