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2.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comment3.xml" ContentType="application/vnd.openxmlformats-officedocument.presentationml.comment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9" r:id="rId6"/>
    <p:sldMasterId id="2147483704" r:id="rId7"/>
  </p:sldMasterIdLst>
  <p:notesMasterIdLst>
    <p:notesMasterId r:id="rId98"/>
  </p:notesMasterIdLst>
  <p:handoutMasterIdLst>
    <p:handoutMasterId r:id="rId99"/>
  </p:handoutMasterIdLst>
  <p:sldIdLst>
    <p:sldId id="601" r:id="rId8"/>
    <p:sldId id="607" r:id="rId9"/>
    <p:sldId id="476" r:id="rId10"/>
    <p:sldId id="310" r:id="rId11"/>
    <p:sldId id="311" r:id="rId12"/>
    <p:sldId id="312" r:id="rId13"/>
    <p:sldId id="313" r:id="rId14"/>
    <p:sldId id="314" r:id="rId15"/>
    <p:sldId id="315" r:id="rId16"/>
    <p:sldId id="316" r:id="rId17"/>
    <p:sldId id="603" r:id="rId18"/>
    <p:sldId id="317" r:id="rId19"/>
    <p:sldId id="477" r:id="rId20"/>
    <p:sldId id="351" r:id="rId21"/>
    <p:sldId id="377" r:id="rId22"/>
    <p:sldId id="506" r:id="rId23"/>
    <p:sldId id="457" r:id="rId24"/>
    <p:sldId id="350" r:id="rId25"/>
    <p:sldId id="352" r:id="rId26"/>
    <p:sldId id="420" r:id="rId27"/>
    <p:sldId id="459" r:id="rId28"/>
    <p:sldId id="514" r:id="rId29"/>
    <p:sldId id="515" r:id="rId30"/>
    <p:sldId id="460" r:id="rId31"/>
    <p:sldId id="462" r:id="rId32"/>
    <p:sldId id="548" r:id="rId33"/>
    <p:sldId id="478" r:id="rId34"/>
    <p:sldId id="431" r:id="rId35"/>
    <p:sldId id="421" r:id="rId36"/>
    <p:sldId id="425" r:id="rId37"/>
    <p:sldId id="426" r:id="rId38"/>
    <p:sldId id="427" r:id="rId39"/>
    <p:sldId id="428" r:id="rId40"/>
    <p:sldId id="430" r:id="rId41"/>
    <p:sldId id="423" r:id="rId42"/>
    <p:sldId id="494" r:id="rId43"/>
    <p:sldId id="602" r:id="rId44"/>
    <p:sldId id="520" r:id="rId45"/>
    <p:sldId id="585" r:id="rId46"/>
    <p:sldId id="586" r:id="rId47"/>
    <p:sldId id="549" r:id="rId48"/>
    <p:sldId id="550" r:id="rId49"/>
    <p:sldId id="551" r:id="rId50"/>
    <p:sldId id="552" r:id="rId51"/>
    <p:sldId id="553" r:id="rId52"/>
    <p:sldId id="554" r:id="rId53"/>
    <p:sldId id="555" r:id="rId54"/>
    <p:sldId id="556" r:id="rId55"/>
    <p:sldId id="557" r:id="rId56"/>
    <p:sldId id="558" r:id="rId57"/>
    <p:sldId id="559" r:id="rId58"/>
    <p:sldId id="560" r:id="rId59"/>
    <p:sldId id="561" r:id="rId60"/>
    <p:sldId id="562" r:id="rId61"/>
    <p:sldId id="563" r:id="rId62"/>
    <p:sldId id="564" r:id="rId63"/>
    <p:sldId id="565" r:id="rId64"/>
    <p:sldId id="566" r:id="rId65"/>
    <p:sldId id="567" r:id="rId66"/>
    <p:sldId id="568" r:id="rId67"/>
    <p:sldId id="569" r:id="rId68"/>
    <p:sldId id="570" r:id="rId69"/>
    <p:sldId id="528" r:id="rId70"/>
    <p:sldId id="529" r:id="rId71"/>
    <p:sldId id="530" r:id="rId72"/>
    <p:sldId id="531" r:id="rId73"/>
    <p:sldId id="532" r:id="rId74"/>
    <p:sldId id="535" r:id="rId75"/>
    <p:sldId id="604" r:id="rId76"/>
    <p:sldId id="536" r:id="rId77"/>
    <p:sldId id="537" r:id="rId78"/>
    <p:sldId id="538" r:id="rId79"/>
    <p:sldId id="539" r:id="rId80"/>
    <p:sldId id="540" r:id="rId81"/>
    <p:sldId id="492" r:id="rId82"/>
    <p:sldId id="465" r:id="rId83"/>
    <p:sldId id="401" r:id="rId84"/>
    <p:sldId id="466" r:id="rId85"/>
    <p:sldId id="606" r:id="rId86"/>
    <p:sldId id="592" r:id="rId87"/>
    <p:sldId id="587" r:id="rId88"/>
    <p:sldId id="595" r:id="rId89"/>
    <p:sldId id="596" r:id="rId90"/>
    <p:sldId id="597" r:id="rId91"/>
    <p:sldId id="598" r:id="rId92"/>
    <p:sldId id="599" r:id="rId93"/>
    <p:sldId id="600" r:id="rId94"/>
    <p:sldId id="589" r:id="rId95"/>
    <p:sldId id="590" r:id="rId96"/>
    <p:sldId id="605" r:id="rId9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tcomes" id="{221D73B2-5748-46EC-8863-B07FEFD946BD}">
          <p14:sldIdLst>
            <p14:sldId id="601"/>
            <p14:sldId id="607"/>
          </p14:sldIdLst>
        </p14:section>
        <p14:section name="Understand Chapter 62 Requirements" id="{AE873F30-AF44-49FE-B74E-C80F10829087}">
          <p14:sldIdLst>
            <p14:sldId id="476"/>
            <p14:sldId id="310"/>
            <p14:sldId id="311"/>
            <p14:sldId id="312"/>
            <p14:sldId id="313"/>
            <p14:sldId id="314"/>
            <p14:sldId id="315"/>
            <p14:sldId id="316"/>
            <p14:sldId id="603"/>
            <p14:sldId id="317"/>
          </p14:sldIdLst>
        </p14:section>
        <p14:section name="Understand the purpose of Universal Screening and Progress Monitoring" id="{2B71EAFA-DA5A-463F-A3DB-EE458335E82E}">
          <p14:sldIdLst>
            <p14:sldId id="477"/>
            <p14:sldId id="351"/>
            <p14:sldId id="377"/>
            <p14:sldId id="506"/>
            <p14:sldId id="457"/>
            <p14:sldId id="350"/>
            <p14:sldId id="352"/>
            <p14:sldId id="420"/>
            <p14:sldId id="459"/>
            <p14:sldId id="514"/>
            <p14:sldId id="515"/>
            <p14:sldId id="460"/>
            <p14:sldId id="462"/>
            <p14:sldId id="548"/>
          </p14:sldIdLst>
        </p14:section>
        <p14:section name="Become familiar with K-1 EarlyReading Universal Screening Measures" id="{D4C58596-69F3-4D73-8F6C-5D0238732369}">
          <p14:sldIdLst>
            <p14:sldId id="478"/>
            <p14:sldId id="431"/>
            <p14:sldId id="421"/>
            <p14:sldId id="425"/>
            <p14:sldId id="426"/>
            <p14:sldId id="427"/>
            <p14:sldId id="428"/>
            <p14:sldId id="430"/>
            <p14:sldId id="423"/>
            <p14:sldId id="494"/>
          </p14:sldIdLst>
        </p14:section>
        <p14:section name="Become Familiar with 2-3 CBMReading Universal Screening Measure" id="{F08E0772-7C59-4636-A5D5-949488B5E692}">
          <p14:sldIdLst>
            <p14:sldId id="602"/>
            <p14:sldId id="520"/>
            <p14:sldId id="585"/>
            <p14:sldId id="586"/>
            <p14:sldId id="549"/>
            <p14:sldId id="550"/>
            <p14:sldId id="551"/>
            <p14:sldId id="552"/>
            <p14:sldId id="553"/>
            <p14:sldId id="554"/>
            <p14:sldId id="555"/>
            <p14:sldId id="556"/>
            <p14:sldId id="557"/>
            <p14:sldId id="558"/>
            <p14:sldId id="559"/>
            <p14:sldId id="560"/>
            <p14:sldId id="561"/>
            <p14:sldId id="562"/>
            <p14:sldId id="563"/>
            <p14:sldId id="564"/>
            <p14:sldId id="565"/>
            <p14:sldId id="566"/>
            <p14:sldId id="567"/>
            <p14:sldId id="568"/>
            <p14:sldId id="569"/>
            <p14:sldId id="570"/>
            <p14:sldId id="528"/>
            <p14:sldId id="529"/>
            <p14:sldId id="530"/>
            <p14:sldId id="531"/>
            <p14:sldId id="532"/>
            <p14:sldId id="535"/>
            <p14:sldId id="604"/>
            <p14:sldId id="536"/>
            <p14:sldId id="537"/>
            <p14:sldId id="538"/>
            <p14:sldId id="539"/>
            <p14:sldId id="540"/>
          </p14:sldIdLst>
        </p14:section>
        <p14:section name="Login and Certify on Appropriate Assessments" id="{E7A9C3EF-B012-4DF6-856D-624A2E1A8099}">
          <p14:sldIdLst>
            <p14:sldId id="492"/>
            <p14:sldId id="465"/>
            <p14:sldId id="401"/>
            <p14:sldId id="466"/>
            <p14:sldId id="606"/>
            <p14:sldId id="592"/>
            <p14:sldId id="587"/>
            <p14:sldId id="595"/>
            <p14:sldId id="596"/>
            <p14:sldId id="597"/>
            <p14:sldId id="598"/>
            <p14:sldId id="599"/>
            <p14:sldId id="600"/>
            <p14:sldId id="589"/>
            <p14:sldId id="590"/>
            <p14:sldId id="6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d Christ" initials="TC"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8" autoAdjust="0"/>
    <p:restoredTop sz="73786" autoAdjust="0"/>
  </p:normalViewPr>
  <p:slideViewPr>
    <p:cSldViewPr>
      <p:cViewPr varScale="1">
        <p:scale>
          <a:sx n="54" d="100"/>
          <a:sy n="54" d="100"/>
        </p:scale>
        <p:origin x="6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notesMaster" Target="notesMasters/notesMaster1.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5-08T08:28:20.083" idx="13">
    <p:pos x="10" y="10"/>
    <p:text>get video embedded, get audio files as examples of good, moderate and poor readers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05-07T12:18:03.486" idx="6">
    <p:pos x="10" y="10"/>
    <p:text>replace with TIER</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4-05-07T12:16:26.419" idx="5">
    <p:pos x="10" y="10"/>
    <p:text>Remove for Iowa---replace with a reference to TIER</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A2B7E-3084-4B4E-B2A6-650F0C8E1C8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2016520-D889-446F-B8F7-FF558FC4C0D8}">
      <dgm:prSet phldrT="[Text]"/>
      <dgm:spPr/>
      <dgm:t>
        <a:bodyPr/>
        <a:lstStyle/>
        <a:p>
          <a:r>
            <a:rPr lang="en-US" dirty="0" smtClean="0"/>
            <a:t>Screening</a:t>
          </a:r>
          <a:endParaRPr lang="en-US" dirty="0"/>
        </a:p>
      </dgm:t>
    </dgm:pt>
    <dgm:pt modelId="{FB8FB7A2-34B7-47A5-A64C-D652BCC96615}" type="parTrans" cxnId="{BF59B317-75F5-4FD8-8ACC-FCB88D2CC5B3}">
      <dgm:prSet/>
      <dgm:spPr/>
      <dgm:t>
        <a:bodyPr/>
        <a:lstStyle/>
        <a:p>
          <a:endParaRPr lang="en-US"/>
        </a:p>
      </dgm:t>
    </dgm:pt>
    <dgm:pt modelId="{B0D6C9C0-29F3-4817-8019-43709B01AD90}" type="sibTrans" cxnId="{BF59B317-75F5-4FD8-8ACC-FCB88D2CC5B3}">
      <dgm:prSet/>
      <dgm:spPr/>
      <dgm:t>
        <a:bodyPr/>
        <a:lstStyle/>
        <a:p>
          <a:endParaRPr lang="en-US"/>
        </a:p>
      </dgm:t>
    </dgm:pt>
    <dgm:pt modelId="{54E14F28-E97C-4846-9C71-907226C04793}">
      <dgm:prSet phldrT="[Text]"/>
      <dgm:spPr/>
      <dgm:t>
        <a:bodyPr/>
        <a:lstStyle/>
        <a:p>
          <a:r>
            <a:rPr lang="en-US" dirty="0" smtClean="0"/>
            <a:t>“So, how are you doing?”</a:t>
          </a:r>
          <a:endParaRPr lang="en-US" dirty="0"/>
        </a:p>
      </dgm:t>
    </dgm:pt>
    <dgm:pt modelId="{1F2A50CF-05D2-42EA-8A9A-7743C1B65F3C}" type="parTrans" cxnId="{7621077F-3E4E-417A-B5EE-28F9C843AD2C}">
      <dgm:prSet/>
      <dgm:spPr/>
      <dgm:t>
        <a:bodyPr/>
        <a:lstStyle/>
        <a:p>
          <a:endParaRPr lang="en-US"/>
        </a:p>
      </dgm:t>
    </dgm:pt>
    <dgm:pt modelId="{CE285514-BF47-4140-942A-3C6FEB446E69}" type="sibTrans" cxnId="{7621077F-3E4E-417A-B5EE-28F9C843AD2C}">
      <dgm:prSet/>
      <dgm:spPr/>
      <dgm:t>
        <a:bodyPr/>
        <a:lstStyle/>
        <a:p>
          <a:endParaRPr lang="en-US"/>
        </a:p>
      </dgm:t>
    </dgm:pt>
    <dgm:pt modelId="{E5193109-1A4C-408A-95C5-2EC61759746A}">
      <dgm:prSet phldrT="[Text]"/>
      <dgm:spPr/>
      <dgm:t>
        <a:bodyPr/>
        <a:lstStyle/>
        <a:p>
          <a:r>
            <a:rPr lang="en-US" dirty="0" smtClean="0"/>
            <a:t>Diagnostic</a:t>
          </a:r>
          <a:endParaRPr lang="en-US" dirty="0"/>
        </a:p>
      </dgm:t>
    </dgm:pt>
    <dgm:pt modelId="{F701A8B5-4B1E-4CBC-A6BE-41D2FDA32C0D}" type="parTrans" cxnId="{F904FC82-A93A-48D3-AD18-8A20B23C8ADB}">
      <dgm:prSet/>
      <dgm:spPr/>
      <dgm:t>
        <a:bodyPr/>
        <a:lstStyle/>
        <a:p>
          <a:endParaRPr lang="en-US"/>
        </a:p>
      </dgm:t>
    </dgm:pt>
    <dgm:pt modelId="{FA89BC45-66F2-4A70-8EB9-CADE7C4FB5D5}" type="sibTrans" cxnId="{F904FC82-A93A-48D3-AD18-8A20B23C8ADB}">
      <dgm:prSet/>
      <dgm:spPr/>
      <dgm:t>
        <a:bodyPr/>
        <a:lstStyle/>
        <a:p>
          <a:endParaRPr lang="en-US"/>
        </a:p>
      </dgm:t>
    </dgm:pt>
    <dgm:pt modelId="{014FDB39-6FF2-4E1D-9376-C82F0305E020}">
      <dgm:prSet phldrT="[Text]"/>
      <dgm:spPr/>
      <dgm:t>
        <a:bodyPr/>
        <a:lstStyle/>
        <a:p>
          <a:r>
            <a:rPr lang="en-US" dirty="0" smtClean="0"/>
            <a:t>Further testing (specific blood tests, ultrasounds, </a:t>
          </a:r>
          <a:r>
            <a:rPr lang="en-US" dirty="0" err="1" smtClean="0"/>
            <a:t>etc</a:t>
          </a:r>
          <a:r>
            <a:rPr lang="en-US" dirty="0" smtClean="0"/>
            <a:t>)</a:t>
          </a:r>
          <a:endParaRPr lang="en-US" dirty="0"/>
        </a:p>
      </dgm:t>
    </dgm:pt>
    <dgm:pt modelId="{2C2A4FFC-F5A6-40EF-8F32-D9AF5B280B30}" type="parTrans" cxnId="{C70616CA-1C61-47AA-B09D-2586AD525A41}">
      <dgm:prSet/>
      <dgm:spPr/>
      <dgm:t>
        <a:bodyPr/>
        <a:lstStyle/>
        <a:p>
          <a:endParaRPr lang="en-US"/>
        </a:p>
      </dgm:t>
    </dgm:pt>
    <dgm:pt modelId="{CBD52CD7-F177-47D9-8C49-CD3AD0625550}" type="sibTrans" cxnId="{C70616CA-1C61-47AA-B09D-2586AD525A41}">
      <dgm:prSet/>
      <dgm:spPr/>
      <dgm:t>
        <a:bodyPr/>
        <a:lstStyle/>
        <a:p>
          <a:endParaRPr lang="en-US"/>
        </a:p>
      </dgm:t>
    </dgm:pt>
    <dgm:pt modelId="{D06847F6-1E73-43DE-A50D-AE80C2C9BF9B}">
      <dgm:prSet phldrT="[Text]"/>
      <dgm:spPr/>
      <dgm:t>
        <a:bodyPr/>
        <a:lstStyle/>
        <a:p>
          <a:r>
            <a:rPr lang="en-US" dirty="0" smtClean="0"/>
            <a:t>Progress Monitoring</a:t>
          </a:r>
          <a:endParaRPr lang="en-US" dirty="0"/>
        </a:p>
      </dgm:t>
    </dgm:pt>
    <dgm:pt modelId="{245C8DBE-90CC-4F86-A1A0-EB2724F61F21}" type="parTrans" cxnId="{FF7B433C-A395-48BB-90F5-A952AD919BA4}">
      <dgm:prSet/>
      <dgm:spPr/>
      <dgm:t>
        <a:bodyPr/>
        <a:lstStyle/>
        <a:p>
          <a:endParaRPr lang="en-US"/>
        </a:p>
      </dgm:t>
    </dgm:pt>
    <dgm:pt modelId="{4C1FFBF3-1FAF-4CF3-A783-F4859037ABE0}" type="sibTrans" cxnId="{FF7B433C-A395-48BB-90F5-A952AD919BA4}">
      <dgm:prSet/>
      <dgm:spPr/>
      <dgm:t>
        <a:bodyPr/>
        <a:lstStyle/>
        <a:p>
          <a:endParaRPr lang="en-US"/>
        </a:p>
      </dgm:t>
    </dgm:pt>
    <dgm:pt modelId="{41006287-D289-46E9-B30B-B5C6540B0864}">
      <dgm:prSet phldrT="[Text]"/>
      <dgm:spPr/>
      <dgm:t>
        <a:bodyPr/>
        <a:lstStyle/>
        <a:p>
          <a:r>
            <a:rPr lang="en-US" dirty="0" smtClean="0"/>
            <a:t>Follow up tests to determine response to treatment</a:t>
          </a:r>
          <a:endParaRPr lang="en-US" dirty="0"/>
        </a:p>
      </dgm:t>
    </dgm:pt>
    <dgm:pt modelId="{8F69CDF3-AAB5-4035-BC00-57F907668A82}" type="parTrans" cxnId="{2D954F20-647E-4F87-B377-64952940FD30}">
      <dgm:prSet/>
      <dgm:spPr/>
      <dgm:t>
        <a:bodyPr/>
        <a:lstStyle/>
        <a:p>
          <a:endParaRPr lang="en-US"/>
        </a:p>
      </dgm:t>
    </dgm:pt>
    <dgm:pt modelId="{4486BF16-5CA2-49B5-B7BA-4D725E5CA76D}" type="sibTrans" cxnId="{2D954F20-647E-4F87-B377-64952940FD30}">
      <dgm:prSet/>
      <dgm:spPr/>
      <dgm:t>
        <a:bodyPr/>
        <a:lstStyle/>
        <a:p>
          <a:endParaRPr lang="en-US"/>
        </a:p>
      </dgm:t>
    </dgm:pt>
    <dgm:pt modelId="{2DD6267C-3553-4A91-B099-3880C93AD2FB}">
      <dgm:prSet phldrT="[Text]"/>
      <dgm:spPr/>
      <dgm:t>
        <a:bodyPr/>
        <a:lstStyle/>
        <a:p>
          <a:r>
            <a:rPr lang="en-US" dirty="0" smtClean="0"/>
            <a:t>Blood Pressure &amp; Temperature</a:t>
          </a:r>
          <a:endParaRPr lang="en-US" dirty="0"/>
        </a:p>
      </dgm:t>
    </dgm:pt>
    <dgm:pt modelId="{7E397622-45FC-494D-81E6-2DFB92AB220A}" type="parTrans" cxnId="{6FC625BA-17BE-408C-B8F3-6D32438E967E}">
      <dgm:prSet/>
      <dgm:spPr/>
      <dgm:t>
        <a:bodyPr/>
        <a:lstStyle/>
        <a:p>
          <a:endParaRPr lang="en-US"/>
        </a:p>
      </dgm:t>
    </dgm:pt>
    <dgm:pt modelId="{0A4BCD2A-A7E6-4F77-A2D1-BEEF1AA8ACC9}" type="sibTrans" cxnId="{6FC625BA-17BE-408C-B8F3-6D32438E967E}">
      <dgm:prSet/>
      <dgm:spPr/>
      <dgm:t>
        <a:bodyPr/>
        <a:lstStyle/>
        <a:p>
          <a:endParaRPr lang="en-US"/>
        </a:p>
      </dgm:t>
    </dgm:pt>
    <dgm:pt modelId="{523D76FB-1425-4587-878D-5099369CD8CF}" type="pres">
      <dgm:prSet presAssocID="{FCEA2B7E-3084-4B4E-B2A6-650F0C8E1C8D}" presName="linearFlow" presStyleCnt="0">
        <dgm:presLayoutVars>
          <dgm:dir/>
          <dgm:animLvl val="lvl"/>
          <dgm:resizeHandles val="exact"/>
        </dgm:presLayoutVars>
      </dgm:prSet>
      <dgm:spPr/>
      <dgm:t>
        <a:bodyPr/>
        <a:lstStyle/>
        <a:p>
          <a:endParaRPr lang="en-US"/>
        </a:p>
      </dgm:t>
    </dgm:pt>
    <dgm:pt modelId="{558F78DA-BE64-408E-B4E4-468A0159472C}" type="pres">
      <dgm:prSet presAssocID="{F2016520-D889-446F-B8F7-FF558FC4C0D8}" presName="composite" presStyleCnt="0"/>
      <dgm:spPr/>
    </dgm:pt>
    <dgm:pt modelId="{C9782E08-9CFD-4B3F-99F8-78D420B5B98B}" type="pres">
      <dgm:prSet presAssocID="{F2016520-D889-446F-B8F7-FF558FC4C0D8}" presName="parTx" presStyleLbl="node1" presStyleIdx="0" presStyleCnt="3">
        <dgm:presLayoutVars>
          <dgm:chMax val="0"/>
          <dgm:chPref val="0"/>
          <dgm:bulletEnabled val="1"/>
        </dgm:presLayoutVars>
      </dgm:prSet>
      <dgm:spPr/>
      <dgm:t>
        <a:bodyPr/>
        <a:lstStyle/>
        <a:p>
          <a:endParaRPr lang="en-US"/>
        </a:p>
      </dgm:t>
    </dgm:pt>
    <dgm:pt modelId="{B6E4C6B0-CD7C-42AA-8080-B851997867EC}" type="pres">
      <dgm:prSet presAssocID="{F2016520-D889-446F-B8F7-FF558FC4C0D8}" presName="parSh" presStyleLbl="node1" presStyleIdx="0" presStyleCnt="3"/>
      <dgm:spPr/>
      <dgm:t>
        <a:bodyPr/>
        <a:lstStyle/>
        <a:p>
          <a:endParaRPr lang="en-US"/>
        </a:p>
      </dgm:t>
    </dgm:pt>
    <dgm:pt modelId="{31F49132-C018-4B6F-B416-8FF80D0C286A}" type="pres">
      <dgm:prSet presAssocID="{F2016520-D889-446F-B8F7-FF558FC4C0D8}" presName="desTx" presStyleLbl="fgAcc1" presStyleIdx="0" presStyleCnt="3">
        <dgm:presLayoutVars>
          <dgm:bulletEnabled val="1"/>
        </dgm:presLayoutVars>
      </dgm:prSet>
      <dgm:spPr/>
      <dgm:t>
        <a:bodyPr/>
        <a:lstStyle/>
        <a:p>
          <a:endParaRPr lang="en-US"/>
        </a:p>
      </dgm:t>
    </dgm:pt>
    <dgm:pt modelId="{7F2821FD-9ED9-4102-8011-65B9AE6081DD}" type="pres">
      <dgm:prSet presAssocID="{B0D6C9C0-29F3-4817-8019-43709B01AD90}" presName="sibTrans" presStyleLbl="sibTrans2D1" presStyleIdx="0" presStyleCnt="2"/>
      <dgm:spPr/>
      <dgm:t>
        <a:bodyPr/>
        <a:lstStyle/>
        <a:p>
          <a:endParaRPr lang="en-US"/>
        </a:p>
      </dgm:t>
    </dgm:pt>
    <dgm:pt modelId="{2F7345B1-6D4F-4A43-BD82-71D706815F3F}" type="pres">
      <dgm:prSet presAssocID="{B0D6C9C0-29F3-4817-8019-43709B01AD90}" presName="connTx" presStyleLbl="sibTrans2D1" presStyleIdx="0" presStyleCnt="2"/>
      <dgm:spPr/>
      <dgm:t>
        <a:bodyPr/>
        <a:lstStyle/>
        <a:p>
          <a:endParaRPr lang="en-US"/>
        </a:p>
      </dgm:t>
    </dgm:pt>
    <dgm:pt modelId="{DB85AA0B-9E65-44EE-9A91-8C48EFA52866}" type="pres">
      <dgm:prSet presAssocID="{E5193109-1A4C-408A-95C5-2EC61759746A}" presName="composite" presStyleCnt="0"/>
      <dgm:spPr/>
    </dgm:pt>
    <dgm:pt modelId="{EDC0FFE9-C0BF-4995-90CF-97E611A79874}" type="pres">
      <dgm:prSet presAssocID="{E5193109-1A4C-408A-95C5-2EC61759746A}" presName="parTx" presStyleLbl="node1" presStyleIdx="0" presStyleCnt="3">
        <dgm:presLayoutVars>
          <dgm:chMax val="0"/>
          <dgm:chPref val="0"/>
          <dgm:bulletEnabled val="1"/>
        </dgm:presLayoutVars>
      </dgm:prSet>
      <dgm:spPr/>
      <dgm:t>
        <a:bodyPr/>
        <a:lstStyle/>
        <a:p>
          <a:endParaRPr lang="en-US"/>
        </a:p>
      </dgm:t>
    </dgm:pt>
    <dgm:pt modelId="{C3D477D2-1C15-4CB3-8D1C-A311C5F1EC5F}" type="pres">
      <dgm:prSet presAssocID="{E5193109-1A4C-408A-95C5-2EC61759746A}" presName="parSh" presStyleLbl="node1" presStyleIdx="1" presStyleCnt="3"/>
      <dgm:spPr/>
      <dgm:t>
        <a:bodyPr/>
        <a:lstStyle/>
        <a:p>
          <a:endParaRPr lang="en-US"/>
        </a:p>
      </dgm:t>
    </dgm:pt>
    <dgm:pt modelId="{7547D7C8-8CA7-469B-8F02-F6C604F8A5D5}" type="pres">
      <dgm:prSet presAssocID="{E5193109-1A4C-408A-95C5-2EC61759746A}" presName="desTx" presStyleLbl="fgAcc1" presStyleIdx="1" presStyleCnt="3">
        <dgm:presLayoutVars>
          <dgm:bulletEnabled val="1"/>
        </dgm:presLayoutVars>
      </dgm:prSet>
      <dgm:spPr/>
      <dgm:t>
        <a:bodyPr/>
        <a:lstStyle/>
        <a:p>
          <a:endParaRPr lang="en-US"/>
        </a:p>
      </dgm:t>
    </dgm:pt>
    <dgm:pt modelId="{4FB96248-E9D5-4246-A960-DEB3741F0B07}" type="pres">
      <dgm:prSet presAssocID="{FA89BC45-66F2-4A70-8EB9-CADE7C4FB5D5}" presName="sibTrans" presStyleLbl="sibTrans2D1" presStyleIdx="1" presStyleCnt="2"/>
      <dgm:spPr/>
      <dgm:t>
        <a:bodyPr/>
        <a:lstStyle/>
        <a:p>
          <a:endParaRPr lang="en-US"/>
        </a:p>
      </dgm:t>
    </dgm:pt>
    <dgm:pt modelId="{43663A3D-135B-489D-83DA-9E27E1D14FE8}" type="pres">
      <dgm:prSet presAssocID="{FA89BC45-66F2-4A70-8EB9-CADE7C4FB5D5}" presName="connTx" presStyleLbl="sibTrans2D1" presStyleIdx="1" presStyleCnt="2"/>
      <dgm:spPr/>
      <dgm:t>
        <a:bodyPr/>
        <a:lstStyle/>
        <a:p>
          <a:endParaRPr lang="en-US"/>
        </a:p>
      </dgm:t>
    </dgm:pt>
    <dgm:pt modelId="{50A59FB9-0FEC-45D6-9C76-D60742007633}" type="pres">
      <dgm:prSet presAssocID="{D06847F6-1E73-43DE-A50D-AE80C2C9BF9B}" presName="composite" presStyleCnt="0"/>
      <dgm:spPr/>
    </dgm:pt>
    <dgm:pt modelId="{3269EDBD-A922-419C-8E05-45BF55C1F3E1}" type="pres">
      <dgm:prSet presAssocID="{D06847F6-1E73-43DE-A50D-AE80C2C9BF9B}" presName="parTx" presStyleLbl="node1" presStyleIdx="1" presStyleCnt="3">
        <dgm:presLayoutVars>
          <dgm:chMax val="0"/>
          <dgm:chPref val="0"/>
          <dgm:bulletEnabled val="1"/>
        </dgm:presLayoutVars>
      </dgm:prSet>
      <dgm:spPr/>
      <dgm:t>
        <a:bodyPr/>
        <a:lstStyle/>
        <a:p>
          <a:endParaRPr lang="en-US"/>
        </a:p>
      </dgm:t>
    </dgm:pt>
    <dgm:pt modelId="{E811DBD8-9ACF-49B1-8105-F930ED4CA478}" type="pres">
      <dgm:prSet presAssocID="{D06847F6-1E73-43DE-A50D-AE80C2C9BF9B}" presName="parSh" presStyleLbl="node1" presStyleIdx="2" presStyleCnt="3"/>
      <dgm:spPr/>
      <dgm:t>
        <a:bodyPr/>
        <a:lstStyle/>
        <a:p>
          <a:endParaRPr lang="en-US"/>
        </a:p>
      </dgm:t>
    </dgm:pt>
    <dgm:pt modelId="{A16716E9-7A62-439D-BA17-509CAADEEEA1}" type="pres">
      <dgm:prSet presAssocID="{D06847F6-1E73-43DE-A50D-AE80C2C9BF9B}" presName="desTx" presStyleLbl="fgAcc1" presStyleIdx="2" presStyleCnt="3">
        <dgm:presLayoutVars>
          <dgm:bulletEnabled val="1"/>
        </dgm:presLayoutVars>
      </dgm:prSet>
      <dgm:spPr/>
      <dgm:t>
        <a:bodyPr/>
        <a:lstStyle/>
        <a:p>
          <a:endParaRPr lang="en-US"/>
        </a:p>
      </dgm:t>
    </dgm:pt>
  </dgm:ptLst>
  <dgm:cxnLst>
    <dgm:cxn modelId="{D9A25946-7316-44E6-915E-A2DF84BA40E5}" type="presOf" srcId="{B0D6C9C0-29F3-4817-8019-43709B01AD90}" destId="{2F7345B1-6D4F-4A43-BD82-71D706815F3F}" srcOrd="1" destOrd="0" presId="urn:microsoft.com/office/officeart/2005/8/layout/process3"/>
    <dgm:cxn modelId="{05B87B4E-6C5F-46BA-BDB9-C88571795284}" type="presOf" srcId="{B0D6C9C0-29F3-4817-8019-43709B01AD90}" destId="{7F2821FD-9ED9-4102-8011-65B9AE6081DD}" srcOrd="0" destOrd="0" presId="urn:microsoft.com/office/officeart/2005/8/layout/process3"/>
    <dgm:cxn modelId="{6FC625BA-17BE-408C-B8F3-6D32438E967E}" srcId="{F2016520-D889-446F-B8F7-FF558FC4C0D8}" destId="{2DD6267C-3553-4A91-B099-3880C93AD2FB}" srcOrd="1" destOrd="0" parTransId="{7E397622-45FC-494D-81E6-2DFB92AB220A}" sibTransId="{0A4BCD2A-A7E6-4F77-A2D1-BEEF1AA8ACC9}"/>
    <dgm:cxn modelId="{C70616CA-1C61-47AA-B09D-2586AD525A41}" srcId="{E5193109-1A4C-408A-95C5-2EC61759746A}" destId="{014FDB39-6FF2-4E1D-9376-C82F0305E020}" srcOrd="0" destOrd="0" parTransId="{2C2A4FFC-F5A6-40EF-8F32-D9AF5B280B30}" sibTransId="{CBD52CD7-F177-47D9-8C49-CD3AD0625550}"/>
    <dgm:cxn modelId="{9828F0EA-3939-4516-8B44-96D808B814E7}" type="presOf" srcId="{014FDB39-6FF2-4E1D-9376-C82F0305E020}" destId="{7547D7C8-8CA7-469B-8F02-F6C604F8A5D5}" srcOrd="0" destOrd="0" presId="urn:microsoft.com/office/officeart/2005/8/layout/process3"/>
    <dgm:cxn modelId="{AD265284-3B39-4649-83AD-3E8B355473DD}" type="presOf" srcId="{E5193109-1A4C-408A-95C5-2EC61759746A}" destId="{C3D477D2-1C15-4CB3-8D1C-A311C5F1EC5F}" srcOrd="1" destOrd="0" presId="urn:microsoft.com/office/officeart/2005/8/layout/process3"/>
    <dgm:cxn modelId="{E3F92330-5449-407F-A6B8-E4D7B43D5E11}" type="presOf" srcId="{D06847F6-1E73-43DE-A50D-AE80C2C9BF9B}" destId="{3269EDBD-A922-419C-8E05-45BF55C1F3E1}" srcOrd="0" destOrd="0" presId="urn:microsoft.com/office/officeart/2005/8/layout/process3"/>
    <dgm:cxn modelId="{CD88FFE8-33BE-4E08-B7DB-B3CBA9EC5EC2}" type="presOf" srcId="{41006287-D289-46E9-B30B-B5C6540B0864}" destId="{A16716E9-7A62-439D-BA17-509CAADEEEA1}" srcOrd="0" destOrd="0" presId="urn:microsoft.com/office/officeart/2005/8/layout/process3"/>
    <dgm:cxn modelId="{85D76C49-8A5A-4846-9395-FC459563E54E}" type="presOf" srcId="{FCEA2B7E-3084-4B4E-B2A6-650F0C8E1C8D}" destId="{523D76FB-1425-4587-878D-5099369CD8CF}" srcOrd="0" destOrd="0" presId="urn:microsoft.com/office/officeart/2005/8/layout/process3"/>
    <dgm:cxn modelId="{FF7B433C-A395-48BB-90F5-A952AD919BA4}" srcId="{FCEA2B7E-3084-4B4E-B2A6-650F0C8E1C8D}" destId="{D06847F6-1E73-43DE-A50D-AE80C2C9BF9B}" srcOrd="2" destOrd="0" parTransId="{245C8DBE-90CC-4F86-A1A0-EB2724F61F21}" sibTransId="{4C1FFBF3-1FAF-4CF3-A783-F4859037ABE0}"/>
    <dgm:cxn modelId="{4453A715-C620-4AA2-9616-C81E4AA0ADAC}" type="presOf" srcId="{2DD6267C-3553-4A91-B099-3880C93AD2FB}" destId="{31F49132-C018-4B6F-B416-8FF80D0C286A}" srcOrd="0" destOrd="1" presId="urn:microsoft.com/office/officeart/2005/8/layout/process3"/>
    <dgm:cxn modelId="{42AC351B-2878-4222-AD4D-CAB7EFE17C43}" type="presOf" srcId="{FA89BC45-66F2-4A70-8EB9-CADE7C4FB5D5}" destId="{43663A3D-135B-489D-83DA-9E27E1D14FE8}" srcOrd="1" destOrd="0" presId="urn:microsoft.com/office/officeart/2005/8/layout/process3"/>
    <dgm:cxn modelId="{7621077F-3E4E-417A-B5EE-28F9C843AD2C}" srcId="{F2016520-D889-446F-B8F7-FF558FC4C0D8}" destId="{54E14F28-E97C-4846-9C71-907226C04793}" srcOrd="0" destOrd="0" parTransId="{1F2A50CF-05D2-42EA-8A9A-7743C1B65F3C}" sibTransId="{CE285514-BF47-4140-942A-3C6FEB446E69}"/>
    <dgm:cxn modelId="{3205408A-91E2-4712-9AAF-4069C253987D}" type="presOf" srcId="{D06847F6-1E73-43DE-A50D-AE80C2C9BF9B}" destId="{E811DBD8-9ACF-49B1-8105-F930ED4CA478}" srcOrd="1" destOrd="0" presId="urn:microsoft.com/office/officeart/2005/8/layout/process3"/>
    <dgm:cxn modelId="{34F11C47-1092-4116-AB5E-54962C3005A1}" type="presOf" srcId="{E5193109-1A4C-408A-95C5-2EC61759746A}" destId="{EDC0FFE9-C0BF-4995-90CF-97E611A79874}" srcOrd="0" destOrd="0" presId="urn:microsoft.com/office/officeart/2005/8/layout/process3"/>
    <dgm:cxn modelId="{E2ADDB3A-7823-402E-AA86-266ED0473BBB}" type="presOf" srcId="{F2016520-D889-446F-B8F7-FF558FC4C0D8}" destId="{B6E4C6B0-CD7C-42AA-8080-B851997867EC}" srcOrd="1" destOrd="0" presId="urn:microsoft.com/office/officeart/2005/8/layout/process3"/>
    <dgm:cxn modelId="{A5E9756D-33DD-4156-8217-21BA899B3F3C}" type="presOf" srcId="{54E14F28-E97C-4846-9C71-907226C04793}" destId="{31F49132-C018-4B6F-B416-8FF80D0C286A}" srcOrd="0" destOrd="0" presId="urn:microsoft.com/office/officeart/2005/8/layout/process3"/>
    <dgm:cxn modelId="{F904FC82-A93A-48D3-AD18-8A20B23C8ADB}" srcId="{FCEA2B7E-3084-4B4E-B2A6-650F0C8E1C8D}" destId="{E5193109-1A4C-408A-95C5-2EC61759746A}" srcOrd="1" destOrd="0" parTransId="{F701A8B5-4B1E-4CBC-A6BE-41D2FDA32C0D}" sibTransId="{FA89BC45-66F2-4A70-8EB9-CADE7C4FB5D5}"/>
    <dgm:cxn modelId="{0EAB0004-0664-47C6-9839-DEC875357AB3}" type="presOf" srcId="{FA89BC45-66F2-4A70-8EB9-CADE7C4FB5D5}" destId="{4FB96248-E9D5-4246-A960-DEB3741F0B07}" srcOrd="0" destOrd="0" presId="urn:microsoft.com/office/officeart/2005/8/layout/process3"/>
    <dgm:cxn modelId="{BF59B317-75F5-4FD8-8ACC-FCB88D2CC5B3}" srcId="{FCEA2B7E-3084-4B4E-B2A6-650F0C8E1C8D}" destId="{F2016520-D889-446F-B8F7-FF558FC4C0D8}" srcOrd="0" destOrd="0" parTransId="{FB8FB7A2-34B7-47A5-A64C-D652BCC96615}" sibTransId="{B0D6C9C0-29F3-4817-8019-43709B01AD90}"/>
    <dgm:cxn modelId="{CD6EFB09-4D86-4FCF-9C47-C498BA859443}" type="presOf" srcId="{F2016520-D889-446F-B8F7-FF558FC4C0D8}" destId="{C9782E08-9CFD-4B3F-99F8-78D420B5B98B}" srcOrd="0" destOrd="0" presId="urn:microsoft.com/office/officeart/2005/8/layout/process3"/>
    <dgm:cxn modelId="{2D954F20-647E-4F87-B377-64952940FD30}" srcId="{D06847F6-1E73-43DE-A50D-AE80C2C9BF9B}" destId="{41006287-D289-46E9-B30B-B5C6540B0864}" srcOrd="0" destOrd="0" parTransId="{8F69CDF3-AAB5-4035-BC00-57F907668A82}" sibTransId="{4486BF16-5CA2-49B5-B7BA-4D725E5CA76D}"/>
    <dgm:cxn modelId="{69D6C8C0-F8A0-4787-9DAB-CE351F196240}" type="presParOf" srcId="{523D76FB-1425-4587-878D-5099369CD8CF}" destId="{558F78DA-BE64-408E-B4E4-468A0159472C}" srcOrd="0" destOrd="0" presId="urn:microsoft.com/office/officeart/2005/8/layout/process3"/>
    <dgm:cxn modelId="{7148EDDE-5782-414A-A4E1-D96211800050}" type="presParOf" srcId="{558F78DA-BE64-408E-B4E4-468A0159472C}" destId="{C9782E08-9CFD-4B3F-99F8-78D420B5B98B}" srcOrd="0" destOrd="0" presId="urn:microsoft.com/office/officeart/2005/8/layout/process3"/>
    <dgm:cxn modelId="{5165C38B-AFE9-4EEC-9B82-33E9F11F0C42}" type="presParOf" srcId="{558F78DA-BE64-408E-B4E4-468A0159472C}" destId="{B6E4C6B0-CD7C-42AA-8080-B851997867EC}" srcOrd="1" destOrd="0" presId="urn:microsoft.com/office/officeart/2005/8/layout/process3"/>
    <dgm:cxn modelId="{C0CAB08C-40CB-49E8-B0B8-CF7B2F364325}" type="presParOf" srcId="{558F78DA-BE64-408E-B4E4-468A0159472C}" destId="{31F49132-C018-4B6F-B416-8FF80D0C286A}" srcOrd="2" destOrd="0" presId="urn:microsoft.com/office/officeart/2005/8/layout/process3"/>
    <dgm:cxn modelId="{E5B0CF8E-C72C-4B4C-88CA-A91D6937926E}" type="presParOf" srcId="{523D76FB-1425-4587-878D-5099369CD8CF}" destId="{7F2821FD-9ED9-4102-8011-65B9AE6081DD}" srcOrd="1" destOrd="0" presId="urn:microsoft.com/office/officeart/2005/8/layout/process3"/>
    <dgm:cxn modelId="{F1118146-621D-470E-9E12-05A3BFF422AF}" type="presParOf" srcId="{7F2821FD-9ED9-4102-8011-65B9AE6081DD}" destId="{2F7345B1-6D4F-4A43-BD82-71D706815F3F}" srcOrd="0" destOrd="0" presId="urn:microsoft.com/office/officeart/2005/8/layout/process3"/>
    <dgm:cxn modelId="{3D702E7B-9F12-4B2E-A9B8-0E780D6FFD80}" type="presParOf" srcId="{523D76FB-1425-4587-878D-5099369CD8CF}" destId="{DB85AA0B-9E65-44EE-9A91-8C48EFA52866}" srcOrd="2" destOrd="0" presId="urn:microsoft.com/office/officeart/2005/8/layout/process3"/>
    <dgm:cxn modelId="{F6DC8299-7130-44BD-BC80-FDFF4D242BC6}" type="presParOf" srcId="{DB85AA0B-9E65-44EE-9A91-8C48EFA52866}" destId="{EDC0FFE9-C0BF-4995-90CF-97E611A79874}" srcOrd="0" destOrd="0" presId="urn:microsoft.com/office/officeart/2005/8/layout/process3"/>
    <dgm:cxn modelId="{C9290699-5F86-41A6-8DD7-DC9EBB590CB9}" type="presParOf" srcId="{DB85AA0B-9E65-44EE-9A91-8C48EFA52866}" destId="{C3D477D2-1C15-4CB3-8D1C-A311C5F1EC5F}" srcOrd="1" destOrd="0" presId="urn:microsoft.com/office/officeart/2005/8/layout/process3"/>
    <dgm:cxn modelId="{9873476A-06FB-4E59-8336-1A0070D554F8}" type="presParOf" srcId="{DB85AA0B-9E65-44EE-9A91-8C48EFA52866}" destId="{7547D7C8-8CA7-469B-8F02-F6C604F8A5D5}" srcOrd="2" destOrd="0" presId="urn:microsoft.com/office/officeart/2005/8/layout/process3"/>
    <dgm:cxn modelId="{174474FB-7A76-40AC-BF2C-330041C5E379}" type="presParOf" srcId="{523D76FB-1425-4587-878D-5099369CD8CF}" destId="{4FB96248-E9D5-4246-A960-DEB3741F0B07}" srcOrd="3" destOrd="0" presId="urn:microsoft.com/office/officeart/2005/8/layout/process3"/>
    <dgm:cxn modelId="{9EF1E22D-F95A-4EAF-B9CC-517131AE0CCC}" type="presParOf" srcId="{4FB96248-E9D5-4246-A960-DEB3741F0B07}" destId="{43663A3D-135B-489D-83DA-9E27E1D14FE8}" srcOrd="0" destOrd="0" presId="urn:microsoft.com/office/officeart/2005/8/layout/process3"/>
    <dgm:cxn modelId="{C0A51567-0DFF-4553-9696-E40D1997850E}" type="presParOf" srcId="{523D76FB-1425-4587-878D-5099369CD8CF}" destId="{50A59FB9-0FEC-45D6-9C76-D60742007633}" srcOrd="4" destOrd="0" presId="urn:microsoft.com/office/officeart/2005/8/layout/process3"/>
    <dgm:cxn modelId="{B8C22365-91EF-4D55-9431-C13CE143D6CD}" type="presParOf" srcId="{50A59FB9-0FEC-45D6-9C76-D60742007633}" destId="{3269EDBD-A922-419C-8E05-45BF55C1F3E1}" srcOrd="0" destOrd="0" presId="urn:microsoft.com/office/officeart/2005/8/layout/process3"/>
    <dgm:cxn modelId="{D471B2FE-AB79-4936-986B-6D23D8870BA6}" type="presParOf" srcId="{50A59FB9-0FEC-45D6-9C76-D60742007633}" destId="{E811DBD8-9ACF-49B1-8105-F930ED4CA478}" srcOrd="1" destOrd="0" presId="urn:microsoft.com/office/officeart/2005/8/layout/process3"/>
    <dgm:cxn modelId="{69ED727D-2795-40ED-A9C9-10DA8665E11A}" type="presParOf" srcId="{50A59FB9-0FEC-45D6-9C76-D60742007633}" destId="{A16716E9-7A62-439D-BA17-509CAADEEEA1}"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70A3F32-678A-47C6-9B9C-CF9D03364934}" type="datetimeFigureOut">
              <a:rPr lang="en-US" smtClean="0"/>
              <a:t>9/18/2015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236CC9B-0A22-4E54-AD97-AD2FD234E2E9}" type="slidenum">
              <a:rPr lang="en-US" smtClean="0"/>
              <a:t>‹#›</a:t>
            </a:fld>
            <a:endParaRPr lang="en-US"/>
          </a:p>
        </p:txBody>
      </p:sp>
    </p:spTree>
    <p:extLst>
      <p:ext uri="{BB962C8B-B14F-4D97-AF65-F5344CB8AC3E}">
        <p14:creationId xmlns:p14="http://schemas.microsoft.com/office/powerpoint/2010/main" val="2505922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D2A4CD-C028-49C9-9C5C-0824C504578B}" type="datetimeFigureOut">
              <a:rPr lang="en-US" smtClean="0"/>
              <a:t>9/18/2015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E8DD48-0CD6-4F04-9836-E16B1B79CA27}" type="slidenum">
              <a:rPr lang="en-US" smtClean="0"/>
              <a:t>‹#›</a:t>
            </a:fld>
            <a:endParaRPr lang="en-US"/>
          </a:p>
        </p:txBody>
      </p:sp>
    </p:spTree>
    <p:extLst>
      <p:ext uri="{BB962C8B-B14F-4D97-AF65-F5344CB8AC3E}">
        <p14:creationId xmlns:p14="http://schemas.microsoft.com/office/powerpoint/2010/main" val="375987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p>
          <a:p>
            <a:endParaRPr lang="en-US" dirty="0" smtClean="0"/>
          </a:p>
          <a:p>
            <a:r>
              <a:rPr lang="en-US" dirty="0" smtClean="0"/>
              <a:t>26</a:t>
            </a:r>
            <a:r>
              <a:rPr lang="en-US" baseline="0" dirty="0" smtClean="0"/>
              <a:t> page guidance document from DE available on their website and on our FAST PD page- I will highlight big ideas and need to knows</a:t>
            </a:r>
          </a:p>
          <a:p>
            <a:endParaRPr lang="en-US" baseline="0" dirty="0" smtClean="0"/>
          </a:p>
          <a:p>
            <a:r>
              <a:rPr lang="en-US" baseline="0" dirty="0" smtClean="0"/>
              <a:t>“ELI” Early Literacy Implementation/Code 279.68/Chapter 62</a:t>
            </a:r>
            <a:endParaRPr lang="en-US" dirty="0" smtClean="0"/>
          </a:p>
        </p:txBody>
      </p:sp>
      <p:sp>
        <p:nvSpPr>
          <p:cNvPr id="4" name="Slide Number Placeholder 3"/>
          <p:cNvSpPr>
            <a:spLocks noGrp="1"/>
          </p:cNvSpPr>
          <p:nvPr>
            <p:ph type="sldNum" sz="quarter" idx="10"/>
          </p:nvPr>
        </p:nvSpPr>
        <p:spPr/>
        <p:txBody>
          <a:bodyPr/>
          <a:lstStyle/>
          <a:p>
            <a:fld id="{78FAEA14-EDBA-0044-AAC4-F7711CDEF267}" type="slidenum">
              <a:rPr lang="en-US" smtClean="0"/>
              <a:pPr/>
              <a:t>4</a:t>
            </a:fld>
            <a:endParaRPr lang="en-US"/>
          </a:p>
        </p:txBody>
      </p:sp>
    </p:spTree>
    <p:extLst>
      <p:ext uri="{BB962C8B-B14F-4D97-AF65-F5344CB8AC3E}">
        <p14:creationId xmlns:p14="http://schemas.microsoft.com/office/powerpoint/2010/main" val="182187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C5D0C-E636-444B-BA04-B52FD030D37A}" type="slidenum">
              <a:rPr lang="en-US" smtClean="0"/>
              <a:pPr/>
              <a:t>15</a:t>
            </a:fld>
            <a:endParaRPr lang="en-US"/>
          </a:p>
        </p:txBody>
      </p:sp>
    </p:spTree>
    <p:extLst>
      <p:ext uri="{BB962C8B-B14F-4D97-AF65-F5344CB8AC3E}">
        <p14:creationId xmlns:p14="http://schemas.microsoft.com/office/powerpoint/2010/main" val="100576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of Universal Screener</a:t>
            </a:r>
            <a:endParaRPr lang="en-US" dirty="0"/>
          </a:p>
        </p:txBody>
      </p:sp>
      <p:sp>
        <p:nvSpPr>
          <p:cNvPr id="4" name="Slide Number Placeholder 3"/>
          <p:cNvSpPr>
            <a:spLocks noGrp="1"/>
          </p:cNvSpPr>
          <p:nvPr>
            <p:ph type="sldNum" sz="quarter" idx="10"/>
          </p:nvPr>
        </p:nvSpPr>
        <p:spPr/>
        <p:txBody>
          <a:bodyPr/>
          <a:lstStyle/>
          <a:p>
            <a:fld id="{78FAEA14-EDBA-0044-AAC4-F7711CDEF267}" type="slidenum">
              <a:rPr lang="en-US" smtClean="0"/>
              <a:pPr/>
              <a:t>18</a:t>
            </a:fld>
            <a:endParaRPr lang="en-US"/>
          </a:p>
        </p:txBody>
      </p:sp>
    </p:spTree>
    <p:extLst>
      <p:ext uri="{BB962C8B-B14F-4D97-AF65-F5344CB8AC3E}">
        <p14:creationId xmlns:p14="http://schemas.microsoft.com/office/powerpoint/2010/main" val="1582279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minutes to look at this. 10:30</a:t>
            </a:r>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t>20</a:t>
            </a:fld>
            <a:endParaRPr lang="en-US"/>
          </a:p>
        </p:txBody>
      </p:sp>
    </p:spTree>
    <p:extLst>
      <p:ext uri="{BB962C8B-B14F-4D97-AF65-F5344CB8AC3E}">
        <p14:creationId xmlns:p14="http://schemas.microsoft.com/office/powerpoint/2010/main" val="2972595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t>24</a:t>
            </a:fld>
            <a:endParaRPr lang="en-US"/>
          </a:p>
        </p:txBody>
      </p:sp>
    </p:spTree>
    <p:extLst>
      <p:ext uri="{BB962C8B-B14F-4D97-AF65-F5344CB8AC3E}">
        <p14:creationId xmlns:p14="http://schemas.microsoft.com/office/powerpoint/2010/main" val="1895253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EE8DD48-0CD6-4F04-9836-E16B1B79CA27}" type="slidenum">
              <a:rPr lang="en-US" smtClean="0"/>
              <a:t>25</a:t>
            </a:fld>
            <a:endParaRPr lang="en-US"/>
          </a:p>
        </p:txBody>
      </p:sp>
    </p:spTree>
    <p:extLst>
      <p:ext uri="{BB962C8B-B14F-4D97-AF65-F5344CB8AC3E}">
        <p14:creationId xmlns:p14="http://schemas.microsoft.com/office/powerpoint/2010/main" val="4260306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EE8DD48-0CD6-4F04-9836-E16B1B79CA27}" type="slidenum">
              <a:rPr lang="en-US" smtClean="0"/>
              <a:t>26</a:t>
            </a:fld>
            <a:endParaRPr lang="en-US"/>
          </a:p>
        </p:txBody>
      </p:sp>
    </p:spTree>
    <p:extLst>
      <p:ext uri="{BB962C8B-B14F-4D97-AF65-F5344CB8AC3E}">
        <p14:creationId xmlns:p14="http://schemas.microsoft.com/office/powerpoint/2010/main" val="2605612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these measures?  Research</a:t>
            </a:r>
            <a:r>
              <a:rPr lang="en-US" baseline="0" dirty="0" smtClean="0"/>
              <a:t> shows highest correlation to predicting overall literacy health.  </a:t>
            </a:r>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t>29</a:t>
            </a:fld>
            <a:endParaRPr lang="en-US"/>
          </a:p>
        </p:txBody>
      </p:sp>
    </p:spTree>
    <p:extLst>
      <p:ext uri="{BB962C8B-B14F-4D97-AF65-F5344CB8AC3E}">
        <p14:creationId xmlns:p14="http://schemas.microsoft.com/office/powerpoint/2010/main" val="232544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wheel-</a:t>
            </a:r>
            <a:r>
              <a:rPr lang="en-US" baseline="0" dirty="0" smtClean="0"/>
              <a:t> changing first letter- really working with ONSET sounds even if it is sat, bat, cat, fat.  Work from word lists like hit, hid, had, sad, sat, sit, it, at (those are short vowel strengthening!)</a:t>
            </a:r>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t>33</a:t>
            </a:fld>
            <a:endParaRPr lang="en-US"/>
          </a:p>
        </p:txBody>
      </p:sp>
    </p:spTree>
    <p:extLst>
      <p:ext uri="{BB962C8B-B14F-4D97-AF65-F5344CB8AC3E}">
        <p14:creationId xmlns:p14="http://schemas.microsoft.com/office/powerpoint/2010/main" val="1371603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t>36</a:t>
            </a:fld>
            <a:endParaRPr lang="en-US"/>
          </a:p>
        </p:txBody>
      </p:sp>
    </p:spTree>
    <p:extLst>
      <p:ext uri="{BB962C8B-B14F-4D97-AF65-F5344CB8AC3E}">
        <p14:creationId xmlns:p14="http://schemas.microsoft.com/office/powerpoint/2010/main" val="1133905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D31FB5-FB38-4B16-9478-89469BBAA133}" type="slidenum">
              <a:rPr lang="en-US" smtClean="0"/>
              <a:pPr/>
              <a:t>41</a:t>
            </a:fld>
            <a:endParaRPr lang="en-US" dirty="0"/>
          </a:p>
        </p:txBody>
      </p:sp>
    </p:spTree>
    <p:extLst>
      <p:ext uri="{BB962C8B-B14F-4D97-AF65-F5344CB8AC3E}">
        <p14:creationId xmlns:p14="http://schemas.microsoft.com/office/powerpoint/2010/main" val="1575973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endParaRPr lang="en-US" dirty="0"/>
          </a:p>
        </p:txBody>
      </p:sp>
      <p:sp>
        <p:nvSpPr>
          <p:cNvPr id="4" name="Slide Number Placeholder 3"/>
          <p:cNvSpPr>
            <a:spLocks noGrp="1"/>
          </p:cNvSpPr>
          <p:nvPr>
            <p:ph type="sldNum" sz="quarter" idx="10"/>
          </p:nvPr>
        </p:nvSpPr>
        <p:spPr/>
        <p:txBody>
          <a:bodyPr/>
          <a:lstStyle/>
          <a:p>
            <a:fld id="{78FAEA14-EDBA-0044-AAC4-F7711CDEF267}" type="slidenum">
              <a:rPr lang="en-US" smtClean="0"/>
              <a:pPr/>
              <a:t>5</a:t>
            </a:fld>
            <a:endParaRPr lang="en-US"/>
          </a:p>
        </p:txBody>
      </p:sp>
    </p:spTree>
    <p:extLst>
      <p:ext uri="{BB962C8B-B14F-4D97-AF65-F5344CB8AC3E}">
        <p14:creationId xmlns:p14="http://schemas.microsoft.com/office/powerpoint/2010/main" val="313816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D31FB5-FB38-4B16-9478-89469BBAA133}" type="slidenum">
              <a:rPr lang="en-US" smtClean="0"/>
              <a:pPr/>
              <a:t>42</a:t>
            </a:fld>
            <a:endParaRPr lang="en-US" dirty="0"/>
          </a:p>
        </p:txBody>
      </p:sp>
    </p:spTree>
    <p:extLst>
      <p:ext uri="{BB962C8B-B14F-4D97-AF65-F5344CB8AC3E}">
        <p14:creationId xmlns:p14="http://schemas.microsoft.com/office/powerpoint/2010/main" val="3854606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and explain CBMReading.</a:t>
            </a:r>
            <a:r>
              <a:rPr lang="en-US" baseline="0" dirty="0" smtClean="0"/>
              <a:t>  An example of one passage, scored, is shown on the right.</a:t>
            </a:r>
          </a:p>
          <a:p>
            <a:r>
              <a:rPr lang="en-US" baseline="0" dirty="0" smtClean="0"/>
              <a:t>Picture indicates that this is an individually administered measure.</a:t>
            </a:r>
          </a:p>
          <a:p>
            <a:endParaRPr lang="en-US" baseline="0" dirty="0" smtClean="0"/>
          </a:p>
          <a:p>
            <a:r>
              <a:rPr lang="en-US" baseline="0" dirty="0" smtClean="0"/>
              <a:t>64 words correct per minute with 8 errors (89% accuracy) is shown in the example.  An important point to make about CBMReading is that it is not a measure that is solely concerned about rate of reading.  Accuracy and qualitative features of students’ reading are also important components.  Accuracy rate is one way in which we can better understand how well students are reading—and how well they are likely to understand what they are reading.</a:t>
            </a:r>
            <a:endParaRPr lang="en-US" dirty="0"/>
          </a:p>
        </p:txBody>
      </p:sp>
      <p:sp>
        <p:nvSpPr>
          <p:cNvPr id="4" name="Slide Number Placeholder 3"/>
          <p:cNvSpPr>
            <a:spLocks noGrp="1"/>
          </p:cNvSpPr>
          <p:nvPr>
            <p:ph type="sldNum" sz="quarter" idx="10"/>
          </p:nvPr>
        </p:nvSpPr>
        <p:spPr/>
        <p:txBody>
          <a:bodyPr/>
          <a:lstStyle/>
          <a:p>
            <a:fld id="{B8D31FB5-FB38-4B16-9478-89469BBAA133}" type="slidenum">
              <a:rPr lang="en-US" smtClean="0"/>
              <a:pPr/>
              <a:t>43</a:t>
            </a:fld>
            <a:endParaRPr lang="en-US" dirty="0"/>
          </a:p>
        </p:txBody>
      </p:sp>
    </p:spTree>
    <p:extLst>
      <p:ext uri="{BB962C8B-B14F-4D97-AF65-F5344CB8AC3E}">
        <p14:creationId xmlns:p14="http://schemas.microsoft.com/office/powerpoint/2010/main" val="3238503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CBMReading covers Grades 1-6 for screening.  There are three passages used per Benchmark</a:t>
            </a:r>
            <a:r>
              <a:rPr lang="en-US" baseline="0" dirty="0" smtClean="0"/>
              <a:t> Period, each read for 1 minute and scored accordingly.  Here is a sample of </a:t>
            </a:r>
            <a:r>
              <a:rPr lang="en-US" dirty="0" smtClean="0"/>
              <a:t>CBMReading for Grade 1</a:t>
            </a:r>
            <a:endParaRPr lang="en-US" dirty="0"/>
          </a:p>
        </p:txBody>
      </p:sp>
      <p:sp>
        <p:nvSpPr>
          <p:cNvPr id="4" name="Slide Number Placeholder 3"/>
          <p:cNvSpPr>
            <a:spLocks noGrp="1"/>
          </p:cNvSpPr>
          <p:nvPr>
            <p:ph type="sldNum" sz="quarter" idx="10"/>
          </p:nvPr>
        </p:nvSpPr>
        <p:spPr/>
        <p:txBody>
          <a:bodyPr/>
          <a:lstStyle/>
          <a:p>
            <a:fld id="{1E04AF83-1099-40EB-AD52-BC6BFBD31DF4}" type="slidenum">
              <a:rPr lang="en-US" smtClean="0"/>
              <a:pPr/>
              <a:t>44</a:t>
            </a:fld>
            <a:endParaRPr lang="en-US" dirty="0"/>
          </a:p>
        </p:txBody>
      </p:sp>
    </p:spTree>
    <p:extLst>
      <p:ext uri="{BB962C8B-B14F-4D97-AF65-F5344CB8AC3E}">
        <p14:creationId xmlns:p14="http://schemas.microsoft.com/office/powerpoint/2010/main" val="535160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D31FB5-FB38-4B16-9478-89469BBAA133}" type="slidenum">
              <a:rPr lang="en-US" smtClean="0"/>
              <a:pPr/>
              <a:t>45</a:t>
            </a:fld>
            <a:endParaRPr lang="en-US" dirty="0"/>
          </a:p>
        </p:txBody>
      </p:sp>
    </p:spTree>
    <p:extLst>
      <p:ext uri="{BB962C8B-B14F-4D97-AF65-F5344CB8AC3E}">
        <p14:creationId xmlns:p14="http://schemas.microsoft.com/office/powerpoint/2010/main" val="3167051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xfrm>
            <a:off x="1257300" y="720725"/>
            <a:ext cx="4802188" cy="3600450"/>
          </a:xfrm>
          <a:ln/>
        </p:spPr>
      </p:sp>
      <p:sp>
        <p:nvSpPr>
          <p:cNvPr id="318467" name="Notes Placeholder 2"/>
          <p:cNvSpPr>
            <a:spLocks noGrp="1"/>
          </p:cNvSpPr>
          <p:nvPr>
            <p:ph type="body" idx="1"/>
          </p:nvPr>
        </p:nvSpPr>
        <p:spPr>
          <a:noFill/>
          <a:ln/>
        </p:spPr>
        <p:txBody>
          <a:bodyPr/>
          <a:lstStyle/>
          <a:p>
            <a:pPr eaLnBrk="1" hangingPunct="1">
              <a:spcBef>
                <a:spcPct val="0"/>
              </a:spcBef>
            </a:pPr>
            <a:r>
              <a:rPr lang="en-US" dirty="0" smtClean="0">
                <a:latin typeface="Arial" pitchFamily="34" charset="0"/>
              </a:rPr>
              <a:t>One</a:t>
            </a:r>
            <a:r>
              <a:rPr lang="en-US" baseline="0" dirty="0" smtClean="0">
                <a:latin typeface="Arial" pitchFamily="34" charset="0"/>
              </a:rPr>
              <a:t> of the m</a:t>
            </a:r>
            <a:r>
              <a:rPr lang="en-US" dirty="0" smtClean="0">
                <a:latin typeface="Arial" pitchFamily="34" charset="0"/>
              </a:rPr>
              <a:t>ajor criticisms of</a:t>
            </a:r>
            <a:r>
              <a:rPr lang="en-US" baseline="0" dirty="0" smtClean="0">
                <a:latin typeface="Arial" pitchFamily="34" charset="0"/>
              </a:rPr>
              <a:t> CBM &amp; promoting automaticity is that this approach </a:t>
            </a:r>
            <a:r>
              <a:rPr lang="en-US" dirty="0" smtClean="0">
                <a:latin typeface="Arial" pitchFamily="34" charset="0"/>
              </a:rPr>
              <a:t>ignores comprehension. However, it</a:t>
            </a:r>
            <a:r>
              <a:rPr lang="en-US" baseline="0" dirty="0" smtClean="0">
                <a:latin typeface="Arial" pitchFamily="34" charset="0"/>
              </a:rPr>
              <a:t> is likely that the development of “lower order” skills such as becoming accurate and fluent is necessary for more complex tasks (e.g. comprehending text). </a:t>
            </a:r>
            <a:endParaRPr lang="en-US" dirty="0" smtClean="0">
              <a:latin typeface="Arial" pitchFamily="34" charset="0"/>
            </a:endParaRP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As students</a:t>
            </a:r>
            <a:r>
              <a:rPr lang="en-US" baseline="0" dirty="0" smtClean="0">
                <a:latin typeface="Arial" pitchFamily="34" charset="0"/>
              </a:rPr>
              <a:t> become more proficient with basic skills, more cognitive resources become available for higher level (e.g. comprehension) tasks. This is why focusing on fluency and accuracy is only helpful </a:t>
            </a:r>
            <a:r>
              <a:rPr lang="en-US" b="1" baseline="0" dirty="0" smtClean="0">
                <a:latin typeface="Arial" pitchFamily="34" charset="0"/>
              </a:rPr>
              <a:t>to a point</a:t>
            </a:r>
            <a:r>
              <a:rPr lang="en-US" b="0" baseline="0" dirty="0" smtClean="0">
                <a:latin typeface="Arial" pitchFamily="34" charset="0"/>
              </a:rPr>
              <a:t>. Indeed, what we target for intervention should align with students’ skills.</a:t>
            </a:r>
          </a:p>
          <a:p>
            <a:pPr eaLnBrk="1" hangingPunct="1">
              <a:spcBef>
                <a:spcPct val="0"/>
              </a:spcBef>
            </a:pPr>
            <a:endParaRPr lang="en-US" b="0" baseline="0" dirty="0" smtClean="0">
              <a:latin typeface="Arial" pitchFamily="34" charset="0"/>
            </a:endParaRPr>
          </a:p>
          <a:p>
            <a:pPr eaLnBrk="1" hangingPunct="1">
              <a:spcBef>
                <a:spcPct val="0"/>
              </a:spcBef>
            </a:pPr>
            <a:r>
              <a:rPr lang="en-US" b="0" baseline="0" dirty="0" smtClean="0">
                <a:latin typeface="Arial" pitchFamily="34" charset="0"/>
              </a:rPr>
              <a:t>Draw teachers’ attention to the figure at the bottom of slide. Note that these skills build on one another, such that mastery of lower order skills promotes the development of higher order skills (e.g. accuracy and fluency). You can provide examples of this order in other common skills as well (e.g. riding a bike, driving manual cars, sport specific skills). It is helpful to provide one example as a parallel to reading.  </a:t>
            </a:r>
          </a:p>
          <a:p>
            <a:pPr eaLnBrk="1" hangingPunct="1">
              <a:spcBef>
                <a:spcPct val="0"/>
              </a:spcBef>
            </a:pPr>
            <a:endParaRPr lang="en-US" b="0" baseline="0" dirty="0" smtClean="0">
              <a:latin typeface="Arial" pitchFamily="34" charset="0"/>
            </a:endParaRPr>
          </a:p>
          <a:p>
            <a:pPr eaLnBrk="1" hangingPunct="1">
              <a:spcBef>
                <a:spcPct val="0"/>
              </a:spcBef>
            </a:pPr>
            <a:r>
              <a:rPr lang="en-US" b="0" baseline="0" dirty="0" smtClean="0">
                <a:latin typeface="Arial" pitchFamily="34" charset="0"/>
              </a:rPr>
              <a:t>Note that these ideas are developed further in the next 4 slides. </a:t>
            </a:r>
            <a:endParaRPr lang="en-US" dirty="0" smtClean="0">
              <a:latin typeface="Arial" pitchFamily="34" charset="0"/>
            </a:endParaRPr>
          </a:p>
        </p:txBody>
      </p:sp>
      <p:sp>
        <p:nvSpPr>
          <p:cNvPr id="287748" name="Slide Number Placeholder 3"/>
          <p:cNvSpPr>
            <a:spLocks noGrp="1"/>
          </p:cNvSpPr>
          <p:nvPr>
            <p:ph type="sldNum" sz="quarter" idx="5"/>
          </p:nvPr>
        </p:nvSpPr>
        <p:spPr/>
        <p:txBody>
          <a:bodyPr/>
          <a:lstStyle/>
          <a:p>
            <a:pPr>
              <a:defRPr/>
            </a:pPr>
            <a:fld id="{0B4C4AA0-4CA9-4A1C-8DCD-ABD590CB9963}" type="slidenum">
              <a:rPr lang="en-US" smtClean="0"/>
              <a:pPr>
                <a:defRPr/>
              </a:pPr>
              <a:t>46</a:t>
            </a:fld>
            <a:endParaRPr lang="en-US" smtClean="0"/>
          </a:p>
        </p:txBody>
      </p:sp>
      <p:sp>
        <p:nvSpPr>
          <p:cNvPr id="5" name="Date Placeholder 4"/>
          <p:cNvSpPr>
            <a:spLocks noGrp="1"/>
          </p:cNvSpPr>
          <p:nvPr>
            <p:ph type="dt" sz="quarter"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Theodore J. Christ, Ph.D</a:t>
            </a:r>
          </a:p>
        </p:txBody>
      </p:sp>
      <p:sp>
        <p:nvSpPr>
          <p:cNvPr id="7" name="Header Placeholder 6"/>
          <p:cNvSpPr>
            <a:spLocks noGrp="1"/>
          </p:cNvSpPr>
          <p:nvPr>
            <p:ph type="hdr" sz="quarter"/>
          </p:nvPr>
        </p:nvSpPr>
        <p:spPr/>
        <p:txBody>
          <a:bodyPr/>
          <a:lstStyle/>
          <a:p>
            <a:pPr>
              <a:defRPr/>
            </a:pPr>
            <a:r>
              <a:rPr lang="en-US"/>
              <a:t>CBM for RtI and AYP</a:t>
            </a:r>
          </a:p>
        </p:txBody>
      </p:sp>
    </p:spTree>
    <p:extLst>
      <p:ext uri="{BB962C8B-B14F-4D97-AF65-F5344CB8AC3E}">
        <p14:creationId xmlns:p14="http://schemas.microsoft.com/office/powerpoint/2010/main" val="4032484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D31FB5-FB38-4B16-9478-89469BBAA133}" type="slidenum">
              <a:rPr lang="en-US" smtClean="0"/>
              <a:pPr/>
              <a:t>48</a:t>
            </a:fld>
            <a:endParaRPr lang="en-US" dirty="0"/>
          </a:p>
        </p:txBody>
      </p:sp>
    </p:spTree>
    <p:extLst>
      <p:ext uri="{BB962C8B-B14F-4D97-AF65-F5344CB8AC3E}">
        <p14:creationId xmlns:p14="http://schemas.microsoft.com/office/powerpoint/2010/main" val="803702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a:t>
            </a:r>
            <a:r>
              <a:rPr lang="en-US" baseline="0" dirty="0" smtClean="0"/>
              <a:t> is asked to read the passages for 1 minute each.  The examiner may use a Mac or PC (tablet use in development) to score the assessment “in real time” while the student reads.  This offers efficiency and helps increase accuracy of scoring.  A paper-pencil option for scoring is also available.</a:t>
            </a:r>
            <a:endParaRPr lang="en-US" dirty="0"/>
          </a:p>
        </p:txBody>
      </p:sp>
      <p:sp>
        <p:nvSpPr>
          <p:cNvPr id="4" name="Slide Number Placeholder 3"/>
          <p:cNvSpPr>
            <a:spLocks noGrp="1"/>
          </p:cNvSpPr>
          <p:nvPr>
            <p:ph type="sldNum" sz="quarter" idx="10"/>
          </p:nvPr>
        </p:nvSpPr>
        <p:spPr/>
        <p:txBody>
          <a:bodyPr/>
          <a:lstStyle/>
          <a:p>
            <a:fld id="{B8D31FB5-FB38-4B16-9478-89469BBAA133}" type="slidenum">
              <a:rPr lang="en-US" smtClean="0"/>
              <a:pPr/>
              <a:t>49</a:t>
            </a:fld>
            <a:endParaRPr lang="en-US" dirty="0"/>
          </a:p>
        </p:txBody>
      </p:sp>
    </p:spTree>
    <p:extLst>
      <p:ext uri="{BB962C8B-B14F-4D97-AF65-F5344CB8AC3E}">
        <p14:creationId xmlns:p14="http://schemas.microsoft.com/office/powerpoint/2010/main" val="957122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closer view of the scoring platform for CBMReading. We will show</a:t>
            </a:r>
            <a:r>
              <a:rPr lang="en-US" baseline="0" dirty="0" smtClean="0"/>
              <a:t> this in greater depth later in this training.  For now, note that the errors are marked and there is an optional method for coding error types.  The assessment is automatically scored and a copy of the scored probe is stored digitally for later retrieval and review.</a:t>
            </a:r>
          </a:p>
          <a:p>
            <a:endParaRPr lang="en-US" baseline="0" dirty="0" smtClean="0"/>
          </a:p>
          <a:p>
            <a:r>
              <a:rPr lang="en-US" baseline="0" dirty="0" smtClean="0"/>
              <a:t>*****NOTE******</a:t>
            </a:r>
          </a:p>
          <a:p>
            <a:r>
              <a:rPr lang="en-US" baseline="0" dirty="0" smtClean="0"/>
              <a:t>This screen shot shows the error tracking option, which *currently* is not a feature of Iowa TIER. One will need to point that out. </a:t>
            </a:r>
          </a:p>
          <a:p>
            <a:endParaRPr lang="en-US" dirty="0"/>
          </a:p>
        </p:txBody>
      </p:sp>
      <p:sp>
        <p:nvSpPr>
          <p:cNvPr id="4" name="Slide Number Placeholder 3"/>
          <p:cNvSpPr>
            <a:spLocks noGrp="1"/>
          </p:cNvSpPr>
          <p:nvPr>
            <p:ph type="sldNum" sz="quarter" idx="10"/>
          </p:nvPr>
        </p:nvSpPr>
        <p:spPr/>
        <p:txBody>
          <a:bodyPr/>
          <a:lstStyle/>
          <a:p>
            <a:fld id="{B8D31FB5-FB38-4B16-9478-89469BBAA133}" type="slidenum">
              <a:rPr lang="en-US" smtClean="0"/>
              <a:pPr/>
              <a:t>50</a:t>
            </a:fld>
            <a:endParaRPr lang="en-US" dirty="0"/>
          </a:p>
        </p:txBody>
      </p:sp>
    </p:spTree>
    <p:extLst>
      <p:ext uri="{BB962C8B-B14F-4D97-AF65-F5344CB8AC3E}">
        <p14:creationId xmlns:p14="http://schemas.microsoft.com/office/powerpoint/2010/main" val="4202931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D31FB5-FB38-4B16-9478-89469BBAA133}" type="slidenum">
              <a:rPr lang="en-US" smtClean="0"/>
              <a:pPr/>
              <a:t>51</a:t>
            </a:fld>
            <a:endParaRPr lang="en-US" dirty="0"/>
          </a:p>
        </p:txBody>
      </p:sp>
    </p:spTree>
    <p:extLst>
      <p:ext uri="{BB962C8B-B14F-4D97-AF65-F5344CB8AC3E}">
        <p14:creationId xmlns:p14="http://schemas.microsoft.com/office/powerpoint/2010/main" val="2354141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this with the</a:t>
            </a:r>
            <a:r>
              <a:rPr lang="en-US" baseline="0" dirty="0" smtClean="0"/>
              <a:t> trainees.</a:t>
            </a:r>
            <a:endParaRPr lang="en-US" dirty="0"/>
          </a:p>
        </p:txBody>
      </p:sp>
      <p:sp>
        <p:nvSpPr>
          <p:cNvPr id="4" name="Slide Number Placeholder 3"/>
          <p:cNvSpPr>
            <a:spLocks noGrp="1"/>
          </p:cNvSpPr>
          <p:nvPr>
            <p:ph type="sldNum" sz="quarter" idx="10"/>
          </p:nvPr>
        </p:nvSpPr>
        <p:spPr/>
        <p:txBody>
          <a:bodyPr/>
          <a:lstStyle/>
          <a:p>
            <a:fld id="{B8D31FB5-FB38-4B16-9478-89469BBAA133}" type="slidenum">
              <a:rPr lang="en-US" smtClean="0"/>
              <a:pPr/>
              <a:t>53</a:t>
            </a:fld>
            <a:endParaRPr lang="en-US" dirty="0"/>
          </a:p>
        </p:txBody>
      </p:sp>
    </p:spTree>
    <p:extLst>
      <p:ext uri="{BB962C8B-B14F-4D97-AF65-F5344CB8AC3E}">
        <p14:creationId xmlns:p14="http://schemas.microsoft.com/office/powerpoint/2010/main" val="145678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AEA14-EDBA-0044-AAC4-F7711CDEF26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20161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f possible, you may have your trainees follow along on their computers.</a:t>
            </a:r>
            <a:endParaRPr lang="en-US" dirty="0"/>
          </a:p>
        </p:txBody>
      </p:sp>
      <p:sp>
        <p:nvSpPr>
          <p:cNvPr id="4" name="Slide Number Placeholder 3"/>
          <p:cNvSpPr>
            <a:spLocks noGrp="1"/>
          </p:cNvSpPr>
          <p:nvPr>
            <p:ph type="sldNum" sz="quarter" idx="10"/>
          </p:nvPr>
        </p:nvSpPr>
        <p:spPr/>
        <p:txBody>
          <a:bodyPr/>
          <a:lstStyle/>
          <a:p>
            <a:fld id="{B8D31FB5-FB38-4B16-9478-89469BBAA133}" type="slidenum">
              <a:rPr lang="en-US" smtClean="0"/>
              <a:pPr/>
              <a:t>54</a:t>
            </a:fld>
            <a:endParaRPr lang="en-US" dirty="0"/>
          </a:p>
        </p:txBody>
      </p:sp>
    </p:spTree>
    <p:extLst>
      <p:ext uri="{BB962C8B-B14F-4D97-AF65-F5344CB8AC3E}">
        <p14:creationId xmlns:p14="http://schemas.microsoft.com/office/powerpoint/2010/main" val="4046460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D31FB5-FB38-4B16-9478-89469BBAA133}" type="slidenum">
              <a:rPr lang="en-US" smtClean="0"/>
              <a:pPr/>
              <a:t>55</a:t>
            </a:fld>
            <a:endParaRPr lang="en-US" dirty="0"/>
          </a:p>
        </p:txBody>
      </p:sp>
    </p:spTree>
    <p:extLst>
      <p:ext uri="{BB962C8B-B14F-4D97-AF65-F5344CB8AC3E}">
        <p14:creationId xmlns:p14="http://schemas.microsoft.com/office/powerpoint/2010/main" val="3519104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D31FB5-FB38-4B16-9478-89469BBAA133}" type="slidenum">
              <a:rPr lang="en-US" smtClean="0"/>
              <a:pPr/>
              <a:t>57</a:t>
            </a:fld>
            <a:endParaRPr lang="en-US" dirty="0"/>
          </a:p>
        </p:txBody>
      </p:sp>
    </p:spTree>
    <p:extLst>
      <p:ext uri="{BB962C8B-B14F-4D97-AF65-F5344CB8AC3E}">
        <p14:creationId xmlns:p14="http://schemas.microsoft.com/office/powerpoint/2010/main" val="524925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D31FB5-FB38-4B16-9478-89469BBAA133}" type="slidenum">
              <a:rPr lang="en-US" smtClean="0"/>
              <a:pPr/>
              <a:t>62</a:t>
            </a:fld>
            <a:endParaRPr lang="en-US" dirty="0"/>
          </a:p>
        </p:txBody>
      </p:sp>
    </p:spTree>
    <p:extLst>
      <p:ext uri="{BB962C8B-B14F-4D97-AF65-F5344CB8AC3E}">
        <p14:creationId xmlns:p14="http://schemas.microsoft.com/office/powerpoint/2010/main" val="888707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Standardized directions require careful</a:t>
            </a:r>
            <a:r>
              <a:rPr lang="en-US" baseline="0" dirty="0" smtClean="0"/>
              <a:t> adherence to the administration and scoring directions and rules.  Changing them can actually create problems.  In some cases, it may even result in students receiving inappropriate programming.</a:t>
            </a:r>
            <a:endParaRPr lang="en-US" dirty="0"/>
          </a:p>
        </p:txBody>
      </p:sp>
      <p:sp>
        <p:nvSpPr>
          <p:cNvPr id="4" name="Slide Number Placeholder 3"/>
          <p:cNvSpPr>
            <a:spLocks noGrp="1"/>
          </p:cNvSpPr>
          <p:nvPr>
            <p:ph type="sldNum" sz="quarter" idx="10"/>
          </p:nvPr>
        </p:nvSpPr>
        <p:spPr/>
        <p:txBody>
          <a:bodyPr/>
          <a:lstStyle/>
          <a:p>
            <a:fld id="{B8D31FB5-FB38-4B16-9478-89469BBAA133}"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751892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Word-for-Word From </a:t>
            </a:r>
            <a:r>
              <a:rPr lang="en-US" dirty="0" err="1" smtClean="0"/>
              <a:t>CBM</a:t>
            </a:r>
            <a:r>
              <a:rPr lang="en-US" baseline="0" dirty="0" err="1" smtClean="0"/>
              <a:t>Reading</a:t>
            </a:r>
            <a:r>
              <a:rPr lang="en-US" baseline="0" dirty="0" smtClean="0"/>
              <a:t> Quick Sheet (handout)</a:t>
            </a:r>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t>70</a:t>
            </a:fld>
            <a:endParaRPr lang="en-US"/>
          </a:p>
        </p:txBody>
      </p:sp>
    </p:spTree>
    <p:extLst>
      <p:ext uri="{BB962C8B-B14F-4D97-AF65-F5344CB8AC3E}">
        <p14:creationId xmlns:p14="http://schemas.microsoft.com/office/powerpoint/2010/main" val="1370713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Word-for-Word From </a:t>
            </a:r>
            <a:r>
              <a:rPr lang="en-US" dirty="0" err="1" smtClean="0"/>
              <a:t>CBM</a:t>
            </a:r>
            <a:r>
              <a:rPr lang="en-US" baseline="0" dirty="0" err="1" smtClean="0"/>
              <a:t>Reading</a:t>
            </a:r>
            <a:r>
              <a:rPr lang="en-US" baseline="0" dirty="0" smtClean="0"/>
              <a:t> Quick Sheet (handout)</a:t>
            </a:r>
            <a:endParaRPr lang="en-US" dirty="0" smtClean="0"/>
          </a:p>
          <a:p>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t>71</a:t>
            </a:fld>
            <a:endParaRPr lang="en-US"/>
          </a:p>
        </p:txBody>
      </p:sp>
    </p:spTree>
    <p:extLst>
      <p:ext uri="{BB962C8B-B14F-4D97-AF65-F5344CB8AC3E}">
        <p14:creationId xmlns:p14="http://schemas.microsoft.com/office/powerpoint/2010/main" val="2980970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Word-for-Word From </a:t>
            </a:r>
            <a:r>
              <a:rPr lang="en-US" dirty="0" err="1" smtClean="0"/>
              <a:t>CBM</a:t>
            </a:r>
            <a:r>
              <a:rPr lang="en-US" baseline="0" dirty="0" err="1" smtClean="0"/>
              <a:t>Reading</a:t>
            </a:r>
            <a:r>
              <a:rPr lang="en-US" baseline="0" dirty="0" smtClean="0"/>
              <a:t> Quick Sheet (handout)</a:t>
            </a:r>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t>72</a:t>
            </a:fld>
            <a:endParaRPr lang="en-US"/>
          </a:p>
        </p:txBody>
      </p:sp>
    </p:spTree>
    <p:extLst>
      <p:ext uri="{BB962C8B-B14F-4D97-AF65-F5344CB8AC3E}">
        <p14:creationId xmlns:p14="http://schemas.microsoft.com/office/powerpoint/2010/main" val="1243985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Word-for-Word From </a:t>
            </a:r>
            <a:r>
              <a:rPr lang="en-US" dirty="0" err="1" smtClean="0"/>
              <a:t>CBM</a:t>
            </a:r>
            <a:r>
              <a:rPr lang="en-US" baseline="0" dirty="0" err="1" smtClean="0"/>
              <a:t>Reading</a:t>
            </a:r>
            <a:r>
              <a:rPr lang="en-US" baseline="0" dirty="0" smtClean="0"/>
              <a:t> Quick Sheet (handout)</a:t>
            </a:r>
            <a:endParaRPr lang="en-US" dirty="0" smtClean="0"/>
          </a:p>
          <a:p>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t>73</a:t>
            </a:fld>
            <a:endParaRPr lang="en-US"/>
          </a:p>
        </p:txBody>
      </p:sp>
    </p:spTree>
    <p:extLst>
      <p:ext uri="{BB962C8B-B14F-4D97-AF65-F5344CB8AC3E}">
        <p14:creationId xmlns:p14="http://schemas.microsoft.com/office/powerpoint/2010/main" val="1219120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Word-for-Word From </a:t>
            </a:r>
            <a:r>
              <a:rPr lang="en-US" dirty="0" err="1" smtClean="0"/>
              <a:t>CBM</a:t>
            </a:r>
            <a:r>
              <a:rPr lang="en-US" baseline="0" dirty="0" err="1" smtClean="0"/>
              <a:t>Reading</a:t>
            </a:r>
            <a:r>
              <a:rPr lang="en-US" baseline="0" dirty="0" smtClean="0"/>
              <a:t> Quick Sheet (handout)</a:t>
            </a:r>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t>74</a:t>
            </a:fld>
            <a:endParaRPr lang="en-US"/>
          </a:p>
        </p:txBody>
      </p:sp>
    </p:spTree>
    <p:extLst>
      <p:ext uri="{BB962C8B-B14F-4D97-AF65-F5344CB8AC3E}">
        <p14:creationId xmlns:p14="http://schemas.microsoft.com/office/powerpoint/2010/main" val="179123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AEA14-EDBA-0044-AAC4-F7711CDEF26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14104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t>75</a:t>
            </a:fld>
            <a:endParaRPr lang="en-US"/>
          </a:p>
        </p:txBody>
      </p:sp>
    </p:spTree>
    <p:extLst>
      <p:ext uri="{BB962C8B-B14F-4D97-AF65-F5344CB8AC3E}">
        <p14:creationId xmlns:p14="http://schemas.microsoft.com/office/powerpoint/2010/main" val="23709475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Links to DE Guidance documents</a:t>
            </a:r>
          </a:p>
          <a:p>
            <a:pPr marL="178027" indent="-178027">
              <a:buFont typeface="Arial" panose="020B0604020202020204" pitchFamily="34" charset="0"/>
              <a:buChar char="•"/>
            </a:pPr>
            <a:r>
              <a:rPr lang="en-US" baseline="0" dirty="0" smtClean="0"/>
              <a:t>TIER guidance document that helps your navigate TIER</a:t>
            </a:r>
          </a:p>
          <a:p>
            <a:pPr marL="178027" indent="-178027">
              <a:buFont typeface="Arial" panose="020B0604020202020204" pitchFamily="34" charset="0"/>
              <a:buChar char="•"/>
            </a:pPr>
            <a:r>
              <a:rPr lang="en-US" baseline="0" dirty="0" smtClean="0"/>
              <a:t>Link to sign in for TIER</a:t>
            </a:r>
          </a:p>
          <a:p>
            <a:pPr marL="178027" indent="-178027">
              <a:buFont typeface="Arial" panose="020B0604020202020204" pitchFamily="34" charset="0"/>
              <a:buChar char="•"/>
            </a:pPr>
            <a:r>
              <a:rPr lang="en-US" baseline="0" dirty="0" smtClean="0"/>
              <a:t>Documents to support analyzing the data</a:t>
            </a:r>
          </a:p>
          <a:p>
            <a:pPr marL="178027" indent="-178027">
              <a:buFont typeface="Arial" panose="020B0604020202020204" pitchFamily="34" charset="0"/>
              <a:buChar char="•"/>
            </a:pPr>
            <a:r>
              <a:rPr lang="en-US" baseline="0" dirty="0" smtClean="0"/>
              <a:t>Documents to support family communication about FAST Assessments</a:t>
            </a:r>
          </a:p>
          <a:p>
            <a:pPr marL="178027" indent="-178027">
              <a:buFont typeface="Arial" panose="020B0604020202020204" pitchFamily="34" charset="0"/>
              <a:buChar char="•"/>
            </a:pPr>
            <a:r>
              <a:rPr lang="en-US" baseline="0" dirty="0" smtClean="0"/>
              <a:t>All training materials used previously</a:t>
            </a:r>
          </a:p>
          <a:p>
            <a:pPr marL="178027" indent="-178027">
              <a:buFont typeface="Arial" panose="020B0604020202020204" pitchFamily="34" charset="0"/>
              <a:buChar char="•"/>
            </a:pP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78FAEA14-EDBA-0044-AAC4-F7711CDEF267}" type="slidenum">
              <a:rPr lang="en-US" smtClean="0"/>
              <a:pPr/>
              <a:t>76</a:t>
            </a:fld>
            <a:endParaRPr lang="en-US"/>
          </a:p>
        </p:txBody>
      </p:sp>
    </p:spTree>
    <p:extLst>
      <p:ext uri="{BB962C8B-B14F-4D97-AF65-F5344CB8AC3E}">
        <p14:creationId xmlns:p14="http://schemas.microsoft.com/office/powerpoint/2010/main" val="1100636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2:30</a:t>
            </a:r>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t>78</a:t>
            </a:fld>
            <a:endParaRPr lang="en-US"/>
          </a:p>
        </p:txBody>
      </p:sp>
    </p:spTree>
    <p:extLst>
      <p:ext uri="{BB962C8B-B14F-4D97-AF65-F5344CB8AC3E}">
        <p14:creationId xmlns:p14="http://schemas.microsoft.com/office/powerpoint/2010/main" val="37881582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2:30</a:t>
            </a:r>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t>79</a:t>
            </a:fld>
            <a:endParaRPr lang="en-US"/>
          </a:p>
        </p:txBody>
      </p:sp>
    </p:spTree>
    <p:extLst>
      <p:ext uri="{BB962C8B-B14F-4D97-AF65-F5344CB8AC3E}">
        <p14:creationId xmlns:p14="http://schemas.microsoft.com/office/powerpoint/2010/main" val="4225704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2:30</a:t>
            </a:r>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t>80</a:t>
            </a:fld>
            <a:endParaRPr lang="en-US"/>
          </a:p>
        </p:txBody>
      </p:sp>
    </p:spTree>
    <p:extLst>
      <p:ext uri="{BB962C8B-B14F-4D97-AF65-F5344CB8AC3E}">
        <p14:creationId xmlns:p14="http://schemas.microsoft.com/office/powerpoint/2010/main" val="3171439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next section, we will show you how to login to FAST, access the assessment, learn to administer and score CBMReading, and then practice within either the software or as small groups to ensure fidelity of administration and scoring.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 to Trainer:  </a:t>
            </a:r>
            <a:r>
              <a:rPr lang="en-US" baseline="0" dirty="0" smtClean="0"/>
              <a:t>If internet or software access is unavailable, the slide deck may be referenced as step-by-step directions for when the trainee returns to his/her school and can access their FAST accounts to practice independently.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case, use the practice activities available via paper-pencil.  These are included in the Training Exercises packet.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8D31FB5-FB38-4B16-9478-89469BBAA133}"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3028879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2:30</a:t>
            </a:r>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27324667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2:30</a:t>
            </a:r>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82820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2:30</a:t>
            </a:r>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22330824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2:30</a:t>
            </a:r>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370104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AEA14-EDBA-0044-AAC4-F7711CDEF26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344787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2:30</a:t>
            </a:r>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11802106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2:30</a:t>
            </a:r>
            <a:endParaRPr lang="en-US" dirty="0"/>
          </a:p>
        </p:txBody>
      </p:sp>
      <p:sp>
        <p:nvSpPr>
          <p:cNvPr id="4" name="Slide Number Placeholder 3"/>
          <p:cNvSpPr>
            <a:spLocks noGrp="1"/>
          </p:cNvSpPr>
          <p:nvPr>
            <p:ph type="sldNum" sz="quarter" idx="10"/>
          </p:nvPr>
        </p:nvSpPr>
        <p:spPr/>
        <p:txBody>
          <a:bodyPr/>
          <a:lstStyle/>
          <a:p>
            <a:fld id="{CEE8DD48-0CD6-4F04-9836-E16B1B79CA27}"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50352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AEA14-EDBA-0044-AAC4-F7711CDEF26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95219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FAEA14-EDBA-0044-AAC4-F7711CDEF26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29495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 to</a:t>
            </a:r>
            <a:r>
              <a:rPr lang="en-US" baseline="0" dirty="0" smtClean="0"/>
              <a:t> process (4 minutes)</a:t>
            </a:r>
          </a:p>
          <a:p>
            <a:endParaRPr lang="en-US" baseline="0" dirty="0" smtClean="0"/>
          </a:p>
        </p:txBody>
      </p:sp>
      <p:sp>
        <p:nvSpPr>
          <p:cNvPr id="4" name="Slide Number Placeholder 3"/>
          <p:cNvSpPr>
            <a:spLocks noGrp="1"/>
          </p:cNvSpPr>
          <p:nvPr>
            <p:ph type="sldNum" sz="quarter" idx="10"/>
          </p:nvPr>
        </p:nvSpPr>
        <p:spPr/>
        <p:txBody>
          <a:bodyPr/>
          <a:lstStyle/>
          <a:p>
            <a:fld id="{78FAEA14-EDBA-0044-AAC4-F7711CDEF267}" type="slidenum">
              <a:rPr lang="en-US" smtClean="0"/>
              <a:pPr/>
              <a:t>12</a:t>
            </a:fld>
            <a:endParaRPr lang="en-US"/>
          </a:p>
        </p:txBody>
      </p:sp>
    </p:spTree>
    <p:extLst>
      <p:ext uri="{BB962C8B-B14F-4D97-AF65-F5344CB8AC3E}">
        <p14:creationId xmlns:p14="http://schemas.microsoft.com/office/powerpoint/2010/main" val="998891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C5D0C-E636-444B-BA04-B52FD030D37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24092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MPS-Background-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014412"/>
            <a:ext cx="7772400" cy="1470025"/>
          </a:xfrm>
        </p:spPr>
        <p:txBody>
          <a:bodyPr>
            <a:no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55282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DMPS logo .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9395" y="5440791"/>
            <a:ext cx="1106479" cy="464722"/>
          </a:xfrm>
          <a:prstGeom prst="rect">
            <a:avLst/>
          </a:prstGeom>
        </p:spPr>
      </p:pic>
      <p:pic>
        <p:nvPicPr>
          <p:cNvPr id="9" name="Picture 8"/>
          <p:cNvPicPr>
            <a:picLocks noChangeAspect="1"/>
          </p:cNvPicPr>
          <p:nvPr/>
        </p:nvPicPr>
        <p:blipFill>
          <a:blip r:embed="rId4" cstate="print"/>
          <a:stretch>
            <a:fillRect/>
          </a:stretch>
        </p:blipFill>
        <p:spPr>
          <a:xfrm>
            <a:off x="3675071" y="6106830"/>
            <a:ext cx="1716827" cy="441605"/>
          </a:xfrm>
          <a:prstGeom prst="rect">
            <a:avLst/>
          </a:prstGeom>
        </p:spPr>
      </p:pic>
    </p:spTree>
    <p:extLst>
      <p:ext uri="{BB962C8B-B14F-4D97-AF65-F5344CB8AC3E}">
        <p14:creationId xmlns:p14="http://schemas.microsoft.com/office/powerpoint/2010/main" val="359372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457200" y="2198689"/>
            <a:ext cx="8229600" cy="3944936"/>
          </a:xfrm>
        </p:spPr>
        <p:txBody>
          <a:bodyPr/>
          <a:lstStyle/>
          <a:p>
            <a:r>
              <a:rPr lang="en-US" smtClean="0"/>
              <a:t>Click icon to add table</a:t>
            </a:r>
            <a:endParaRPr lang="en-US" dirty="0"/>
          </a:p>
        </p:txBody>
      </p:sp>
      <p:sp>
        <p:nvSpPr>
          <p:cNvPr id="6" name="Text Placeholder 5"/>
          <p:cNvSpPr>
            <a:spLocks noGrp="1"/>
          </p:cNvSpPr>
          <p:nvPr>
            <p:ph type="body" sz="quarter" idx="11"/>
          </p:nvPr>
        </p:nvSpPr>
        <p:spPr>
          <a:xfrm>
            <a:off x="457200" y="1473204"/>
            <a:ext cx="8229600" cy="555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485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4640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Rectangle 2"/>
          <p:cNvSpPr/>
          <p:nvPr/>
        </p:nvSpPr>
        <p:spPr>
          <a:xfrm>
            <a:off x="0" y="0"/>
            <a:ext cx="9144000" cy="1452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3415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transition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1771651"/>
            <a:ext cx="7772400" cy="1362075"/>
          </a:xfrm>
        </p:spPr>
        <p:txBody>
          <a:bodyPr anchor="t"/>
          <a:lstStyle>
            <a:lvl1pPr algn="ctr">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208340"/>
            <a:ext cx="7772400" cy="633412"/>
          </a:xfrm>
        </p:spPr>
        <p:txBody>
          <a:bodyPr anchor="b">
            <a:normAutofit/>
          </a:bodyPr>
          <a:lstStyle>
            <a:lvl1pPr marL="0" indent="0" algn="ctr">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69801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FAST Logo + No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188A3D-B9DB-4364-9A77-5CC9EB633660}" type="slidenum">
              <a:rPr lang="en-US" smtClean="0"/>
              <a:pPr/>
              <a:t>‹#›</a:t>
            </a:fld>
            <a:endParaRPr lang="en-US" dirty="0"/>
          </a:p>
        </p:txBody>
      </p:sp>
    </p:spTree>
    <p:extLst>
      <p:ext uri="{BB962C8B-B14F-4D97-AF65-F5344CB8AC3E}">
        <p14:creationId xmlns:p14="http://schemas.microsoft.com/office/powerpoint/2010/main" val="38630847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BD188A3D-B9DB-4364-9A77-5CC9EB633660}" type="slidenum">
              <a:rPr lang="en-US" smtClean="0"/>
              <a:pPr/>
              <a:t>‹#›</a:t>
            </a:fld>
            <a:endParaRPr lang="en-US" dirty="0"/>
          </a:p>
        </p:txBody>
      </p:sp>
    </p:spTree>
    <p:extLst>
      <p:ext uri="{BB962C8B-B14F-4D97-AF65-F5344CB8AC3E}">
        <p14:creationId xmlns:p14="http://schemas.microsoft.com/office/powerpoint/2010/main" val="20057640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FAST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D188A3D-B9DB-4364-9A77-5CC9EB633660}" type="slidenum">
              <a:rPr lang="en-US" smtClean="0"/>
              <a:pPr/>
              <a:t>‹#›</a:t>
            </a:fld>
            <a:endParaRPr lang="en-US" dirty="0"/>
          </a:p>
        </p:txBody>
      </p:sp>
    </p:spTree>
    <p:extLst>
      <p:ext uri="{BB962C8B-B14F-4D97-AF65-F5344CB8AC3E}">
        <p14:creationId xmlns:p14="http://schemas.microsoft.com/office/powerpoint/2010/main" val="18983549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D188A3D-B9DB-4364-9A77-5CC9EB633660}" type="slidenum">
              <a:rPr lang="en-US" smtClean="0"/>
              <a:pPr/>
              <a:t>‹#›</a:t>
            </a:fld>
            <a:endParaRPr lang="en-US" dirty="0"/>
          </a:p>
        </p:txBody>
      </p:sp>
    </p:spTree>
    <p:extLst>
      <p:ext uri="{BB962C8B-B14F-4D97-AF65-F5344CB8AC3E}">
        <p14:creationId xmlns:p14="http://schemas.microsoft.com/office/powerpoint/2010/main" val="27619892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ST Cover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188A3D-B9DB-4364-9A77-5CC9EB633660}" type="slidenum">
              <a:rPr lang="en-US" smtClean="0"/>
              <a:pPr/>
              <a:t>‹#›</a:t>
            </a:fld>
            <a:endParaRPr lang="en-US" dirty="0"/>
          </a:p>
        </p:txBody>
      </p:sp>
    </p:spTree>
    <p:extLst>
      <p:ext uri="{BB962C8B-B14F-4D97-AF65-F5344CB8AC3E}">
        <p14:creationId xmlns:p14="http://schemas.microsoft.com/office/powerpoint/2010/main" val="3853323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FAST Logo + 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D188A3D-B9DB-4364-9A77-5CC9EB633660}" type="slidenum">
              <a:rPr lang="en-US" smtClean="0"/>
              <a:pPr/>
              <a:t>‹#›</a:t>
            </a:fld>
            <a:endParaRPr lang="en-US" dirty="0"/>
          </a:p>
        </p:txBody>
      </p:sp>
    </p:spTree>
    <p:extLst>
      <p:ext uri="{BB962C8B-B14F-4D97-AF65-F5344CB8AC3E}">
        <p14:creationId xmlns:p14="http://schemas.microsoft.com/office/powerpoint/2010/main" val="3052880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7712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FAST Logo + N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188A3D-B9DB-4364-9A77-5CC9EB633660}" type="slidenum">
              <a:rPr lang="en-US" smtClean="0"/>
              <a:pPr/>
              <a:t>‹#›</a:t>
            </a:fld>
            <a:endParaRPr lang="en-US" dirty="0"/>
          </a:p>
        </p:txBody>
      </p:sp>
    </p:spTree>
    <p:extLst>
      <p:ext uri="{BB962C8B-B14F-4D97-AF65-F5344CB8AC3E}">
        <p14:creationId xmlns:p14="http://schemas.microsoft.com/office/powerpoint/2010/main" val="8316698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BD188A3D-B9DB-4364-9A77-5CC9EB633660}" type="slidenum">
              <a:rPr lang="en-US" smtClean="0"/>
              <a:pPr/>
              <a:t>‹#›</a:t>
            </a:fld>
            <a:endParaRPr lang="en-US" dirty="0"/>
          </a:p>
        </p:txBody>
      </p:sp>
    </p:spTree>
    <p:extLst>
      <p:ext uri="{BB962C8B-B14F-4D97-AF65-F5344CB8AC3E}">
        <p14:creationId xmlns:p14="http://schemas.microsoft.com/office/powerpoint/2010/main" val="24576424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BD188A3D-B9DB-4364-9A77-5CC9EB633660}" type="slidenum">
              <a:rPr lang="en-US" smtClean="0"/>
              <a:pPr/>
              <a:t>‹#›</a:t>
            </a:fld>
            <a:endParaRPr lang="en-US" dirty="0"/>
          </a:p>
        </p:txBody>
      </p:sp>
    </p:spTree>
    <p:extLst>
      <p:ext uri="{BB962C8B-B14F-4D97-AF65-F5344CB8AC3E}">
        <p14:creationId xmlns:p14="http://schemas.microsoft.com/office/powerpoint/2010/main" val="86038008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543800" cy="609600"/>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BD188A3D-B9DB-4364-9A77-5CC9EB633660}" type="slidenum">
              <a:rPr lang="en-US" smtClean="0"/>
              <a:pPr/>
              <a:t>‹#›</a:t>
            </a:fld>
            <a:endParaRPr lang="en-US" dirty="0"/>
          </a:p>
        </p:txBody>
      </p:sp>
    </p:spTree>
    <p:extLst>
      <p:ext uri="{BB962C8B-B14F-4D97-AF65-F5344CB8AC3E}">
        <p14:creationId xmlns:p14="http://schemas.microsoft.com/office/powerpoint/2010/main" val="20040984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BD188A3D-B9DB-4364-9A77-5CC9EB633660}" type="slidenum">
              <a:rPr lang="en-US" smtClean="0"/>
              <a:pPr/>
              <a:t>‹#›</a:t>
            </a:fld>
            <a:endParaRPr lang="en-US" dirty="0"/>
          </a:p>
        </p:txBody>
      </p:sp>
    </p:spTree>
    <p:extLst>
      <p:ext uri="{BB962C8B-B14F-4D97-AF65-F5344CB8AC3E}">
        <p14:creationId xmlns:p14="http://schemas.microsoft.com/office/powerpoint/2010/main" val="16754939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D188A3D-B9DB-4364-9A77-5CC9EB633660}" type="slidenum">
              <a:rPr lang="en-US" smtClean="0"/>
              <a:pPr/>
              <a:t>‹#›</a:t>
            </a:fld>
            <a:endParaRPr lang="en-US" dirty="0"/>
          </a:p>
        </p:txBody>
      </p:sp>
    </p:spTree>
    <p:extLst>
      <p:ext uri="{BB962C8B-B14F-4D97-AF65-F5344CB8AC3E}">
        <p14:creationId xmlns:p14="http://schemas.microsoft.com/office/powerpoint/2010/main" val="306587778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D188A3D-B9DB-4364-9A77-5CC9EB633660}" type="slidenum">
              <a:rPr lang="en-US" smtClean="0"/>
              <a:pPr/>
              <a:t>‹#›</a:t>
            </a:fld>
            <a:endParaRPr lang="en-US" dirty="0"/>
          </a:p>
        </p:txBody>
      </p:sp>
    </p:spTree>
    <p:extLst>
      <p:ext uri="{BB962C8B-B14F-4D97-AF65-F5344CB8AC3E}">
        <p14:creationId xmlns:p14="http://schemas.microsoft.com/office/powerpoint/2010/main" val="99134523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D188A3D-B9DB-4364-9A77-5CC9EB633660}" type="slidenum">
              <a:rPr lang="en-US" smtClean="0"/>
              <a:pPr/>
              <a:t>‹#›</a:t>
            </a:fld>
            <a:endParaRPr lang="en-US" dirty="0"/>
          </a:p>
        </p:txBody>
      </p:sp>
    </p:spTree>
    <p:extLst>
      <p:ext uri="{BB962C8B-B14F-4D97-AF65-F5344CB8AC3E}">
        <p14:creationId xmlns:p14="http://schemas.microsoft.com/office/powerpoint/2010/main" val="418733009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860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82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Gill Sans MT"/>
                <a:cs typeface="Gill Sans MT"/>
              </a:defRPr>
            </a:lvl1pPr>
            <a:lvl2pPr>
              <a:defRPr sz="2400">
                <a:latin typeface="Gill Sans MT"/>
                <a:cs typeface="Gill Sans MT"/>
              </a:defRPr>
            </a:lvl2pPr>
            <a:lvl3pPr>
              <a:defRPr sz="2000">
                <a:latin typeface="Gill Sans MT"/>
                <a:cs typeface="Gill Sans MT"/>
              </a:defRPr>
            </a:lvl3pPr>
            <a:lvl4pPr>
              <a:defRPr sz="1800">
                <a:latin typeface="Gill Sans MT"/>
                <a:cs typeface="Gill Sans MT"/>
              </a:defRPr>
            </a:lvl4pPr>
            <a:lvl5pPr>
              <a:defRPr sz="180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Gill Sans MT"/>
                <a:cs typeface="Gill Sans MT"/>
              </a:defRPr>
            </a:lvl1pPr>
            <a:lvl2pPr>
              <a:defRPr sz="2400">
                <a:latin typeface="Gill Sans MT"/>
                <a:cs typeface="Gill Sans MT"/>
              </a:defRPr>
            </a:lvl2pPr>
            <a:lvl3pPr>
              <a:defRPr sz="2000">
                <a:latin typeface="Gill Sans MT"/>
                <a:cs typeface="Gill Sans MT"/>
              </a:defRPr>
            </a:lvl3pPr>
            <a:lvl4pPr>
              <a:defRPr sz="1800">
                <a:latin typeface="Gill Sans MT"/>
                <a:cs typeface="Gill Sans MT"/>
              </a:defRPr>
            </a:lvl4pPr>
            <a:lvl5pPr>
              <a:defRPr sz="180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453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814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263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52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923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923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51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255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300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1487"/>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714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335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519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652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73075"/>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98637"/>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917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307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307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083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3834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0"/>
          </p:nvPr>
        </p:nvSpPr>
        <p:spPr>
          <a:xfrm>
            <a:off x="0" y="1417638"/>
            <a:ext cx="3286125" cy="2320925"/>
          </a:xfrm>
        </p:spPr>
        <p:txBody>
          <a:bodyPr/>
          <a:lstStyle/>
          <a:p>
            <a:r>
              <a:rPr lang="en-US" smtClean="0"/>
              <a:t>Click icon to add picture</a:t>
            </a:r>
            <a:endParaRPr lang="en-US" dirty="0"/>
          </a:p>
        </p:txBody>
      </p:sp>
      <p:sp>
        <p:nvSpPr>
          <p:cNvPr id="5" name="Picture Placeholder 3"/>
          <p:cNvSpPr>
            <a:spLocks noGrp="1"/>
          </p:cNvSpPr>
          <p:nvPr>
            <p:ph type="pic" sz="quarter" idx="11"/>
          </p:nvPr>
        </p:nvSpPr>
        <p:spPr>
          <a:xfrm>
            <a:off x="0" y="3841749"/>
            <a:ext cx="3286125" cy="2357437"/>
          </a:xfrm>
        </p:spPr>
        <p:txBody>
          <a:bodyPr/>
          <a:lstStyle/>
          <a:p>
            <a:r>
              <a:rPr lang="en-US" smtClean="0"/>
              <a:t>Click icon to add picture</a:t>
            </a:r>
            <a:endParaRPr lang="en-US" dirty="0"/>
          </a:p>
        </p:txBody>
      </p:sp>
      <p:sp>
        <p:nvSpPr>
          <p:cNvPr id="7" name="Content Placeholder 6"/>
          <p:cNvSpPr>
            <a:spLocks noGrp="1"/>
          </p:cNvSpPr>
          <p:nvPr>
            <p:ph sz="quarter" idx="12"/>
          </p:nvPr>
        </p:nvSpPr>
        <p:spPr>
          <a:xfrm>
            <a:off x="3698875" y="1417638"/>
            <a:ext cx="4987926" cy="4781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6331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602272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FAST Cover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188A3D-B9DB-4364-9A77-5CC9EB6336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19628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662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252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071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134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52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923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923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4802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122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9479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1487"/>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714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335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58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0"/>
          </p:nvPr>
        </p:nvSpPr>
        <p:spPr>
          <a:xfrm>
            <a:off x="-1" y="1417638"/>
            <a:ext cx="3286125" cy="4781550"/>
          </a:xfrm>
        </p:spPr>
        <p:txBody>
          <a:bodyPr/>
          <a:lstStyle/>
          <a:p>
            <a:r>
              <a:rPr lang="en-US" smtClean="0"/>
              <a:t>Click icon to add picture</a:t>
            </a:r>
            <a:endParaRPr lang="en-US" dirty="0"/>
          </a:p>
        </p:txBody>
      </p:sp>
      <p:sp>
        <p:nvSpPr>
          <p:cNvPr id="7" name="Content Placeholder 6"/>
          <p:cNvSpPr>
            <a:spLocks noGrp="1"/>
          </p:cNvSpPr>
          <p:nvPr>
            <p:ph sz="quarter" idx="12"/>
          </p:nvPr>
        </p:nvSpPr>
        <p:spPr>
          <a:xfrm>
            <a:off x="3698875" y="1417638"/>
            <a:ext cx="4987926" cy="4781548"/>
          </a:xfrm>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39219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580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73075"/>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98637"/>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9727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307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307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667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955849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9300400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FAST Cover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188A3D-B9DB-4364-9A77-5CC9EB6336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4273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0" y="1417638"/>
            <a:ext cx="4492625" cy="2519362"/>
          </a:xfrm>
        </p:spPr>
        <p:txBody>
          <a:bodyPr/>
          <a:lstStyle/>
          <a:p>
            <a:r>
              <a:rPr lang="en-US" smtClean="0"/>
              <a:t>Click icon to add picture</a:t>
            </a:r>
            <a:endParaRPr lang="en-US" dirty="0"/>
          </a:p>
        </p:txBody>
      </p:sp>
      <p:sp>
        <p:nvSpPr>
          <p:cNvPr id="5" name="Picture Placeholder 3"/>
          <p:cNvSpPr>
            <a:spLocks noGrp="1"/>
          </p:cNvSpPr>
          <p:nvPr>
            <p:ph type="pic" sz="quarter" idx="11"/>
          </p:nvPr>
        </p:nvSpPr>
        <p:spPr>
          <a:xfrm>
            <a:off x="4595812" y="1417638"/>
            <a:ext cx="4548188" cy="2519362"/>
          </a:xfrm>
        </p:spPr>
        <p:txBody>
          <a:bodyPr/>
          <a:lstStyle/>
          <a:p>
            <a:r>
              <a:rPr lang="en-US" smtClean="0"/>
              <a:t>Click icon to add picture</a:t>
            </a:r>
            <a:endParaRPr lang="en-US" dirty="0"/>
          </a:p>
        </p:txBody>
      </p:sp>
      <p:sp>
        <p:nvSpPr>
          <p:cNvPr id="7" name="Text Placeholder 6"/>
          <p:cNvSpPr>
            <a:spLocks noGrp="1"/>
          </p:cNvSpPr>
          <p:nvPr>
            <p:ph type="body" sz="quarter" idx="12"/>
          </p:nvPr>
        </p:nvSpPr>
        <p:spPr>
          <a:xfrm>
            <a:off x="457200" y="4143376"/>
            <a:ext cx="8229600" cy="1595438"/>
          </a:xfrm>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069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57199" y="1417638"/>
            <a:ext cx="2614613" cy="2035175"/>
          </a:xfrm>
        </p:spPr>
        <p:txBody>
          <a:bodyPr/>
          <a:lstStyle/>
          <a:p>
            <a:r>
              <a:rPr lang="en-US" smtClean="0"/>
              <a:t>Click icon to add picture</a:t>
            </a:r>
            <a:endParaRPr lang="en-US" dirty="0"/>
          </a:p>
        </p:txBody>
      </p:sp>
      <p:sp>
        <p:nvSpPr>
          <p:cNvPr id="5" name="Picture Placeholder 3"/>
          <p:cNvSpPr>
            <a:spLocks noGrp="1"/>
          </p:cNvSpPr>
          <p:nvPr>
            <p:ph type="pic" sz="quarter" idx="11"/>
          </p:nvPr>
        </p:nvSpPr>
        <p:spPr>
          <a:xfrm>
            <a:off x="3182937" y="1417638"/>
            <a:ext cx="2746375" cy="2035175"/>
          </a:xfrm>
        </p:spPr>
        <p:txBody>
          <a:bodyPr/>
          <a:lstStyle/>
          <a:p>
            <a:r>
              <a:rPr lang="en-US" smtClean="0"/>
              <a:t>Click icon to add picture</a:t>
            </a:r>
            <a:endParaRPr lang="en-US" dirty="0"/>
          </a:p>
        </p:txBody>
      </p:sp>
      <p:sp>
        <p:nvSpPr>
          <p:cNvPr id="6" name="Picture Placeholder 3"/>
          <p:cNvSpPr>
            <a:spLocks noGrp="1"/>
          </p:cNvSpPr>
          <p:nvPr>
            <p:ph type="pic" sz="quarter" idx="12"/>
          </p:nvPr>
        </p:nvSpPr>
        <p:spPr>
          <a:xfrm>
            <a:off x="6040438" y="1417638"/>
            <a:ext cx="2646362" cy="2035175"/>
          </a:xfrm>
        </p:spPr>
        <p:txBody>
          <a:bodyPr/>
          <a:lstStyle/>
          <a:p>
            <a:r>
              <a:rPr lang="en-US" smtClean="0"/>
              <a:t>Click icon to add picture</a:t>
            </a:r>
            <a:endParaRPr lang="en-US" dirty="0"/>
          </a:p>
        </p:txBody>
      </p:sp>
      <p:sp>
        <p:nvSpPr>
          <p:cNvPr id="8" name="Content Placeholder 7"/>
          <p:cNvSpPr>
            <a:spLocks noGrp="1"/>
          </p:cNvSpPr>
          <p:nvPr>
            <p:ph sz="quarter" idx="13"/>
          </p:nvPr>
        </p:nvSpPr>
        <p:spPr>
          <a:xfrm>
            <a:off x="457200" y="3611563"/>
            <a:ext cx="8229600" cy="2547937"/>
          </a:xfrm>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324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57200" y="1417638"/>
            <a:ext cx="8229600" cy="4765675"/>
          </a:xfrm>
        </p:spPr>
        <p:txBody>
          <a:bodyPr/>
          <a:lstStyle/>
          <a:p>
            <a:r>
              <a:rPr lang="en-US" smtClean="0"/>
              <a:t>Click icon to add picture</a:t>
            </a:r>
            <a:endParaRPr lang="en-US" dirty="0"/>
          </a:p>
        </p:txBody>
      </p:sp>
    </p:spTree>
    <p:extLst>
      <p:ext uri="{BB962C8B-B14F-4D97-AF65-F5344CB8AC3E}">
        <p14:creationId xmlns:p14="http://schemas.microsoft.com/office/powerpoint/2010/main" val="63891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hart Placeholder 3"/>
          <p:cNvSpPr>
            <a:spLocks noGrp="1"/>
          </p:cNvSpPr>
          <p:nvPr>
            <p:ph type="chart" sz="quarter" idx="10"/>
          </p:nvPr>
        </p:nvSpPr>
        <p:spPr>
          <a:xfrm>
            <a:off x="457200" y="1563688"/>
            <a:ext cx="4027488" cy="4564062"/>
          </a:xfrm>
        </p:spPr>
        <p:txBody>
          <a:bodyPr/>
          <a:lstStyle/>
          <a:p>
            <a:r>
              <a:rPr lang="en-US" smtClean="0"/>
              <a:t>Click icon to add chart</a:t>
            </a:r>
            <a:endParaRPr lang="en-US" dirty="0"/>
          </a:p>
        </p:txBody>
      </p:sp>
      <p:sp>
        <p:nvSpPr>
          <p:cNvPr id="6" name="Content Placeholder 5"/>
          <p:cNvSpPr>
            <a:spLocks noGrp="1"/>
          </p:cNvSpPr>
          <p:nvPr>
            <p:ph sz="quarter" idx="11"/>
          </p:nvPr>
        </p:nvSpPr>
        <p:spPr>
          <a:xfrm>
            <a:off x="4643438" y="1563688"/>
            <a:ext cx="4043361" cy="456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840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DMPS-Background-2.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6302374"/>
            <a:ext cx="9144000" cy="55562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DMPS logo .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95771" y="6390010"/>
            <a:ext cx="765166" cy="321370"/>
          </a:xfrm>
          <a:prstGeom prst="rect">
            <a:avLst/>
          </a:prstGeom>
          <a:ln>
            <a:solidFill>
              <a:schemeClr val="bg1"/>
            </a:solidFill>
          </a:ln>
        </p:spPr>
      </p:pic>
    </p:spTree>
    <p:extLst>
      <p:ext uri="{BB962C8B-B14F-4D97-AF65-F5344CB8AC3E}">
        <p14:creationId xmlns:p14="http://schemas.microsoft.com/office/powerpoint/2010/main" val="534619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3600" b="1" i="0" kern="1200">
          <a:solidFill>
            <a:schemeClr val="bg1"/>
          </a:solidFill>
          <a:latin typeface="Gill Sans MT"/>
          <a:ea typeface="+mj-ea"/>
          <a:cs typeface="Gill Sans MT"/>
        </a:defRPr>
      </a:lvl1pPr>
    </p:titleStyle>
    <p:bodyStyle>
      <a:lvl1pPr marL="347472" indent="-342900" algn="l" defTabSz="457200" rtl="0" eaLnBrk="1" latinLnBrk="0" hangingPunct="1">
        <a:spcBef>
          <a:spcPts val="500"/>
        </a:spcBef>
        <a:spcAft>
          <a:spcPts val="800"/>
        </a:spcAft>
        <a:buFont typeface="Arial"/>
        <a:buChar char="•"/>
        <a:defRPr sz="3200" kern="1200">
          <a:solidFill>
            <a:srgbClr val="626262"/>
          </a:solidFill>
          <a:latin typeface="Gill Sans MT"/>
          <a:ea typeface="+mn-ea"/>
          <a:cs typeface="Gill Sans MT"/>
        </a:defRPr>
      </a:lvl1pPr>
      <a:lvl2pPr marL="457200" indent="0" algn="l" defTabSz="457200" rtl="0" eaLnBrk="1" latinLnBrk="0" hangingPunct="1">
        <a:spcBef>
          <a:spcPct val="20000"/>
        </a:spcBef>
        <a:buFont typeface="Arial"/>
        <a:buChar char="–"/>
        <a:defRPr sz="2800" kern="1200">
          <a:solidFill>
            <a:srgbClr val="626262"/>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626262"/>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52400"/>
            <a:ext cx="7391400" cy="60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990600"/>
            <a:ext cx="8534400" cy="5257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096000"/>
            <a:ext cx="2133600" cy="365125"/>
          </a:xfrm>
          <a:prstGeom prst="rect">
            <a:avLst/>
          </a:prstGeom>
        </p:spPr>
        <p:txBody>
          <a:bodyPr vert="horz" lIns="91440" tIns="45720" rIns="91440" bIns="45720" rtlCol="0" anchor="ctr"/>
          <a:lstStyle>
            <a:lvl1pPr algn="r">
              <a:defRPr sz="1200">
                <a:solidFill>
                  <a:srgbClr val="366887"/>
                </a:solidFill>
              </a:defRPr>
            </a:lvl1pPr>
          </a:lstStyle>
          <a:p>
            <a:fld id="{BD188A3D-B9DB-4364-9A77-5CC9EB633660}" type="slidenum">
              <a:rPr lang="en-US" smtClean="0"/>
              <a:pPr/>
              <a:t>‹#›</a:t>
            </a:fld>
            <a:endParaRPr lang="en-US" dirty="0"/>
          </a:p>
        </p:txBody>
      </p:sp>
    </p:spTree>
    <p:extLst>
      <p:ext uri="{BB962C8B-B14F-4D97-AF65-F5344CB8AC3E}">
        <p14:creationId xmlns:p14="http://schemas.microsoft.com/office/powerpoint/2010/main" val="18429046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iming>
    <p:tnLst>
      <p:par>
        <p:cTn id="1" dur="indefinite" restart="never" nodeType="tmRoot"/>
      </p:par>
    </p:tnLst>
  </p:timing>
  <p:hf hdr="0" ftr="0" dt="0"/>
  <p:txStyles>
    <p:titleStyle>
      <a:lvl1pPr algn="r" defTabSz="914400" rtl="0" eaLnBrk="1" latinLnBrk="0" hangingPunct="1">
        <a:spcBef>
          <a:spcPct val="0"/>
        </a:spcBef>
        <a:buNone/>
        <a:defRPr sz="3600" b="0" kern="1200">
          <a:solidFill>
            <a:srgbClr val="D84A19"/>
          </a:solidFill>
          <a:effectLst>
            <a:outerShdw blurRad="38100" dist="38100" dir="2700000" algn="tl">
              <a:srgbClr val="000000">
                <a:alpha val="43137"/>
              </a:srgbClr>
            </a:outerShdw>
          </a:effectLst>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284C62"/>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66887"/>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66887"/>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
        <p:nvSpPr>
          <p:cNvPr id="9" name="TextBox 8"/>
          <p:cNvSpPr txBox="1"/>
          <p:nvPr userDrawn="1"/>
        </p:nvSpPr>
        <p:spPr>
          <a:xfrm>
            <a:off x="0" y="0"/>
            <a:ext cx="9144000" cy="369332"/>
          </a:xfrm>
          <a:prstGeom prst="rect">
            <a:avLst/>
          </a:prstGeom>
          <a:solidFill>
            <a:schemeClr val="accent1">
              <a:lumMod val="75000"/>
            </a:schemeClr>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endParaRPr lang="en-US" dirty="0">
              <a:solidFill>
                <a:prstClr val="black"/>
              </a:solidFill>
            </a:endParaRPr>
          </a:p>
        </p:txBody>
      </p:sp>
      <p:sp>
        <p:nvSpPr>
          <p:cNvPr id="10" name="TextBox 9"/>
          <p:cNvSpPr txBox="1"/>
          <p:nvPr userDrawn="1"/>
        </p:nvSpPr>
        <p:spPr>
          <a:xfrm>
            <a:off x="0" y="6550223"/>
            <a:ext cx="9144000" cy="307777"/>
          </a:xfrm>
          <a:prstGeom prst="rect">
            <a:avLst/>
          </a:prstGeom>
          <a:solidFill>
            <a:schemeClr val="accent1">
              <a:lumMod val="75000"/>
            </a:schemeClr>
          </a:solidFill>
          <a:ln>
            <a:solidFill>
              <a:schemeClr val="accent1">
                <a:lumMod val="75000"/>
              </a:schemeClr>
            </a:solidFill>
          </a:ln>
          <a:effectLst>
            <a:outerShdw blurRad="50800" dist="38100" dir="18900000" algn="bl" rotWithShape="0">
              <a:prstClr val="black">
                <a:alpha val="40000"/>
              </a:prstClr>
            </a:outerShdw>
          </a:effectLst>
        </p:spPr>
        <p:txBody>
          <a:bodyPr wrap="square" rtlCol="0">
            <a:spAutoFit/>
          </a:bodyPr>
          <a:lstStyle/>
          <a:p>
            <a:pPr algn="r"/>
            <a:r>
              <a:rPr lang="en-US" sz="1400" b="1" spc="100" dirty="0" smtClean="0">
                <a:solidFill>
                  <a:prstClr val="white"/>
                </a:solidFill>
                <a:cs typeface="Arial" pitchFamily="34" charset="0"/>
              </a:rPr>
              <a:t>Iowa Department of Education</a:t>
            </a:r>
            <a:endParaRPr lang="en-US" sz="1400" b="1" spc="100" dirty="0">
              <a:solidFill>
                <a:prstClr val="white"/>
              </a:solidFill>
              <a:cs typeface="Arial" pitchFamily="34" charset="0"/>
            </a:endParaRPr>
          </a:p>
        </p:txBody>
      </p:sp>
    </p:spTree>
    <p:extLst>
      <p:ext uri="{BB962C8B-B14F-4D97-AF65-F5344CB8AC3E}">
        <p14:creationId xmlns:p14="http://schemas.microsoft.com/office/powerpoint/2010/main" val="39051822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SzPct val="60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987E9-E031-4EF9-8235-CFA59EC576DF}"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743FC-B1CA-42B4-9CF4-C55C22A0C920}" type="slidenum">
              <a:rPr lang="en-US" smtClean="0">
                <a:solidFill>
                  <a:prstClr val="black">
                    <a:tint val="75000"/>
                  </a:prstClr>
                </a:solidFill>
              </a:rPr>
              <a:pPr/>
              <a:t>‹#›</a:t>
            </a:fld>
            <a:endParaRPr lang="en-US">
              <a:solidFill>
                <a:prstClr val="black">
                  <a:tint val="75000"/>
                </a:prstClr>
              </a:solidFill>
            </a:endParaRPr>
          </a:p>
        </p:txBody>
      </p:sp>
      <p:sp>
        <p:nvSpPr>
          <p:cNvPr id="9" name="TextBox 8"/>
          <p:cNvSpPr txBox="1"/>
          <p:nvPr userDrawn="1"/>
        </p:nvSpPr>
        <p:spPr>
          <a:xfrm>
            <a:off x="0" y="0"/>
            <a:ext cx="9144000" cy="369332"/>
          </a:xfrm>
          <a:prstGeom prst="rect">
            <a:avLst/>
          </a:prstGeom>
          <a:solidFill>
            <a:schemeClr val="accent1">
              <a:lumMod val="75000"/>
            </a:schemeClr>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endParaRPr lang="en-US" dirty="0">
              <a:solidFill>
                <a:prstClr val="black"/>
              </a:solidFill>
            </a:endParaRPr>
          </a:p>
        </p:txBody>
      </p:sp>
      <p:sp>
        <p:nvSpPr>
          <p:cNvPr id="10" name="TextBox 9"/>
          <p:cNvSpPr txBox="1"/>
          <p:nvPr userDrawn="1"/>
        </p:nvSpPr>
        <p:spPr>
          <a:xfrm>
            <a:off x="0" y="6550223"/>
            <a:ext cx="9144000" cy="307777"/>
          </a:xfrm>
          <a:prstGeom prst="rect">
            <a:avLst/>
          </a:prstGeom>
          <a:solidFill>
            <a:schemeClr val="accent1">
              <a:lumMod val="75000"/>
            </a:schemeClr>
          </a:solidFill>
          <a:ln>
            <a:solidFill>
              <a:schemeClr val="accent1">
                <a:lumMod val="75000"/>
              </a:schemeClr>
            </a:solidFill>
          </a:ln>
          <a:effectLst>
            <a:outerShdw blurRad="50800" dist="38100" dir="18900000" algn="bl" rotWithShape="0">
              <a:prstClr val="black">
                <a:alpha val="40000"/>
              </a:prstClr>
            </a:outerShdw>
          </a:effectLst>
        </p:spPr>
        <p:txBody>
          <a:bodyPr wrap="square" rtlCol="0">
            <a:spAutoFit/>
          </a:bodyPr>
          <a:lstStyle/>
          <a:p>
            <a:pPr algn="r"/>
            <a:r>
              <a:rPr lang="en-US" sz="1400" b="1" spc="100" dirty="0" smtClean="0">
                <a:solidFill>
                  <a:prstClr val="white"/>
                </a:solidFill>
                <a:cs typeface="Arial" pitchFamily="34" charset="0"/>
              </a:rPr>
              <a:t>Iowa Department of Education</a:t>
            </a:r>
            <a:endParaRPr lang="en-US" sz="1400" b="1" spc="100" dirty="0">
              <a:solidFill>
                <a:prstClr val="white"/>
              </a:solidFill>
              <a:cs typeface="Arial" pitchFamily="34" charset="0"/>
            </a:endParaRPr>
          </a:p>
        </p:txBody>
      </p:sp>
    </p:spTree>
    <p:extLst>
      <p:ext uri="{BB962C8B-B14F-4D97-AF65-F5344CB8AC3E}">
        <p14:creationId xmlns:p14="http://schemas.microsoft.com/office/powerpoint/2010/main" val="294069515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SzPct val="60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embed/fWnXhPKP-ho" TargetMode="External"/><Relationship Id="rId2" Type="http://schemas.openxmlformats.org/officeDocument/2006/relationships/slideLayout" Target="../slideLayouts/slideLayout2.xml"/><Relationship Id="rId1" Type="http://schemas.openxmlformats.org/officeDocument/2006/relationships/video" Target="https://www.youtube.com/embed/fWnXhPKP-ho"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cnQPzcqTrxQ&amp;feature=youtu.be" TargetMode="External"/><Relationship Id="rId2" Type="http://schemas.openxmlformats.org/officeDocument/2006/relationships/slideLayout" Target="../slideLayouts/slideLayout2.xml"/><Relationship Id="rId1" Type="http://schemas.openxmlformats.org/officeDocument/2006/relationships/video" Target="https://www.youtube.com/embed/cnQPzcqTrxQ" TargetMode="Externa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youtu.be/fWnXhPKP-ho" TargetMode="External"/><Relationship Id="rId7"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youtu.be/syybu5yRXTA" TargetMode="External"/><Relationship Id="rId2" Type="http://schemas.openxmlformats.org/officeDocument/2006/relationships/slideLayout" Target="../slideLayouts/slideLayout2.xml"/><Relationship Id="rId1" Type="http://schemas.openxmlformats.org/officeDocument/2006/relationships/video" Target="https://www.youtube.com/embed/syybu5yRXTA" TargetMode="External"/><Relationship Id="rId4" Type="http://schemas.openxmlformats.org/officeDocument/2006/relationships/image" Target="../media/image1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elementary.dmschools.org/fast-assessments.html"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vimeo.com/iowatier/review/99264352/f283033346"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weebly-file/1/3/6/0/13604257/troubleshooting_access.docx" TargetMode="External"/><Relationship Id="rId4" Type="http://schemas.openxmlformats.org/officeDocument/2006/relationships/hyperlink" Target="https://vimeo.com/iowatier/review/99264353/902dab3d7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comments" Target="../comments/comment3.xml"/></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2"/>
                </a:solidFill>
              </a:rPr>
              <a:t>ELI Training</a:t>
            </a:r>
            <a:br>
              <a:rPr lang="en-US" dirty="0" smtClean="0">
                <a:solidFill>
                  <a:schemeClr val="accent2"/>
                </a:solidFill>
              </a:rPr>
            </a:br>
            <a:r>
              <a:rPr lang="en-US" sz="3600" dirty="0" smtClean="0"/>
              <a:t>2015-2016</a:t>
            </a:r>
            <a:endParaRPr lang="en-US" sz="3600" dirty="0"/>
          </a:p>
        </p:txBody>
      </p:sp>
      <p:sp>
        <p:nvSpPr>
          <p:cNvPr id="5" name="Subtitle 4"/>
          <p:cNvSpPr>
            <a:spLocks noGrp="1"/>
          </p:cNvSpPr>
          <p:nvPr>
            <p:ph type="subTitle" idx="1"/>
          </p:nvPr>
        </p:nvSpPr>
        <p:spPr>
          <a:xfrm>
            <a:off x="152400" y="3352800"/>
            <a:ext cx="8839200" cy="1752600"/>
          </a:xfrm>
        </p:spPr>
        <p:txBody>
          <a:bodyPr>
            <a:normAutofit/>
          </a:bodyPr>
          <a:lstStyle/>
          <a:p>
            <a:endParaRPr lang="en-US" dirty="0"/>
          </a:p>
        </p:txBody>
      </p:sp>
    </p:spTree>
    <p:extLst>
      <p:ext uri="{BB962C8B-B14F-4D97-AF65-F5344CB8AC3E}">
        <p14:creationId xmlns:p14="http://schemas.microsoft.com/office/powerpoint/2010/main" val="1069698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DMPS Implementation</a:t>
            </a:r>
            <a:endParaRPr lang="en-US" dirty="0"/>
          </a:p>
        </p:txBody>
      </p:sp>
      <p:sp>
        <p:nvSpPr>
          <p:cNvPr id="5" name="Text Placeholder 2"/>
          <p:cNvSpPr txBox="1">
            <a:spLocks/>
          </p:cNvSpPr>
          <p:nvPr/>
        </p:nvSpPr>
        <p:spPr>
          <a:xfrm>
            <a:off x="381000" y="1411552"/>
            <a:ext cx="8458200" cy="4913048"/>
          </a:xfrm>
          <a:prstGeom prst="rect">
            <a:avLst/>
          </a:prstGeom>
        </p:spPr>
        <p:txBody>
          <a:bodyPr>
            <a:normAutofit fontScale="77500" lnSpcReduction="20000"/>
          </a:bodyPr>
          <a:lstStyle>
            <a:lvl1pPr marL="347472" indent="-342900" algn="l" defTabSz="457200" rtl="0" eaLnBrk="1" latinLnBrk="0" hangingPunct="1">
              <a:spcBef>
                <a:spcPts val="500"/>
              </a:spcBef>
              <a:spcAft>
                <a:spcPts val="800"/>
              </a:spcAft>
              <a:buFont typeface="Arial"/>
              <a:buChar char="•"/>
              <a:defRPr sz="3200" kern="1200">
                <a:solidFill>
                  <a:srgbClr val="626262"/>
                </a:solidFill>
                <a:latin typeface="Gill Sans MT"/>
                <a:ea typeface="+mn-ea"/>
                <a:cs typeface="Gill Sans MT"/>
              </a:defRPr>
            </a:lvl1pPr>
            <a:lvl2pPr marL="457200" indent="0" algn="l" defTabSz="457200" rtl="0" eaLnBrk="1" latinLnBrk="0" hangingPunct="1">
              <a:spcBef>
                <a:spcPct val="20000"/>
              </a:spcBef>
              <a:buFont typeface="Arial"/>
              <a:buChar char="–"/>
              <a:defRPr sz="2800" kern="1200">
                <a:solidFill>
                  <a:srgbClr val="626262"/>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626262"/>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1772" indent="-457200"/>
            <a:r>
              <a:rPr lang="en-US" sz="3400" dirty="0" smtClean="0"/>
              <a:t>Universal screening in reading K-3      </a:t>
            </a:r>
            <a:r>
              <a:rPr lang="en-US" sz="3400" dirty="0" smtClean="0">
                <a:solidFill>
                  <a:srgbClr val="FF0000"/>
                </a:solidFill>
              </a:rPr>
              <a:t>2014 K-1, 2015 2-3</a:t>
            </a:r>
            <a:endParaRPr lang="en-US" sz="3400" dirty="0" smtClean="0"/>
          </a:p>
          <a:p>
            <a:pPr marL="461772" indent="-457200"/>
            <a:r>
              <a:rPr lang="en-US" sz="3400" dirty="0" smtClean="0"/>
              <a:t>For students with a “substantial deficiency” in reading:</a:t>
            </a:r>
          </a:p>
          <a:p>
            <a:pPr marL="571500" lvl="1" indent="-457200"/>
            <a:r>
              <a:rPr lang="en-US" sz="3000" dirty="0" smtClean="0"/>
              <a:t>Progress monitoring (same requirement as for students who are “at risk”)   </a:t>
            </a:r>
            <a:r>
              <a:rPr lang="en-US" sz="3000" dirty="0" smtClean="0">
                <a:solidFill>
                  <a:srgbClr val="FF0000"/>
                </a:solidFill>
              </a:rPr>
              <a:t>2015</a:t>
            </a:r>
            <a:endParaRPr lang="en-US" sz="3000" dirty="0" smtClean="0"/>
          </a:p>
          <a:p>
            <a:pPr marL="571500" lvl="1" indent="-457200"/>
            <a:r>
              <a:rPr lang="en-US" sz="3000" dirty="0" smtClean="0"/>
              <a:t>Intensive instruction, including 90 minutes a day of scientific, research-based reading instruction  </a:t>
            </a:r>
            <a:r>
              <a:rPr lang="en-US" sz="3000" dirty="0" smtClean="0">
                <a:solidFill>
                  <a:srgbClr val="FF0000"/>
                </a:solidFill>
              </a:rPr>
              <a:t>Ongoing</a:t>
            </a:r>
            <a:endParaRPr lang="en-US" sz="3000" dirty="0" smtClean="0"/>
          </a:p>
          <a:p>
            <a:pPr marL="571500" lvl="1" indent="-457200"/>
            <a:r>
              <a:rPr lang="en-US" sz="3000" dirty="0" smtClean="0"/>
              <a:t>Notice to parents: </a:t>
            </a:r>
            <a:r>
              <a:rPr lang="en-US" sz="3000" dirty="0" smtClean="0">
                <a:solidFill>
                  <a:srgbClr val="FF0000"/>
                </a:solidFill>
              </a:rPr>
              <a:t>2015</a:t>
            </a:r>
            <a:endParaRPr lang="en-US" sz="3000" dirty="0" smtClean="0"/>
          </a:p>
          <a:p>
            <a:pPr marL="1257300" lvl="2" indent="-457200"/>
            <a:r>
              <a:rPr lang="en-US" sz="2600" dirty="0" smtClean="0"/>
              <a:t>The student has a substantial deficiency</a:t>
            </a:r>
          </a:p>
          <a:p>
            <a:pPr marL="1257300" lvl="2" indent="-457200"/>
            <a:r>
              <a:rPr lang="en-US" sz="2600" dirty="0" smtClean="0"/>
              <a:t>Strategies they can use to help the child succeed</a:t>
            </a:r>
          </a:p>
          <a:p>
            <a:pPr marL="1257300" lvl="2" indent="-457200"/>
            <a:r>
              <a:rPr lang="en-US" sz="2600" dirty="0" smtClean="0"/>
              <a:t>Student progress reports</a:t>
            </a:r>
          </a:p>
          <a:p>
            <a:pPr marL="461772" indent="-457200"/>
            <a:r>
              <a:rPr lang="en-US" sz="3400" dirty="0" smtClean="0"/>
              <a:t>Retention if the student is not proficient by the end of third grade, did not attend the summer program, and does not qualify for a good cause exemption </a:t>
            </a:r>
            <a:r>
              <a:rPr lang="en-US" sz="3400" dirty="0" smtClean="0">
                <a:solidFill>
                  <a:srgbClr val="FF0000"/>
                </a:solidFill>
              </a:rPr>
              <a:t>2017, as required</a:t>
            </a:r>
            <a:endParaRPr lang="en-US" sz="3400" dirty="0" smtClean="0"/>
          </a:p>
          <a:p>
            <a:pPr marL="571500" lvl="1" indent="-457200"/>
            <a:endParaRPr lang="en-US" sz="3000" dirty="0"/>
          </a:p>
        </p:txBody>
      </p:sp>
    </p:spTree>
    <p:extLst>
      <p:ext uri="{BB962C8B-B14F-4D97-AF65-F5344CB8AC3E}">
        <p14:creationId xmlns:p14="http://schemas.microsoft.com/office/powerpoint/2010/main" val="4122940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to Parents</a:t>
            </a:r>
            <a:endParaRPr lang="en-US" dirty="0"/>
          </a:p>
        </p:txBody>
      </p:sp>
      <p:sp>
        <p:nvSpPr>
          <p:cNvPr id="3" name="Content Placeholder 2"/>
          <p:cNvSpPr>
            <a:spLocks noGrp="1"/>
          </p:cNvSpPr>
          <p:nvPr>
            <p:ph idx="1"/>
          </p:nvPr>
        </p:nvSpPr>
        <p:spPr/>
        <p:txBody>
          <a:bodyPr/>
          <a:lstStyle/>
          <a:p>
            <a:r>
              <a:rPr lang="en-US" dirty="0" smtClean="0"/>
              <a:t>Notice to parents will occur at </a:t>
            </a:r>
            <a:r>
              <a:rPr lang="en-US" dirty="0" smtClean="0">
                <a:solidFill>
                  <a:srgbClr val="C00000"/>
                </a:solidFill>
              </a:rPr>
              <a:t>conferences</a:t>
            </a:r>
            <a:r>
              <a:rPr lang="en-US" dirty="0" smtClean="0"/>
              <a:t>.</a:t>
            </a:r>
          </a:p>
          <a:p>
            <a:pPr lvl="1"/>
            <a:r>
              <a:rPr lang="en-US" dirty="0" smtClean="0"/>
              <a:t>Parent(s) teacher, and students will create/revise a contract for reading support</a:t>
            </a:r>
          </a:p>
          <a:p>
            <a:pPr lvl="1"/>
            <a:r>
              <a:rPr lang="en-US" dirty="0" smtClean="0"/>
              <a:t>More information and sample contracts coming…</a:t>
            </a:r>
          </a:p>
        </p:txBody>
      </p:sp>
    </p:spTree>
    <p:extLst>
      <p:ext uri="{BB962C8B-B14F-4D97-AF65-F5344CB8AC3E}">
        <p14:creationId xmlns:p14="http://schemas.microsoft.com/office/powerpoint/2010/main" val="2747397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DMPS Implementation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Summer DE/AEA training for all principals plus one instructional coach or other representative</a:t>
            </a:r>
          </a:p>
          <a:p>
            <a:pPr lvl="1"/>
            <a:r>
              <a:rPr lang="en-US" dirty="0" smtClean="0"/>
              <a:t>Number attended: 84 </a:t>
            </a:r>
            <a:endParaRPr lang="en-US" dirty="0"/>
          </a:p>
          <a:p>
            <a:r>
              <a:rPr lang="en-US" dirty="0" smtClean="0"/>
              <a:t>In school training provided by principal or instructional coach or other representative as Pre-Service PD </a:t>
            </a:r>
            <a:r>
              <a:rPr lang="en-US" dirty="0" smtClean="0">
                <a:solidFill>
                  <a:schemeClr val="tx1"/>
                </a:solidFill>
              </a:rPr>
              <a:t>in schools</a:t>
            </a:r>
          </a:p>
          <a:p>
            <a:pPr lvl="1"/>
            <a:r>
              <a:rPr lang="en-US" dirty="0" smtClean="0"/>
              <a:t>All K-1 teachers and support staff</a:t>
            </a:r>
          </a:p>
          <a:p>
            <a:pPr lvl="1"/>
            <a:r>
              <a:rPr lang="en-US" dirty="0" smtClean="0"/>
              <a:t>Materials printed and sent to schools based on number of teachers and interventionists (385 sets, </a:t>
            </a:r>
            <a:r>
              <a:rPr lang="en-US" dirty="0" err="1" smtClean="0"/>
              <a:t>appx</a:t>
            </a:r>
            <a:r>
              <a:rPr lang="en-US" dirty="0" smtClean="0"/>
              <a:t>.) </a:t>
            </a:r>
            <a:r>
              <a:rPr lang="en-US" b="1" dirty="0" smtClean="0"/>
              <a:t>*Materials were ordered and delivered for K-6*</a:t>
            </a:r>
          </a:p>
        </p:txBody>
      </p:sp>
    </p:spTree>
    <p:extLst>
      <p:ext uri="{BB962C8B-B14F-4D97-AF65-F5344CB8AC3E}">
        <p14:creationId xmlns:p14="http://schemas.microsoft.com/office/powerpoint/2010/main" val="325990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6000" dirty="0" smtClean="0">
                <a:solidFill>
                  <a:schemeClr val="accent2"/>
                </a:solidFill>
              </a:rPr>
              <a:t>Assessment</a:t>
            </a:r>
            <a:r>
              <a:rPr lang="en-US" sz="6000" dirty="0" smtClean="0"/>
              <a:t/>
            </a:r>
            <a:br>
              <a:rPr lang="en-US" sz="6000" dirty="0" smtClean="0"/>
            </a:br>
            <a:r>
              <a:rPr lang="en-US" sz="6000" dirty="0" smtClean="0"/>
              <a:t/>
            </a:r>
            <a:br>
              <a:rPr lang="en-US" sz="6000" dirty="0" smtClean="0"/>
            </a:br>
            <a:r>
              <a:rPr lang="en-US" dirty="0" smtClean="0">
                <a:solidFill>
                  <a:schemeClr val="accent2"/>
                </a:solidFill>
              </a:rPr>
              <a:t>Why </a:t>
            </a:r>
            <a:r>
              <a:rPr lang="en-US" dirty="0" smtClean="0"/>
              <a:t>Assess?</a:t>
            </a:r>
            <a:endParaRPr lang="en-US" dirty="0"/>
          </a:p>
        </p:txBody>
      </p:sp>
    </p:spTree>
    <p:extLst>
      <p:ext uri="{BB962C8B-B14F-4D97-AF65-F5344CB8AC3E}">
        <p14:creationId xmlns:p14="http://schemas.microsoft.com/office/powerpoint/2010/main" val="3876222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Assessment Measures</a:t>
            </a:r>
            <a:endParaRPr lang="en-US" dirty="0"/>
          </a:p>
        </p:txBody>
      </p:sp>
      <p:sp>
        <p:nvSpPr>
          <p:cNvPr id="5" name="Content Placeholder 4"/>
          <p:cNvSpPr>
            <a:spLocks noGrp="1"/>
          </p:cNvSpPr>
          <p:nvPr>
            <p:ph idx="1"/>
          </p:nvPr>
        </p:nvSpPr>
        <p:spPr/>
        <p:txBody>
          <a:bodyPr/>
          <a:lstStyle/>
          <a:p>
            <a:r>
              <a:rPr lang="en-US" dirty="0" smtClean="0"/>
              <a:t>Educators as Physicians</a:t>
            </a:r>
          </a:p>
        </p:txBody>
      </p:sp>
      <p:graphicFrame>
        <p:nvGraphicFramePr>
          <p:cNvPr id="6" name="Diagram 5"/>
          <p:cNvGraphicFramePr/>
          <p:nvPr>
            <p:extLst/>
          </p:nvPr>
        </p:nvGraphicFramePr>
        <p:xfrm>
          <a:off x="152400" y="1417637"/>
          <a:ext cx="88392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1917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Measures</a:t>
            </a:r>
            <a:endParaRPr lang="en-US" dirty="0"/>
          </a:p>
        </p:txBody>
      </p:sp>
      <p:graphicFrame>
        <p:nvGraphicFramePr>
          <p:cNvPr id="5" name="Shape 92"/>
          <p:cNvGraphicFramePr/>
          <p:nvPr>
            <p:extLst/>
          </p:nvPr>
        </p:nvGraphicFramePr>
        <p:xfrm>
          <a:off x="609600" y="1417638"/>
          <a:ext cx="7848600" cy="4704400"/>
        </p:xfrm>
        <a:graphic>
          <a:graphicData uri="http://schemas.openxmlformats.org/drawingml/2006/table">
            <a:tbl>
              <a:tblPr>
                <a:noFill/>
              </a:tblPr>
              <a:tblGrid>
                <a:gridCol w="3924300"/>
                <a:gridCol w="3924300"/>
              </a:tblGrid>
              <a:tr h="1176100">
                <a:tc>
                  <a:txBody>
                    <a:bodyPr/>
                    <a:lstStyle/>
                    <a:p>
                      <a:pPr algn="ctr">
                        <a:buNone/>
                      </a:pPr>
                      <a:r>
                        <a:rPr lang="en" sz="3000" dirty="0" smtClean="0"/>
                        <a:t>Screening</a:t>
                      </a:r>
                      <a:endParaRPr lang="en" sz="3000" dirty="0"/>
                    </a:p>
                  </a:txBody>
                  <a:tcPr marL="91425" marR="91425" marT="91425" marB="91425" anchor="ctr"/>
                </a:tc>
                <a:tc>
                  <a:txBody>
                    <a:bodyPr/>
                    <a:lstStyle/>
                    <a:p>
                      <a:pPr algn="ctr">
                        <a:buNone/>
                      </a:pPr>
                      <a:r>
                        <a:rPr lang="en" sz="3000" dirty="0"/>
                        <a:t>Who has needs?</a:t>
                      </a:r>
                    </a:p>
                  </a:txBody>
                  <a:tcPr marL="91425" marR="91425" marT="91425" marB="91425" anchor="ctr"/>
                </a:tc>
              </a:tr>
              <a:tr h="1176100">
                <a:tc>
                  <a:txBody>
                    <a:bodyPr/>
                    <a:lstStyle/>
                    <a:p>
                      <a:pPr algn="ctr">
                        <a:buNone/>
                      </a:pPr>
                      <a:r>
                        <a:rPr lang="en" sz="3000" dirty="0" smtClean="0"/>
                        <a:t>Diagnostic</a:t>
                      </a:r>
                      <a:endParaRPr lang="en" sz="3000" dirty="0"/>
                    </a:p>
                  </a:txBody>
                  <a:tcPr marL="91425" marR="91425" marT="91425" marB="91425" anchor="ctr"/>
                </a:tc>
                <a:tc>
                  <a:txBody>
                    <a:bodyPr/>
                    <a:lstStyle/>
                    <a:p>
                      <a:pPr algn="ctr">
                        <a:buNone/>
                      </a:pPr>
                      <a:r>
                        <a:rPr lang="en" sz="3000" dirty="0"/>
                        <a:t>What are the needs?</a:t>
                      </a:r>
                    </a:p>
                  </a:txBody>
                  <a:tcPr marL="91425" marR="91425" marT="91425" marB="91425" anchor="ctr"/>
                </a:tc>
              </a:tr>
              <a:tr h="1176100">
                <a:tc>
                  <a:txBody>
                    <a:bodyPr/>
                    <a:lstStyle/>
                    <a:p>
                      <a:pPr algn="ctr">
                        <a:buNone/>
                      </a:pPr>
                      <a:r>
                        <a:rPr lang="en" sz="3000" dirty="0" smtClean="0"/>
                        <a:t>Monitoring Progress/Formative</a:t>
                      </a:r>
                      <a:endParaRPr lang="en" sz="3000" dirty="0"/>
                    </a:p>
                  </a:txBody>
                  <a:tcPr marL="91425" marR="91425" marT="91425" marB="91425" anchor="ctr"/>
                </a:tc>
                <a:tc>
                  <a:txBody>
                    <a:bodyPr/>
                    <a:lstStyle/>
                    <a:p>
                      <a:pPr algn="ctr">
                        <a:buNone/>
                      </a:pPr>
                      <a:r>
                        <a:rPr lang="en" sz="3000" dirty="0"/>
                        <a:t>Is our instruction working?</a:t>
                      </a:r>
                    </a:p>
                  </a:txBody>
                  <a:tcPr marL="91425" marR="91425" marT="91425" marB="91425" anchor="ctr"/>
                </a:tc>
              </a:tr>
              <a:tr h="1176100">
                <a:tc>
                  <a:txBody>
                    <a:bodyPr/>
                    <a:lstStyle/>
                    <a:p>
                      <a:pPr algn="ctr">
                        <a:buNone/>
                      </a:pPr>
                      <a:r>
                        <a:rPr lang="en" sz="3000" dirty="0" smtClean="0"/>
                        <a:t>Outcome/Summative</a:t>
                      </a:r>
                      <a:endParaRPr lang="en" sz="3000" dirty="0"/>
                    </a:p>
                  </a:txBody>
                  <a:tcPr marL="91425" marR="91425" marT="91425" marB="91425" anchor="ctr"/>
                </a:tc>
                <a:tc>
                  <a:txBody>
                    <a:bodyPr/>
                    <a:lstStyle/>
                    <a:p>
                      <a:pPr algn="ctr">
                        <a:buNone/>
                      </a:pPr>
                      <a:r>
                        <a:rPr lang="en" sz="3000" dirty="0"/>
                        <a:t>How well did it work?</a:t>
                      </a:r>
                    </a:p>
                  </a:txBody>
                  <a:tcPr marL="91425" marR="91425" marT="91425" marB="91425" anchor="ctr"/>
                </a:tc>
              </a:tr>
            </a:tbl>
          </a:graphicData>
        </a:graphic>
      </p:graphicFrame>
    </p:spTree>
    <p:extLst>
      <p:ext uri="{BB962C8B-B14F-4D97-AF65-F5344CB8AC3E}">
        <p14:creationId xmlns:p14="http://schemas.microsoft.com/office/powerpoint/2010/main" val="738437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2709" y="274638"/>
            <a:ext cx="8618582" cy="5719525"/>
          </a:xfrm>
          <a:prstGeom prst="rect">
            <a:avLst/>
          </a:prstGeom>
        </p:spPr>
      </p:pic>
      <p:sp>
        <p:nvSpPr>
          <p:cNvPr id="5" name="Oval 4"/>
          <p:cNvSpPr/>
          <p:nvPr/>
        </p:nvSpPr>
        <p:spPr>
          <a:xfrm>
            <a:off x="292446" y="4114800"/>
            <a:ext cx="2057400" cy="1143000"/>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257800" y="4114800"/>
            <a:ext cx="2057400" cy="1143000"/>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1066800" y="274638"/>
            <a:ext cx="1028700" cy="71596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Down Arrow 7"/>
          <p:cNvSpPr/>
          <p:nvPr/>
        </p:nvSpPr>
        <p:spPr>
          <a:xfrm>
            <a:off x="5772150" y="191125"/>
            <a:ext cx="1028700" cy="71596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28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6000" dirty="0" smtClean="0"/>
              <a:t>Universal Screening</a:t>
            </a:r>
            <a:br>
              <a:rPr lang="en-US" sz="6000" dirty="0" smtClean="0"/>
            </a:br>
            <a:r>
              <a:rPr lang="en-US" sz="6000" dirty="0" smtClean="0"/>
              <a:t/>
            </a:r>
            <a:br>
              <a:rPr lang="en-US" sz="6000" dirty="0" smtClean="0"/>
            </a:br>
            <a:endParaRPr lang="en-US" dirty="0">
              <a:solidFill>
                <a:schemeClr val="accent2"/>
              </a:solidFill>
            </a:endParaRPr>
          </a:p>
        </p:txBody>
      </p:sp>
    </p:spTree>
    <p:extLst>
      <p:ext uri="{BB962C8B-B14F-4D97-AF65-F5344CB8AC3E}">
        <p14:creationId xmlns:p14="http://schemas.microsoft.com/office/powerpoint/2010/main" val="3650647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Universal Screening</a:t>
            </a:r>
            <a:endParaRPr lang="en-US" dirty="0"/>
          </a:p>
        </p:txBody>
      </p:sp>
      <p:sp>
        <p:nvSpPr>
          <p:cNvPr id="5" name="Content Placeholder 4"/>
          <p:cNvSpPr>
            <a:spLocks noGrp="1"/>
          </p:cNvSpPr>
          <p:nvPr>
            <p:ph idx="1"/>
          </p:nvPr>
        </p:nvSpPr>
        <p:spPr/>
        <p:txBody>
          <a:bodyPr>
            <a:normAutofit fontScale="92500" lnSpcReduction="10000"/>
          </a:bodyPr>
          <a:lstStyle/>
          <a:p>
            <a:pPr marL="457200" lvl="0" indent="-419100">
              <a:buFont typeface="Wingdings 3" pitchFamily="18" charset="2"/>
              <a:buChar char=""/>
            </a:pPr>
            <a:r>
              <a:rPr lang="en-US" dirty="0"/>
              <a:t>Universal Screening = </a:t>
            </a:r>
            <a:r>
              <a:rPr lang="en-US" dirty="0">
                <a:solidFill>
                  <a:srgbClr val="C00000"/>
                </a:solidFill>
              </a:rPr>
              <a:t>ALL</a:t>
            </a:r>
            <a:r>
              <a:rPr lang="en-US" dirty="0"/>
              <a:t> children</a:t>
            </a:r>
          </a:p>
          <a:p>
            <a:pPr marL="457200" lvl="0" indent="-419100">
              <a:buFont typeface="Wingdings 3" pitchFamily="18" charset="2"/>
              <a:buChar char=""/>
            </a:pPr>
            <a:r>
              <a:rPr lang="en-US" dirty="0"/>
              <a:t>Brief and economical</a:t>
            </a:r>
          </a:p>
          <a:p>
            <a:pPr marL="457200" lvl="0" indent="-419100">
              <a:buFont typeface="Wingdings 3" pitchFamily="18" charset="2"/>
              <a:buChar char=""/>
            </a:pPr>
            <a:r>
              <a:rPr lang="en-US" dirty="0"/>
              <a:t>Use measures valid for this </a:t>
            </a:r>
            <a:r>
              <a:rPr lang="en-US" dirty="0" smtClean="0"/>
              <a:t>purpose </a:t>
            </a:r>
            <a:r>
              <a:rPr lang="en-US" dirty="0" smtClean="0">
                <a:solidFill>
                  <a:srgbClr val="C00000"/>
                </a:solidFill>
              </a:rPr>
              <a:t>(FAST)</a:t>
            </a:r>
            <a:endParaRPr lang="en-US" dirty="0">
              <a:solidFill>
                <a:srgbClr val="C00000"/>
              </a:solidFill>
            </a:endParaRPr>
          </a:p>
          <a:p>
            <a:pPr marL="457200" lvl="0" indent="-419100">
              <a:buFont typeface="Wingdings 3" pitchFamily="18" charset="2"/>
              <a:buChar char=""/>
            </a:pPr>
            <a:r>
              <a:rPr lang="en-US" dirty="0"/>
              <a:t>Provides </a:t>
            </a:r>
            <a:r>
              <a:rPr lang="en-US" dirty="0">
                <a:solidFill>
                  <a:srgbClr val="C00000"/>
                </a:solidFill>
              </a:rPr>
              <a:t>overall</a:t>
            </a:r>
            <a:r>
              <a:rPr lang="en-US" dirty="0"/>
              <a:t> indicator of performance</a:t>
            </a:r>
          </a:p>
          <a:p>
            <a:pPr marL="457200" lvl="0" indent="-419100">
              <a:buFont typeface="Wingdings 3" pitchFamily="18" charset="2"/>
              <a:buChar char=""/>
            </a:pPr>
            <a:r>
              <a:rPr lang="en-US" dirty="0"/>
              <a:t>Strong predictor of target </a:t>
            </a:r>
            <a:r>
              <a:rPr lang="en-US" dirty="0" smtClean="0"/>
              <a:t>outcome (literacy success)</a:t>
            </a:r>
            <a:endParaRPr lang="en-US" dirty="0"/>
          </a:p>
          <a:p>
            <a:pPr marL="457200" lvl="0" indent="-419100">
              <a:buFont typeface="Wingdings 3" pitchFamily="18" charset="2"/>
              <a:buChar char=""/>
            </a:pPr>
            <a:r>
              <a:rPr lang="en-US" dirty="0"/>
              <a:t>Used to </a:t>
            </a:r>
            <a:r>
              <a:rPr lang="en-US" dirty="0" smtClean="0">
                <a:solidFill>
                  <a:schemeClr val="tx2"/>
                </a:solidFill>
              </a:rPr>
              <a:t>PREDICT</a:t>
            </a:r>
            <a:r>
              <a:rPr lang="en-US" dirty="0" smtClean="0"/>
              <a:t> students </a:t>
            </a:r>
            <a:r>
              <a:rPr lang="en-US" dirty="0">
                <a:solidFill>
                  <a:srgbClr val="C00000"/>
                </a:solidFill>
              </a:rPr>
              <a:t>likely to be successful vs. those who may not</a:t>
            </a:r>
          </a:p>
          <a:p>
            <a:endParaRPr lang="en-US" dirty="0"/>
          </a:p>
        </p:txBody>
      </p:sp>
    </p:spTree>
    <p:extLst>
      <p:ext uri="{BB962C8B-B14F-4D97-AF65-F5344CB8AC3E}">
        <p14:creationId xmlns:p14="http://schemas.microsoft.com/office/powerpoint/2010/main" val="1462290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Screening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K-1 subtests &amp; 2-5 CBM Reading are </a:t>
            </a:r>
            <a:r>
              <a:rPr lang="en-US" dirty="0" smtClean="0">
                <a:solidFill>
                  <a:srgbClr val="C00000"/>
                </a:solidFill>
              </a:rPr>
              <a:t>indicators</a:t>
            </a:r>
            <a:r>
              <a:rPr lang="en-US" dirty="0" smtClean="0"/>
              <a:t> of overall literacy “health.”</a:t>
            </a:r>
          </a:p>
          <a:p>
            <a:r>
              <a:rPr lang="en-US" dirty="0" smtClean="0"/>
              <a:t>Each K-1 subtest is weighted differently in the composite score based on research.</a:t>
            </a:r>
          </a:p>
          <a:p>
            <a:r>
              <a:rPr lang="en-US" dirty="0" smtClean="0"/>
              <a:t>The screener </a:t>
            </a:r>
            <a:r>
              <a:rPr lang="en-US" dirty="0" smtClean="0">
                <a:solidFill>
                  <a:srgbClr val="C00000"/>
                </a:solidFill>
              </a:rPr>
              <a:t>does </a:t>
            </a:r>
            <a:r>
              <a:rPr lang="en-US" u="sng" dirty="0" smtClean="0">
                <a:solidFill>
                  <a:srgbClr val="C00000"/>
                </a:solidFill>
              </a:rPr>
              <a:t>not</a:t>
            </a:r>
            <a:r>
              <a:rPr lang="en-US" dirty="0" smtClean="0">
                <a:solidFill>
                  <a:srgbClr val="C00000"/>
                </a:solidFill>
              </a:rPr>
              <a:t> give a detailed picture </a:t>
            </a:r>
            <a:r>
              <a:rPr lang="en-US" dirty="0" smtClean="0"/>
              <a:t>of what the individual needs of the students are (diagnostic assessments).  </a:t>
            </a:r>
          </a:p>
          <a:p>
            <a:r>
              <a:rPr lang="en-US" dirty="0" smtClean="0"/>
              <a:t>If less than 80% of students meet the benchmark of the universal screener, </a:t>
            </a:r>
            <a:r>
              <a:rPr lang="en-US" dirty="0" smtClean="0">
                <a:solidFill>
                  <a:srgbClr val="C00000"/>
                </a:solidFill>
              </a:rPr>
              <a:t>universal core </a:t>
            </a:r>
            <a:r>
              <a:rPr lang="en-US" dirty="0" smtClean="0"/>
              <a:t>should a focus for enhancement. </a:t>
            </a:r>
          </a:p>
          <a:p>
            <a:endParaRPr lang="en-US" dirty="0"/>
          </a:p>
        </p:txBody>
      </p:sp>
    </p:spTree>
    <p:extLst>
      <p:ext uri="{BB962C8B-B14F-4D97-AF65-F5344CB8AC3E}">
        <p14:creationId xmlns:p14="http://schemas.microsoft.com/office/powerpoint/2010/main" val="4171515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76200" y="1600200"/>
            <a:ext cx="9067800" cy="4525963"/>
          </a:xfrm>
        </p:spPr>
        <p:txBody>
          <a:bodyPr>
            <a:normAutofit fontScale="70000" lnSpcReduction="20000"/>
          </a:bodyPr>
          <a:lstStyle/>
          <a:p>
            <a:pPr marL="457200" indent="-457200">
              <a:lnSpc>
                <a:spcPct val="120000"/>
              </a:lnSpc>
              <a:spcBef>
                <a:spcPts val="0"/>
              </a:spcBef>
              <a:spcAft>
                <a:spcPts val="0"/>
              </a:spcAft>
              <a:buFont typeface="Arial" panose="020B0604020202020204" pitchFamily="34" charset="0"/>
              <a:buChar char="•"/>
            </a:pPr>
            <a:r>
              <a:rPr lang="en-US" sz="3400" dirty="0" smtClean="0"/>
              <a:t>Understand </a:t>
            </a:r>
            <a:r>
              <a:rPr lang="en-US" sz="3400" dirty="0"/>
              <a:t>Chapter 62 </a:t>
            </a:r>
            <a:r>
              <a:rPr lang="en-US" sz="3400" dirty="0" smtClean="0"/>
              <a:t>Requirements</a:t>
            </a:r>
          </a:p>
          <a:p>
            <a:pPr marL="1252728" lvl="2" indent="-457200">
              <a:lnSpc>
                <a:spcPct val="120000"/>
              </a:lnSpc>
              <a:spcBef>
                <a:spcPts val="0"/>
              </a:spcBef>
              <a:buFont typeface="Wingdings" panose="05000000000000000000" pitchFamily="2" charset="2"/>
              <a:buChar char="Ø"/>
            </a:pPr>
            <a:r>
              <a:rPr lang="en-US" sz="2600" i="1" dirty="0" smtClean="0"/>
              <a:t>SECTION </a:t>
            </a:r>
            <a:r>
              <a:rPr lang="en-US" sz="2600" i="1" dirty="0"/>
              <a:t>1 (Slides </a:t>
            </a:r>
            <a:r>
              <a:rPr lang="en-US" sz="2600" i="1" dirty="0" smtClean="0"/>
              <a:t>3-12)</a:t>
            </a:r>
          </a:p>
          <a:p>
            <a:pPr marL="457200" indent="-457200">
              <a:lnSpc>
                <a:spcPct val="120000"/>
              </a:lnSpc>
              <a:spcBef>
                <a:spcPts val="0"/>
              </a:spcBef>
              <a:spcAft>
                <a:spcPts val="0"/>
              </a:spcAft>
              <a:buFont typeface="Arial" panose="020B0604020202020204" pitchFamily="34" charset="0"/>
              <a:buChar char="•"/>
            </a:pPr>
            <a:r>
              <a:rPr lang="en-US" sz="3400" dirty="0" smtClean="0"/>
              <a:t>Understand </a:t>
            </a:r>
            <a:r>
              <a:rPr lang="en-US" sz="3400" dirty="0"/>
              <a:t>the purpose of Universal Screening and Progress </a:t>
            </a:r>
            <a:r>
              <a:rPr lang="en-US" sz="3400" dirty="0" smtClean="0"/>
              <a:t>Monitoring</a:t>
            </a:r>
          </a:p>
          <a:p>
            <a:pPr marL="1138428" lvl="2" indent="-342900">
              <a:lnSpc>
                <a:spcPct val="120000"/>
              </a:lnSpc>
              <a:spcBef>
                <a:spcPts val="0"/>
              </a:spcBef>
              <a:buFont typeface="Wingdings" panose="05000000000000000000" pitchFamily="2" charset="2"/>
              <a:buChar char="Ø"/>
            </a:pPr>
            <a:r>
              <a:rPr lang="en-US" sz="2600" i="1" dirty="0" smtClean="0"/>
              <a:t>SECTION 2 (Slides 13- 26)</a:t>
            </a:r>
            <a:endParaRPr lang="en-US" sz="2600" i="1" dirty="0"/>
          </a:p>
          <a:p>
            <a:pPr marL="457200" indent="-457200">
              <a:lnSpc>
                <a:spcPct val="120000"/>
              </a:lnSpc>
              <a:spcBef>
                <a:spcPts val="0"/>
              </a:spcBef>
              <a:spcAft>
                <a:spcPts val="0"/>
              </a:spcAft>
              <a:buFont typeface="Arial" panose="020B0604020202020204" pitchFamily="34" charset="0"/>
              <a:buChar char="•"/>
            </a:pPr>
            <a:r>
              <a:rPr lang="en-US" sz="3400" dirty="0"/>
              <a:t>Become familiar with K-1 </a:t>
            </a:r>
            <a:r>
              <a:rPr lang="en-US" sz="3400" dirty="0" err="1"/>
              <a:t>EarlyReading</a:t>
            </a:r>
            <a:r>
              <a:rPr lang="en-US" sz="3400" dirty="0"/>
              <a:t> Universal Screening </a:t>
            </a:r>
            <a:r>
              <a:rPr lang="en-US" sz="3400" dirty="0" smtClean="0"/>
              <a:t>Measures</a:t>
            </a:r>
          </a:p>
          <a:p>
            <a:pPr marL="1252728" lvl="2" indent="-457200">
              <a:lnSpc>
                <a:spcPct val="120000"/>
              </a:lnSpc>
              <a:spcBef>
                <a:spcPts val="0"/>
              </a:spcBef>
              <a:buFont typeface="Wingdings" panose="05000000000000000000" pitchFamily="2" charset="2"/>
              <a:buChar char="Ø"/>
            </a:pPr>
            <a:r>
              <a:rPr lang="en-US" sz="2600" i="1" dirty="0" smtClean="0"/>
              <a:t>SECTION 3 (Slides 27- 36)</a:t>
            </a:r>
            <a:endParaRPr lang="en-US" sz="2600" i="1" dirty="0"/>
          </a:p>
          <a:p>
            <a:pPr marL="457200" indent="-457200">
              <a:lnSpc>
                <a:spcPct val="120000"/>
              </a:lnSpc>
              <a:spcBef>
                <a:spcPts val="0"/>
              </a:spcBef>
              <a:spcAft>
                <a:spcPts val="0"/>
              </a:spcAft>
              <a:buFont typeface="Arial" panose="020B0604020202020204" pitchFamily="34" charset="0"/>
              <a:buChar char="•"/>
            </a:pPr>
            <a:r>
              <a:rPr lang="en-US" sz="3400" dirty="0"/>
              <a:t>Become Familiar with 2-3 </a:t>
            </a:r>
            <a:r>
              <a:rPr lang="en-US" sz="3400" dirty="0" err="1"/>
              <a:t>CBMReading</a:t>
            </a:r>
            <a:r>
              <a:rPr lang="en-US" sz="3400" dirty="0"/>
              <a:t> Universal Screening </a:t>
            </a:r>
            <a:r>
              <a:rPr lang="en-US" sz="3400" dirty="0" smtClean="0"/>
              <a:t>Measure</a:t>
            </a:r>
          </a:p>
          <a:p>
            <a:pPr marL="1252728" lvl="2" indent="-457200">
              <a:lnSpc>
                <a:spcPct val="120000"/>
              </a:lnSpc>
              <a:spcBef>
                <a:spcPts val="0"/>
              </a:spcBef>
              <a:buFont typeface="Wingdings" panose="05000000000000000000" pitchFamily="2" charset="2"/>
              <a:buChar char="Ø"/>
            </a:pPr>
            <a:r>
              <a:rPr lang="en-US" sz="2600" i="1" dirty="0" smtClean="0"/>
              <a:t>SECTION 4 (Slides 37-74)</a:t>
            </a:r>
            <a:endParaRPr lang="en-US" sz="2600" i="1" dirty="0"/>
          </a:p>
          <a:p>
            <a:pPr marL="457200" indent="-457200">
              <a:lnSpc>
                <a:spcPct val="120000"/>
              </a:lnSpc>
              <a:spcBef>
                <a:spcPts val="0"/>
              </a:spcBef>
              <a:spcAft>
                <a:spcPts val="0"/>
              </a:spcAft>
              <a:buFont typeface="Arial" panose="020B0604020202020204" pitchFamily="34" charset="0"/>
              <a:buChar char="•"/>
            </a:pPr>
            <a:r>
              <a:rPr lang="en-US" sz="3400" dirty="0"/>
              <a:t>Login and Certify on Appropriate </a:t>
            </a:r>
            <a:r>
              <a:rPr lang="en-US" sz="3400" dirty="0" smtClean="0"/>
              <a:t>Assessments</a:t>
            </a:r>
          </a:p>
          <a:p>
            <a:pPr marL="1252728" lvl="2" indent="-457200">
              <a:lnSpc>
                <a:spcPct val="120000"/>
              </a:lnSpc>
              <a:spcBef>
                <a:spcPts val="0"/>
              </a:spcBef>
              <a:buFont typeface="Wingdings" panose="05000000000000000000" pitchFamily="2" charset="2"/>
              <a:buChar char="Ø"/>
            </a:pPr>
            <a:r>
              <a:rPr lang="en-US" sz="2600" i="1" dirty="0" smtClean="0"/>
              <a:t>SECTION 5 (Slides 75-90) </a:t>
            </a:r>
            <a:endParaRPr lang="en-US" sz="2600" i="1" dirty="0"/>
          </a:p>
          <a:p>
            <a:endParaRPr lang="en-US" dirty="0"/>
          </a:p>
        </p:txBody>
      </p:sp>
    </p:spTree>
    <p:extLst>
      <p:ext uri="{BB962C8B-B14F-4D97-AF65-F5344CB8AC3E}">
        <p14:creationId xmlns:p14="http://schemas.microsoft.com/office/powerpoint/2010/main" val="2310646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Screening Measures</a:t>
            </a:r>
            <a:endParaRPr lang="en-US" dirty="0"/>
          </a:p>
        </p:txBody>
      </p:sp>
      <p:sp>
        <p:nvSpPr>
          <p:cNvPr id="3" name="Content Placeholder 2"/>
          <p:cNvSpPr>
            <a:spLocks noGrp="1"/>
          </p:cNvSpPr>
          <p:nvPr>
            <p:ph idx="1"/>
          </p:nvPr>
        </p:nvSpPr>
        <p:spPr>
          <a:xfrm>
            <a:off x="457200" y="5257800"/>
            <a:ext cx="8229600" cy="868363"/>
          </a:xfrm>
        </p:spPr>
        <p:txBody>
          <a:bodyPr>
            <a:normAutofit/>
          </a:bodyPr>
          <a:lstStyle/>
          <a:p>
            <a:r>
              <a:rPr lang="en-US" dirty="0" smtClean="0"/>
              <a:t>See FAST Assessment Plan 2015-2016 handout</a:t>
            </a:r>
            <a:endParaRPr lang="en-US" dirty="0"/>
          </a:p>
        </p:txBody>
      </p:sp>
      <p:pic>
        <p:nvPicPr>
          <p:cNvPr id="4" name="Picture 3"/>
          <p:cNvPicPr>
            <a:picLocks noChangeAspect="1"/>
          </p:cNvPicPr>
          <p:nvPr/>
        </p:nvPicPr>
        <p:blipFill>
          <a:blip r:embed="rId3"/>
          <a:stretch>
            <a:fillRect/>
          </a:stretch>
        </p:blipFill>
        <p:spPr>
          <a:xfrm>
            <a:off x="300037" y="1581615"/>
            <a:ext cx="8543925" cy="3286125"/>
          </a:xfrm>
          <a:prstGeom prst="rect">
            <a:avLst/>
          </a:prstGeom>
          <a:ln>
            <a:solidFill>
              <a:schemeClr val="accent1"/>
            </a:solidFill>
          </a:ln>
        </p:spPr>
      </p:pic>
    </p:spTree>
    <p:extLst>
      <p:ext uri="{BB962C8B-B14F-4D97-AF65-F5344CB8AC3E}">
        <p14:creationId xmlns:p14="http://schemas.microsoft.com/office/powerpoint/2010/main" val="1494485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6000" dirty="0" smtClean="0"/>
              <a:t>Progress Monitoring</a:t>
            </a:r>
            <a:br>
              <a:rPr lang="en-US" sz="6000" dirty="0" smtClean="0"/>
            </a:br>
            <a:endParaRPr lang="en-US" dirty="0">
              <a:solidFill>
                <a:schemeClr val="accent2"/>
              </a:solidFill>
            </a:endParaRPr>
          </a:p>
        </p:txBody>
      </p:sp>
    </p:spTree>
    <p:extLst>
      <p:ext uri="{BB962C8B-B14F-4D97-AF65-F5344CB8AC3E}">
        <p14:creationId xmlns:p14="http://schemas.microsoft.com/office/powerpoint/2010/main" val="1496190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t>Formative Assessment: </a:t>
            </a:r>
            <a:br>
              <a:rPr lang="en-US" dirty="0" smtClean="0"/>
            </a:br>
            <a:r>
              <a:rPr lang="en-US" sz="2700" dirty="0" smtClean="0"/>
              <a:t>Embedded Classroom Assessment vs. Progress Monitoring</a:t>
            </a:r>
            <a:endParaRPr lang="en-US" sz="2700" dirty="0"/>
          </a:p>
        </p:txBody>
      </p:sp>
      <p:graphicFrame>
        <p:nvGraphicFramePr>
          <p:cNvPr id="8" name="Table 7"/>
          <p:cNvGraphicFramePr>
            <a:graphicFrameLocks noGrp="1"/>
          </p:cNvGraphicFramePr>
          <p:nvPr>
            <p:extLst/>
          </p:nvPr>
        </p:nvGraphicFramePr>
        <p:xfrm>
          <a:off x="228600" y="1447800"/>
          <a:ext cx="8763000" cy="4801226"/>
        </p:xfrm>
        <a:graphic>
          <a:graphicData uri="http://schemas.openxmlformats.org/drawingml/2006/table">
            <a:tbl>
              <a:tblPr firstRow="1" bandRow="1">
                <a:tableStyleId>{5C22544A-7EE6-4342-B048-85BDC9FD1C3A}</a:tableStyleId>
              </a:tblPr>
              <a:tblGrid>
                <a:gridCol w="4381500"/>
                <a:gridCol w="4381500"/>
              </a:tblGrid>
              <a:tr h="773180">
                <a:tc>
                  <a:txBody>
                    <a:bodyPr/>
                    <a:lstStyle/>
                    <a:p>
                      <a:pPr algn="ctr"/>
                      <a:r>
                        <a:rPr lang="en-US" sz="2400" dirty="0" smtClean="0"/>
                        <a:t>Embedded Classroom</a:t>
                      </a:r>
                      <a:r>
                        <a:rPr lang="en-US" sz="2400" baseline="0" dirty="0" smtClean="0"/>
                        <a:t> Assessments</a:t>
                      </a:r>
                      <a:endParaRPr lang="en-US" sz="2400" dirty="0"/>
                    </a:p>
                  </a:txBody>
                  <a:tcPr/>
                </a:tc>
                <a:tc>
                  <a:txBody>
                    <a:bodyPr/>
                    <a:lstStyle/>
                    <a:p>
                      <a:pPr algn="ctr"/>
                      <a:r>
                        <a:rPr lang="en-US" sz="2400" dirty="0" smtClean="0"/>
                        <a:t>Progress Monitoring</a:t>
                      </a:r>
                      <a:endParaRPr lang="en-US" sz="2400" dirty="0"/>
                    </a:p>
                  </a:txBody>
                  <a:tcPr/>
                </a:tc>
              </a:tr>
              <a:tr h="658635">
                <a:tc>
                  <a:txBody>
                    <a:bodyPr/>
                    <a:lstStyle/>
                    <a:p>
                      <a:r>
                        <a:rPr lang="en-US" sz="2000" dirty="0" smtClean="0"/>
                        <a:t>ALL students</a:t>
                      </a:r>
                    </a:p>
                  </a:txBody>
                  <a:tcPr/>
                </a:tc>
                <a:tc>
                  <a:txBody>
                    <a:bodyPr/>
                    <a:lstStyle/>
                    <a:p>
                      <a:r>
                        <a:rPr lang="en-US" sz="2000" dirty="0" smtClean="0"/>
                        <a:t>Students identified as needing intervention</a:t>
                      </a:r>
                      <a:endParaRPr lang="en-US" sz="2000" dirty="0"/>
                    </a:p>
                  </a:txBody>
                  <a:tcPr/>
                </a:tc>
              </a:tr>
              <a:tr h="9449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Informs instruction</a:t>
                      </a:r>
                    </a:p>
                    <a:p>
                      <a:endParaRPr lang="en-US" sz="20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Indicates</a:t>
                      </a:r>
                      <a:r>
                        <a:rPr lang="en-US" sz="2000" baseline="0" dirty="0" smtClean="0"/>
                        <a:t> whether intervention is working (yes/no)</a:t>
                      </a:r>
                      <a:endParaRPr lang="en-US" sz="2000" dirty="0" smtClean="0"/>
                    </a:p>
                    <a:p>
                      <a:endParaRPr lang="en-US" sz="2000" dirty="0"/>
                    </a:p>
                  </a:txBody>
                  <a:tcPr/>
                </a:tc>
              </a:tr>
              <a:tr h="1032107">
                <a:tc>
                  <a:txBody>
                    <a:bodyPr/>
                    <a:lstStyle/>
                    <a:p>
                      <a:r>
                        <a:rPr lang="en-US" sz="2000" dirty="0" smtClean="0"/>
                        <a:t>Informal, seamless within instruction</a:t>
                      </a:r>
                      <a:endParaRPr lang="en-US" sz="2000" dirty="0"/>
                    </a:p>
                  </a:txBody>
                  <a:tcPr/>
                </a:tc>
                <a:tc>
                  <a:txBody>
                    <a:bodyPr/>
                    <a:lstStyle/>
                    <a:p>
                      <a:r>
                        <a:rPr lang="en-US" sz="2000" dirty="0" smtClean="0"/>
                        <a:t>Quick</a:t>
                      </a:r>
                      <a:r>
                        <a:rPr lang="en-US" sz="2000" baseline="0" dirty="0" smtClean="0"/>
                        <a:t> (1 minute), research-based (valid) tool</a:t>
                      </a:r>
                      <a:endParaRPr lang="en-US" sz="2000" dirty="0"/>
                    </a:p>
                  </a:txBody>
                  <a:tcPr/>
                </a:tc>
              </a:tr>
              <a:tr h="1239279">
                <a:tc>
                  <a:txBody>
                    <a:bodyPr/>
                    <a:lstStyle/>
                    <a:p>
                      <a:r>
                        <a:rPr lang="en-US" sz="2000" dirty="0" smtClean="0"/>
                        <a:t>Specific to instruction</a:t>
                      </a:r>
                      <a:endParaRPr lang="en-US" sz="2000" dirty="0"/>
                    </a:p>
                  </a:txBody>
                  <a:tcPr/>
                </a:tc>
                <a:tc>
                  <a:txBody>
                    <a:bodyPr/>
                    <a:lstStyle/>
                    <a:p>
                      <a:r>
                        <a:rPr lang="en-US" sz="2000" dirty="0" smtClean="0"/>
                        <a:t>General outcome measure (goal</a:t>
                      </a:r>
                      <a:r>
                        <a:rPr lang="en-US" sz="2000" baseline="0" dirty="0" smtClean="0"/>
                        <a:t> = end of grade level expectation)</a:t>
                      </a:r>
                      <a:endParaRPr lang="en-US" sz="2000" dirty="0"/>
                    </a:p>
                  </a:txBody>
                  <a:tcPr/>
                </a:tc>
              </a:tr>
            </a:tbl>
          </a:graphicData>
        </a:graphic>
      </p:graphicFrame>
    </p:spTree>
    <p:extLst>
      <p:ext uri="{BB962C8B-B14F-4D97-AF65-F5344CB8AC3E}">
        <p14:creationId xmlns:p14="http://schemas.microsoft.com/office/powerpoint/2010/main" val="2322391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t>Formative Assessment: </a:t>
            </a:r>
            <a:br>
              <a:rPr lang="en-US" dirty="0" smtClean="0"/>
            </a:br>
            <a:r>
              <a:rPr lang="en-US" sz="2700" dirty="0" smtClean="0"/>
              <a:t>Embedded Classroom Assessment vs. Progress Monitoring</a:t>
            </a:r>
            <a:endParaRPr lang="en-US" sz="2700" dirty="0"/>
          </a:p>
        </p:txBody>
      </p:sp>
      <p:graphicFrame>
        <p:nvGraphicFramePr>
          <p:cNvPr id="8" name="Table 7"/>
          <p:cNvGraphicFramePr>
            <a:graphicFrameLocks noGrp="1"/>
          </p:cNvGraphicFramePr>
          <p:nvPr>
            <p:extLst/>
          </p:nvPr>
        </p:nvGraphicFramePr>
        <p:xfrm>
          <a:off x="228600" y="1447800"/>
          <a:ext cx="8686800" cy="2133600"/>
        </p:xfrm>
        <a:graphic>
          <a:graphicData uri="http://schemas.openxmlformats.org/drawingml/2006/table">
            <a:tbl>
              <a:tblPr firstRow="1" bandRow="1">
                <a:tableStyleId>{5C22544A-7EE6-4342-B048-85BDC9FD1C3A}</a:tableStyleId>
              </a:tblPr>
              <a:tblGrid>
                <a:gridCol w="4343400"/>
                <a:gridCol w="4343400"/>
              </a:tblGrid>
              <a:tr h="567925">
                <a:tc>
                  <a:txBody>
                    <a:bodyPr/>
                    <a:lstStyle/>
                    <a:p>
                      <a:pPr algn="ctr"/>
                      <a:r>
                        <a:rPr lang="en-US" sz="2400" dirty="0" smtClean="0"/>
                        <a:t>Embedded Classroom</a:t>
                      </a:r>
                      <a:r>
                        <a:rPr lang="en-US" sz="2400" baseline="0" dirty="0" smtClean="0"/>
                        <a:t> Assessments</a:t>
                      </a:r>
                      <a:endParaRPr lang="en-US" sz="2400" dirty="0"/>
                    </a:p>
                  </a:txBody>
                  <a:tcPr/>
                </a:tc>
                <a:tc>
                  <a:txBody>
                    <a:bodyPr/>
                    <a:lstStyle/>
                    <a:p>
                      <a:pPr algn="ctr"/>
                      <a:r>
                        <a:rPr lang="en-US" sz="2400" dirty="0" smtClean="0"/>
                        <a:t>Progress Monitoring</a:t>
                      </a:r>
                      <a:endParaRPr lang="en-US" sz="2400" dirty="0"/>
                    </a:p>
                  </a:txBody>
                  <a:tcPr/>
                </a:tc>
              </a:tr>
              <a:tr h="594360">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CFAs</a:t>
                      </a: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Exit</a:t>
                      </a:r>
                      <a:r>
                        <a:rPr lang="en-US" sz="2000" baseline="0" dirty="0" smtClean="0"/>
                        <a:t> Tickets</a:t>
                      </a: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WTL activities</a:t>
                      </a:r>
                      <a:endParaRPr lang="en-US" sz="2000" dirty="0" smtClean="0"/>
                    </a:p>
                    <a:p>
                      <a:endParaRPr lang="en-US" sz="2000" dirty="0" smtClean="0"/>
                    </a:p>
                  </a:txBody>
                  <a:tcPr/>
                </a:tc>
                <a:tc>
                  <a:txBody>
                    <a:bodyPr/>
                    <a:lstStyle/>
                    <a:p>
                      <a:pPr marL="342900" indent="-342900">
                        <a:buFont typeface="Arial" panose="020B0604020202020204" pitchFamily="34" charset="0"/>
                        <a:buChar char="•"/>
                      </a:pPr>
                      <a:r>
                        <a:rPr lang="en-US" sz="2000" dirty="0" smtClean="0"/>
                        <a:t>FAST Progress Monitoring Probes</a:t>
                      </a:r>
                    </a:p>
                    <a:p>
                      <a:pPr marL="342900" indent="-342900">
                        <a:buFont typeface="Arial" panose="020B0604020202020204" pitchFamily="34" charset="0"/>
                        <a:buChar char="•"/>
                      </a:pPr>
                      <a:r>
                        <a:rPr lang="en-US" sz="2000" dirty="0" smtClean="0"/>
                        <a:t>Program</a:t>
                      </a:r>
                      <a:r>
                        <a:rPr lang="en-US" sz="2000" baseline="0" dirty="0" smtClean="0"/>
                        <a:t> Embedded Tools (System 44)</a:t>
                      </a:r>
                      <a:endParaRPr lang="en-US" sz="2000" dirty="0"/>
                    </a:p>
                  </a:txBody>
                  <a:tcPr/>
                </a:tc>
              </a:tr>
            </a:tbl>
          </a:graphicData>
        </a:graphic>
      </p:graphicFrame>
    </p:spTree>
    <p:extLst>
      <p:ext uri="{BB962C8B-B14F-4D97-AF65-F5344CB8AC3E}">
        <p14:creationId xmlns:p14="http://schemas.microsoft.com/office/powerpoint/2010/main" val="788073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of Effective Progress Monitoring</a:t>
            </a:r>
            <a:endParaRPr lang="en-US" dirty="0"/>
          </a:p>
        </p:txBody>
      </p:sp>
      <p:sp>
        <p:nvSpPr>
          <p:cNvPr id="3" name="Content Placeholder 2"/>
          <p:cNvSpPr>
            <a:spLocks noGrp="1"/>
          </p:cNvSpPr>
          <p:nvPr>
            <p:ph idx="1"/>
          </p:nvPr>
        </p:nvSpPr>
        <p:spPr/>
        <p:txBody>
          <a:bodyPr>
            <a:normAutofit/>
          </a:bodyPr>
          <a:lstStyle/>
          <a:p>
            <a:r>
              <a:rPr lang="en-US" dirty="0" smtClean="0"/>
              <a:t>Set a </a:t>
            </a:r>
            <a:r>
              <a:rPr lang="en-US" dirty="0" smtClean="0">
                <a:solidFill>
                  <a:schemeClr val="accent3"/>
                </a:solidFill>
              </a:rPr>
              <a:t>goal</a:t>
            </a:r>
            <a:r>
              <a:rPr lang="en-US" dirty="0" smtClean="0"/>
              <a:t> and monitor at goal level</a:t>
            </a:r>
          </a:p>
          <a:p>
            <a:r>
              <a:rPr lang="en-US" dirty="0" smtClean="0"/>
              <a:t>Monitor </a:t>
            </a:r>
            <a:r>
              <a:rPr lang="en-US" dirty="0" smtClean="0">
                <a:solidFill>
                  <a:srgbClr val="C00000"/>
                </a:solidFill>
              </a:rPr>
              <a:t>regularly</a:t>
            </a:r>
            <a:r>
              <a:rPr lang="en-US" dirty="0" smtClean="0"/>
              <a:t> (weekly)</a:t>
            </a:r>
            <a:endParaRPr lang="en-US" dirty="0" smtClean="0">
              <a:solidFill>
                <a:schemeClr val="accent3"/>
              </a:solidFill>
            </a:endParaRPr>
          </a:p>
          <a:p>
            <a:r>
              <a:rPr lang="en-US" dirty="0" smtClean="0"/>
              <a:t>Use a </a:t>
            </a:r>
            <a:r>
              <a:rPr lang="en-US" dirty="0" smtClean="0">
                <a:solidFill>
                  <a:schemeClr val="accent3"/>
                </a:solidFill>
              </a:rPr>
              <a:t>quick</a:t>
            </a:r>
            <a:r>
              <a:rPr lang="en-US" dirty="0" smtClean="0"/>
              <a:t> tool</a:t>
            </a:r>
          </a:p>
          <a:p>
            <a:r>
              <a:rPr lang="en-US" dirty="0" smtClean="0"/>
              <a:t>Use a </a:t>
            </a:r>
            <a:r>
              <a:rPr lang="en-US" dirty="0" smtClean="0">
                <a:solidFill>
                  <a:schemeClr val="accent3"/>
                </a:solidFill>
              </a:rPr>
              <a:t>research-based</a:t>
            </a:r>
            <a:r>
              <a:rPr lang="en-US" dirty="0" smtClean="0"/>
              <a:t> (valid) tool</a:t>
            </a:r>
          </a:p>
          <a:p>
            <a:r>
              <a:rPr lang="en-US" dirty="0" smtClean="0"/>
              <a:t>Collect </a:t>
            </a:r>
            <a:r>
              <a:rPr lang="en-US" dirty="0" smtClean="0">
                <a:solidFill>
                  <a:schemeClr val="accent3"/>
                </a:solidFill>
              </a:rPr>
              <a:t>additional data</a:t>
            </a:r>
            <a:r>
              <a:rPr lang="en-US" dirty="0" smtClean="0"/>
              <a:t> as needed</a:t>
            </a:r>
          </a:p>
          <a:p>
            <a:r>
              <a:rPr lang="en-US" dirty="0" smtClean="0"/>
              <a:t>Use PM data to </a:t>
            </a:r>
            <a:r>
              <a:rPr lang="en-US" dirty="0" smtClean="0">
                <a:solidFill>
                  <a:schemeClr val="accent3"/>
                </a:solidFill>
              </a:rPr>
              <a:t>inform instructional decisions</a:t>
            </a:r>
          </a:p>
          <a:p>
            <a:endParaRPr lang="en-US" dirty="0"/>
          </a:p>
        </p:txBody>
      </p:sp>
    </p:spTree>
    <p:extLst>
      <p:ext uri="{BB962C8B-B14F-4D97-AF65-F5344CB8AC3E}">
        <p14:creationId xmlns:p14="http://schemas.microsoft.com/office/powerpoint/2010/main" val="3402334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Monitoring with FAST</a:t>
            </a:r>
            <a:endParaRPr lang="en-US" dirty="0"/>
          </a:p>
        </p:txBody>
      </p:sp>
      <p:pic>
        <p:nvPicPr>
          <p:cNvPr id="5" name="Picture 4"/>
          <p:cNvPicPr>
            <a:picLocks noChangeAspect="1"/>
          </p:cNvPicPr>
          <p:nvPr/>
        </p:nvPicPr>
        <p:blipFill>
          <a:blip r:embed="rId3"/>
          <a:stretch>
            <a:fillRect/>
          </a:stretch>
        </p:blipFill>
        <p:spPr>
          <a:xfrm>
            <a:off x="457200" y="1828800"/>
            <a:ext cx="8040103" cy="2743200"/>
          </a:xfrm>
          <a:prstGeom prst="rect">
            <a:avLst/>
          </a:prstGeom>
        </p:spPr>
      </p:pic>
      <p:sp>
        <p:nvSpPr>
          <p:cNvPr id="4" name="Content Placeholder 2"/>
          <p:cNvSpPr>
            <a:spLocks noGrp="1"/>
          </p:cNvSpPr>
          <p:nvPr>
            <p:ph idx="1"/>
          </p:nvPr>
        </p:nvSpPr>
        <p:spPr>
          <a:xfrm>
            <a:off x="457200" y="5257800"/>
            <a:ext cx="8229600" cy="868363"/>
          </a:xfrm>
        </p:spPr>
        <p:txBody>
          <a:bodyPr>
            <a:normAutofit fontScale="92500" lnSpcReduction="20000"/>
          </a:bodyPr>
          <a:lstStyle/>
          <a:p>
            <a:r>
              <a:rPr lang="en-US" dirty="0" smtClean="0"/>
              <a:t>See FAST Assessment Plan 2015-2016 handout for Progress Monitoring Options for grade level</a:t>
            </a:r>
            <a:endParaRPr lang="en-US" dirty="0"/>
          </a:p>
        </p:txBody>
      </p:sp>
    </p:spTree>
    <p:extLst>
      <p:ext uri="{BB962C8B-B14F-4D97-AF65-F5344CB8AC3E}">
        <p14:creationId xmlns:p14="http://schemas.microsoft.com/office/powerpoint/2010/main" val="3449346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Monitoring with FAST</a:t>
            </a:r>
            <a:endParaRPr lang="en-US" dirty="0"/>
          </a:p>
        </p:txBody>
      </p:sp>
      <p:sp>
        <p:nvSpPr>
          <p:cNvPr id="4" name="Content Placeholder 2"/>
          <p:cNvSpPr>
            <a:spLocks noGrp="1"/>
          </p:cNvSpPr>
          <p:nvPr>
            <p:ph idx="1"/>
          </p:nvPr>
        </p:nvSpPr>
        <p:spPr>
          <a:xfrm>
            <a:off x="457200" y="1676400"/>
            <a:ext cx="8229600" cy="4449763"/>
          </a:xfrm>
        </p:spPr>
        <p:txBody>
          <a:bodyPr>
            <a:normAutofit/>
          </a:bodyPr>
          <a:lstStyle/>
          <a:p>
            <a:r>
              <a:rPr lang="en-US" dirty="0" smtClean="0">
                <a:solidFill>
                  <a:srgbClr val="C00000"/>
                </a:solidFill>
              </a:rPr>
              <a:t>OFF GRADE LEVEL </a:t>
            </a:r>
            <a:r>
              <a:rPr lang="en-US" dirty="0" smtClean="0"/>
              <a:t>Progress Monitoring measures can be used </a:t>
            </a:r>
            <a:r>
              <a:rPr lang="en-US" i="1" dirty="0" smtClean="0">
                <a:solidFill>
                  <a:srgbClr val="C00000"/>
                </a:solidFill>
              </a:rPr>
              <a:t>when necessary</a:t>
            </a:r>
            <a:r>
              <a:rPr lang="en-US" dirty="0" smtClean="0"/>
              <a:t>; </a:t>
            </a:r>
          </a:p>
          <a:p>
            <a:endParaRPr lang="en-US" dirty="0"/>
          </a:p>
          <a:p>
            <a:r>
              <a:rPr lang="en-US" dirty="0" smtClean="0"/>
              <a:t>A grade level measure must be administered </a:t>
            </a:r>
            <a:r>
              <a:rPr lang="en-US" dirty="0" smtClean="0">
                <a:solidFill>
                  <a:srgbClr val="C00000"/>
                </a:solidFill>
              </a:rPr>
              <a:t>at least monthly</a:t>
            </a:r>
            <a:r>
              <a:rPr lang="en-US" dirty="0" smtClean="0"/>
              <a:t>. </a:t>
            </a:r>
          </a:p>
        </p:txBody>
      </p:sp>
    </p:spTree>
    <p:extLst>
      <p:ext uri="{BB962C8B-B14F-4D97-AF65-F5344CB8AC3E}">
        <p14:creationId xmlns:p14="http://schemas.microsoft.com/office/powerpoint/2010/main" val="1362400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6000" dirty="0" smtClean="0">
                <a:solidFill>
                  <a:schemeClr val="accent2"/>
                </a:solidFill>
              </a:rPr>
              <a:t>Assessment</a:t>
            </a:r>
            <a:r>
              <a:rPr lang="en-US" sz="6000" dirty="0" smtClean="0"/>
              <a:t/>
            </a:r>
            <a:br>
              <a:rPr lang="en-US" sz="6000" dirty="0" smtClean="0"/>
            </a:br>
            <a:r>
              <a:rPr lang="en-US" sz="6000" dirty="0" smtClean="0"/>
              <a:t/>
            </a:r>
            <a:br>
              <a:rPr lang="en-US" sz="6000" dirty="0" smtClean="0"/>
            </a:br>
            <a:r>
              <a:rPr lang="en-US" dirty="0" smtClean="0">
                <a:solidFill>
                  <a:schemeClr val="accent2"/>
                </a:solidFill>
              </a:rPr>
              <a:t>Why </a:t>
            </a:r>
            <a:r>
              <a:rPr lang="en-US" u="sng" dirty="0" smtClean="0"/>
              <a:t>FAST</a:t>
            </a:r>
            <a:r>
              <a:rPr lang="en-US" dirty="0" smtClean="0"/>
              <a:t> Assessments?</a:t>
            </a:r>
            <a:br>
              <a:rPr lang="en-US" dirty="0" smtClean="0"/>
            </a:br>
            <a:r>
              <a:rPr lang="en-US" dirty="0" smtClean="0"/>
              <a:t>(K-1 </a:t>
            </a:r>
            <a:r>
              <a:rPr lang="en-US" dirty="0" err="1" smtClean="0"/>
              <a:t>EarlyReading</a:t>
            </a:r>
            <a:r>
              <a:rPr lang="en-US" dirty="0" smtClean="0"/>
              <a:t>)</a:t>
            </a:r>
            <a:endParaRPr lang="en-US" dirty="0"/>
          </a:p>
        </p:txBody>
      </p:sp>
    </p:spTree>
    <p:extLst>
      <p:ext uri="{BB962C8B-B14F-4D97-AF65-F5344CB8AC3E}">
        <p14:creationId xmlns:p14="http://schemas.microsoft.com/office/powerpoint/2010/main" val="3247233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K-1 Early Reading</a:t>
            </a:r>
            <a:endParaRPr lang="en-US" dirty="0"/>
          </a:p>
        </p:txBody>
      </p:sp>
      <p:sp>
        <p:nvSpPr>
          <p:cNvPr id="3" name="Content Placeholder 2"/>
          <p:cNvSpPr>
            <a:spLocks noGrp="1"/>
          </p:cNvSpPr>
          <p:nvPr>
            <p:ph idx="1"/>
          </p:nvPr>
        </p:nvSpPr>
        <p:spPr/>
        <p:txBody>
          <a:bodyPr>
            <a:normAutofit/>
          </a:bodyPr>
          <a:lstStyle/>
          <a:p>
            <a:endParaRPr lang="en-US" dirty="0"/>
          </a:p>
        </p:txBody>
      </p:sp>
      <p:pic>
        <p:nvPicPr>
          <p:cNvPr id="4" name="Picture 3"/>
          <p:cNvPicPr>
            <a:picLocks noChangeAspect="1"/>
          </p:cNvPicPr>
          <p:nvPr/>
        </p:nvPicPr>
        <p:blipFill>
          <a:blip r:embed="rId2"/>
          <a:stretch>
            <a:fillRect/>
          </a:stretch>
        </p:blipFill>
        <p:spPr>
          <a:xfrm>
            <a:off x="300037" y="1581615"/>
            <a:ext cx="8543925" cy="3286125"/>
          </a:xfrm>
          <a:prstGeom prst="rect">
            <a:avLst/>
          </a:prstGeom>
          <a:ln>
            <a:solidFill>
              <a:schemeClr val="accent1"/>
            </a:solidFill>
          </a:ln>
        </p:spPr>
      </p:pic>
      <p:sp>
        <p:nvSpPr>
          <p:cNvPr id="5" name="Oval 4"/>
          <p:cNvSpPr/>
          <p:nvPr/>
        </p:nvSpPr>
        <p:spPr>
          <a:xfrm>
            <a:off x="0" y="2057400"/>
            <a:ext cx="9144000" cy="2133600"/>
          </a:xfrm>
          <a:prstGeom prst="ellipse">
            <a:avLst/>
          </a:prstGeom>
          <a:noFill/>
          <a:ln w="762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0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K-1 Early Reading</a:t>
            </a:r>
            <a:endParaRPr lang="en-US" dirty="0"/>
          </a:p>
        </p:txBody>
      </p:sp>
      <p:sp>
        <p:nvSpPr>
          <p:cNvPr id="3" name="Content Placeholder 2"/>
          <p:cNvSpPr>
            <a:spLocks noGrp="1"/>
          </p:cNvSpPr>
          <p:nvPr>
            <p:ph idx="1"/>
          </p:nvPr>
        </p:nvSpPr>
        <p:spPr/>
        <p:txBody>
          <a:bodyPr>
            <a:normAutofit/>
          </a:bodyPr>
          <a:lstStyle/>
          <a:p>
            <a:r>
              <a:rPr lang="en-US" dirty="0" smtClean="0"/>
              <a:t>Concepts of Print</a:t>
            </a:r>
          </a:p>
          <a:p>
            <a:r>
              <a:rPr lang="en-US" dirty="0" smtClean="0"/>
              <a:t>Letter Names</a:t>
            </a:r>
          </a:p>
          <a:p>
            <a:r>
              <a:rPr lang="en-US" dirty="0" smtClean="0"/>
              <a:t>Onset Sounds</a:t>
            </a:r>
          </a:p>
          <a:p>
            <a:r>
              <a:rPr lang="en-US" dirty="0" smtClean="0"/>
              <a:t>Letter Sounds</a:t>
            </a:r>
          </a:p>
          <a:p>
            <a:r>
              <a:rPr lang="en-US" dirty="0" smtClean="0"/>
              <a:t>Word Segmenting</a:t>
            </a:r>
          </a:p>
          <a:p>
            <a:r>
              <a:rPr lang="en-US" dirty="0" smtClean="0"/>
              <a:t>Nonsense Words</a:t>
            </a:r>
          </a:p>
          <a:p>
            <a:r>
              <a:rPr lang="en-US" dirty="0" smtClean="0"/>
              <a:t>Sight Words</a:t>
            </a:r>
          </a:p>
        </p:txBody>
      </p:sp>
      <p:sp>
        <p:nvSpPr>
          <p:cNvPr id="4" name="TextBox 3"/>
          <p:cNvSpPr txBox="1"/>
          <p:nvPr/>
        </p:nvSpPr>
        <p:spPr>
          <a:xfrm>
            <a:off x="228600" y="1566746"/>
            <a:ext cx="8686800" cy="1938992"/>
          </a:xfrm>
          <a:prstGeom prst="rect">
            <a:avLst/>
          </a:prstGeom>
          <a:solidFill>
            <a:schemeClr val="accent1"/>
          </a:solidFill>
        </p:spPr>
        <p:txBody>
          <a:bodyPr wrap="square" rtlCol="0">
            <a:spAutoFit/>
          </a:bodyPr>
          <a:lstStyle/>
          <a:p>
            <a:pPr algn="ctr"/>
            <a:r>
              <a:rPr lang="en-US" sz="4000" dirty="0" smtClean="0">
                <a:solidFill>
                  <a:schemeClr val="accent2"/>
                </a:solidFill>
              </a:rPr>
              <a:t>Research</a:t>
            </a:r>
            <a:r>
              <a:rPr lang="en-US" sz="4000" dirty="0" smtClean="0">
                <a:solidFill>
                  <a:schemeClr val="bg1"/>
                </a:solidFill>
              </a:rPr>
              <a:t> correlates these measures as strong indicators </a:t>
            </a:r>
            <a:r>
              <a:rPr lang="en-US" sz="4000" dirty="0">
                <a:solidFill>
                  <a:schemeClr val="bg1"/>
                </a:solidFill>
              </a:rPr>
              <a:t>of </a:t>
            </a:r>
            <a:r>
              <a:rPr lang="en-US" sz="4000" dirty="0">
                <a:solidFill>
                  <a:schemeClr val="accent2"/>
                </a:solidFill>
              </a:rPr>
              <a:t>overall</a:t>
            </a:r>
            <a:r>
              <a:rPr lang="en-US" sz="4000" dirty="0">
                <a:solidFill>
                  <a:schemeClr val="bg1"/>
                </a:solidFill>
              </a:rPr>
              <a:t> literacy “health.”</a:t>
            </a:r>
          </a:p>
        </p:txBody>
      </p:sp>
      <p:sp>
        <p:nvSpPr>
          <p:cNvPr id="5" name="TextBox 4"/>
          <p:cNvSpPr txBox="1"/>
          <p:nvPr/>
        </p:nvSpPr>
        <p:spPr>
          <a:xfrm>
            <a:off x="228600" y="3754121"/>
            <a:ext cx="8686800" cy="707886"/>
          </a:xfrm>
          <a:prstGeom prst="rect">
            <a:avLst/>
          </a:prstGeom>
          <a:solidFill>
            <a:schemeClr val="accent1"/>
          </a:solidFill>
        </p:spPr>
        <p:txBody>
          <a:bodyPr wrap="square" rtlCol="0">
            <a:spAutoFit/>
          </a:bodyPr>
          <a:lstStyle/>
          <a:p>
            <a:pPr algn="ctr"/>
            <a:r>
              <a:rPr lang="en-US" sz="4000" dirty="0" smtClean="0">
                <a:solidFill>
                  <a:schemeClr val="bg1"/>
                </a:solidFill>
              </a:rPr>
              <a:t>NOT a </a:t>
            </a:r>
            <a:r>
              <a:rPr lang="en-US" sz="4000" dirty="0" smtClean="0">
                <a:solidFill>
                  <a:schemeClr val="accent2"/>
                </a:solidFill>
              </a:rPr>
              <a:t>list of skills </a:t>
            </a:r>
            <a:r>
              <a:rPr lang="en-US" sz="4000" dirty="0" smtClean="0">
                <a:solidFill>
                  <a:schemeClr val="bg1"/>
                </a:solidFill>
              </a:rPr>
              <a:t>to teach. </a:t>
            </a:r>
            <a:endParaRPr lang="en-US" sz="4000" dirty="0">
              <a:solidFill>
                <a:schemeClr val="bg1"/>
              </a:solidFill>
            </a:endParaRPr>
          </a:p>
        </p:txBody>
      </p:sp>
      <p:sp>
        <p:nvSpPr>
          <p:cNvPr id="6" name="TextBox 5"/>
          <p:cNvSpPr txBox="1"/>
          <p:nvPr/>
        </p:nvSpPr>
        <p:spPr>
          <a:xfrm>
            <a:off x="236034" y="4928991"/>
            <a:ext cx="8686800" cy="1323439"/>
          </a:xfrm>
          <a:prstGeom prst="rect">
            <a:avLst/>
          </a:prstGeom>
          <a:solidFill>
            <a:schemeClr val="accent1"/>
          </a:solidFill>
        </p:spPr>
        <p:txBody>
          <a:bodyPr wrap="square" rtlCol="0">
            <a:spAutoFit/>
          </a:bodyPr>
          <a:lstStyle/>
          <a:p>
            <a:pPr algn="ctr"/>
            <a:r>
              <a:rPr lang="en-US" sz="4000" dirty="0" smtClean="0">
                <a:solidFill>
                  <a:schemeClr val="bg1"/>
                </a:solidFill>
              </a:rPr>
              <a:t>Used to predict students </a:t>
            </a:r>
            <a:r>
              <a:rPr lang="en-US" sz="4000" dirty="0" smtClean="0">
                <a:solidFill>
                  <a:schemeClr val="accent2"/>
                </a:solidFill>
              </a:rPr>
              <a:t>likely</a:t>
            </a:r>
            <a:r>
              <a:rPr lang="en-US" sz="4000" dirty="0" smtClean="0">
                <a:solidFill>
                  <a:schemeClr val="bg1"/>
                </a:solidFill>
              </a:rPr>
              <a:t> to be successful v. those may not. </a:t>
            </a:r>
            <a:endParaRPr lang="en-US" sz="4000" dirty="0">
              <a:solidFill>
                <a:schemeClr val="bg1"/>
              </a:solidFill>
            </a:endParaRPr>
          </a:p>
        </p:txBody>
      </p:sp>
    </p:spTree>
    <p:extLst>
      <p:ext uri="{BB962C8B-B14F-4D97-AF65-F5344CB8AC3E}">
        <p14:creationId xmlns:p14="http://schemas.microsoft.com/office/powerpoint/2010/main" val="394024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6000" dirty="0" smtClean="0">
                <a:solidFill>
                  <a:schemeClr val="accent2"/>
                </a:solidFill>
              </a:rPr>
              <a:t>Early </a:t>
            </a:r>
            <a:r>
              <a:rPr lang="en-US" sz="6000" smtClean="0">
                <a:solidFill>
                  <a:schemeClr val="accent2"/>
                </a:solidFill>
              </a:rPr>
              <a:t>Literacy </a:t>
            </a:r>
            <a:r>
              <a:rPr lang="en-US" sz="6000" smtClean="0">
                <a:solidFill>
                  <a:schemeClr val="accent2"/>
                </a:solidFill>
              </a:rPr>
              <a:t>Implementation </a:t>
            </a:r>
            <a:r>
              <a:rPr lang="en-US" sz="6000" dirty="0" smtClean="0">
                <a:solidFill>
                  <a:schemeClr val="accent2"/>
                </a:solidFill>
              </a:rPr>
              <a:t>(ELI)</a:t>
            </a:r>
            <a:r>
              <a:rPr lang="en-US" sz="6000" dirty="0" smtClean="0"/>
              <a:t/>
            </a:r>
            <a:br>
              <a:rPr lang="en-US" sz="6000" dirty="0" smtClean="0"/>
            </a:br>
            <a:r>
              <a:rPr lang="en-US" dirty="0" smtClean="0">
                <a:solidFill>
                  <a:schemeClr val="accent2"/>
                </a:solidFill>
              </a:rPr>
              <a:t>What</a:t>
            </a:r>
            <a:r>
              <a:rPr lang="en-US" dirty="0" smtClean="0"/>
              <a:t> are the requirements?</a:t>
            </a:r>
            <a:endParaRPr lang="en-US" dirty="0"/>
          </a:p>
        </p:txBody>
      </p:sp>
    </p:spTree>
    <p:extLst>
      <p:ext uri="{BB962C8B-B14F-4D97-AF65-F5344CB8AC3E}">
        <p14:creationId xmlns:p14="http://schemas.microsoft.com/office/powerpoint/2010/main" val="3835714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K-1 Early Reading: </a:t>
            </a:r>
            <a:r>
              <a:rPr lang="en-US" dirty="0" smtClean="0">
                <a:solidFill>
                  <a:schemeClr val="accent2"/>
                </a:solidFill>
              </a:rPr>
              <a:t>Common Questions</a:t>
            </a:r>
            <a:endParaRPr lang="en-US" dirty="0">
              <a:solidFill>
                <a:schemeClr val="accent2"/>
              </a:solidFill>
            </a:endParaRPr>
          </a:p>
        </p:txBody>
      </p:sp>
      <p:sp>
        <p:nvSpPr>
          <p:cNvPr id="3" name="Content Placeholder 2"/>
          <p:cNvSpPr>
            <a:spLocks noGrp="1"/>
          </p:cNvSpPr>
          <p:nvPr>
            <p:ph idx="1"/>
          </p:nvPr>
        </p:nvSpPr>
        <p:spPr/>
        <p:txBody>
          <a:bodyPr/>
          <a:lstStyle/>
          <a:p>
            <a:pPr marL="4572" indent="0" algn="ctr">
              <a:buNone/>
            </a:pPr>
            <a:r>
              <a:rPr lang="en-US" dirty="0" smtClean="0"/>
              <a:t>Question: Word Segmenting</a:t>
            </a:r>
          </a:p>
          <a:p>
            <a:pPr marL="4572" indent="0">
              <a:buNone/>
            </a:pPr>
            <a:r>
              <a:rPr lang="en-US" i="1" dirty="0" smtClean="0"/>
              <a:t>Some of my students who are already reading are having trouble with the segmenting subtest since they are already great at blending.  Why use this subtest since it’s indicating that they are struggling even though they aren’t? </a:t>
            </a:r>
            <a:endParaRPr lang="en-US" i="1" dirty="0"/>
          </a:p>
        </p:txBody>
      </p:sp>
    </p:spTree>
    <p:extLst>
      <p:ext uri="{BB962C8B-B14F-4D97-AF65-F5344CB8AC3E}">
        <p14:creationId xmlns:p14="http://schemas.microsoft.com/office/powerpoint/2010/main" val="2765691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K-1 Early Reading: </a:t>
            </a:r>
            <a:r>
              <a:rPr lang="en-US" dirty="0">
                <a:solidFill>
                  <a:schemeClr val="accent2"/>
                </a:solidFill>
              </a:rPr>
              <a:t>Common Questions</a:t>
            </a:r>
            <a:endParaRPr lang="en-US" dirty="0"/>
          </a:p>
        </p:txBody>
      </p:sp>
      <p:sp>
        <p:nvSpPr>
          <p:cNvPr id="3" name="Content Placeholder 2"/>
          <p:cNvSpPr>
            <a:spLocks noGrp="1"/>
          </p:cNvSpPr>
          <p:nvPr>
            <p:ph idx="1"/>
          </p:nvPr>
        </p:nvSpPr>
        <p:spPr/>
        <p:txBody>
          <a:bodyPr/>
          <a:lstStyle/>
          <a:p>
            <a:pPr marL="4572" indent="0" algn="ctr">
              <a:buNone/>
            </a:pPr>
            <a:r>
              <a:rPr lang="en-US" dirty="0" smtClean="0"/>
              <a:t>Explanation: Word Segmenting</a:t>
            </a:r>
          </a:p>
          <a:p>
            <a:pPr marL="4572" indent="0">
              <a:buNone/>
            </a:pPr>
            <a:r>
              <a:rPr lang="en-US" i="1" dirty="0" smtClean="0"/>
              <a:t>Research shows that if </a:t>
            </a:r>
            <a:r>
              <a:rPr lang="en-US" i="1" dirty="0"/>
              <a:t>they can blend it, they can segment </a:t>
            </a:r>
            <a:r>
              <a:rPr lang="en-US" i="1" dirty="0" smtClean="0"/>
              <a:t>it.</a:t>
            </a:r>
          </a:p>
          <a:p>
            <a:r>
              <a:rPr lang="en-US" dirty="0" smtClean="0"/>
              <a:t>Test Prep: Be explicit about directions</a:t>
            </a:r>
          </a:p>
          <a:p>
            <a:r>
              <a:rPr lang="en-US" dirty="0" smtClean="0"/>
              <a:t>Test Prep: Practice with sound boxes</a:t>
            </a:r>
          </a:p>
          <a:p>
            <a:endParaRPr lang="en-US" dirty="0" smtClean="0"/>
          </a:p>
          <a:p>
            <a:pPr marL="4572" indent="0" algn="ctr">
              <a:buNone/>
            </a:pPr>
            <a:endParaRPr lang="en-US" dirty="0" smtClean="0"/>
          </a:p>
        </p:txBody>
      </p:sp>
    </p:spTree>
    <p:extLst>
      <p:ext uri="{BB962C8B-B14F-4D97-AF65-F5344CB8AC3E}">
        <p14:creationId xmlns:p14="http://schemas.microsoft.com/office/powerpoint/2010/main" val="4034017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K-1 Early Reading: </a:t>
            </a:r>
            <a:r>
              <a:rPr lang="en-US" dirty="0">
                <a:solidFill>
                  <a:schemeClr val="accent2"/>
                </a:solidFill>
              </a:rPr>
              <a:t>Common Questions</a:t>
            </a:r>
            <a:endParaRPr lang="en-US" dirty="0"/>
          </a:p>
        </p:txBody>
      </p:sp>
      <p:sp>
        <p:nvSpPr>
          <p:cNvPr id="3" name="Content Placeholder 2"/>
          <p:cNvSpPr>
            <a:spLocks noGrp="1"/>
          </p:cNvSpPr>
          <p:nvPr>
            <p:ph idx="1"/>
          </p:nvPr>
        </p:nvSpPr>
        <p:spPr/>
        <p:txBody>
          <a:bodyPr/>
          <a:lstStyle/>
          <a:p>
            <a:pPr marL="4572" indent="0" algn="ctr">
              <a:buNone/>
            </a:pPr>
            <a:r>
              <a:rPr lang="en-US" dirty="0" smtClean="0"/>
              <a:t>Question: Nonsense Words</a:t>
            </a:r>
          </a:p>
          <a:p>
            <a:pPr marL="4572" indent="0">
              <a:buNone/>
            </a:pPr>
            <a:r>
              <a:rPr lang="en-US" i="1" dirty="0" smtClean="0"/>
              <a:t>Why are we teaching students nonsense words?  It’s confusing, especially for my ELL kids! </a:t>
            </a:r>
            <a:endParaRPr lang="en-US" i="1" dirty="0"/>
          </a:p>
        </p:txBody>
      </p:sp>
    </p:spTree>
    <p:extLst>
      <p:ext uri="{BB962C8B-B14F-4D97-AF65-F5344CB8AC3E}">
        <p14:creationId xmlns:p14="http://schemas.microsoft.com/office/powerpoint/2010/main" val="2232650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K-1 Early Reading: </a:t>
            </a:r>
            <a:r>
              <a:rPr lang="en-US" dirty="0">
                <a:solidFill>
                  <a:schemeClr val="accent2"/>
                </a:solidFill>
              </a:rPr>
              <a:t>Common Questions</a:t>
            </a:r>
            <a:endParaRPr lang="en-US" dirty="0"/>
          </a:p>
        </p:txBody>
      </p:sp>
      <p:sp>
        <p:nvSpPr>
          <p:cNvPr id="3" name="Content Placeholder 2"/>
          <p:cNvSpPr>
            <a:spLocks noGrp="1"/>
          </p:cNvSpPr>
          <p:nvPr>
            <p:ph idx="1"/>
          </p:nvPr>
        </p:nvSpPr>
        <p:spPr/>
        <p:txBody>
          <a:bodyPr>
            <a:normAutofit fontScale="85000" lnSpcReduction="20000"/>
          </a:bodyPr>
          <a:lstStyle/>
          <a:p>
            <a:pPr marL="4572" indent="0" algn="ctr">
              <a:buNone/>
            </a:pPr>
            <a:r>
              <a:rPr lang="en-US" dirty="0" smtClean="0"/>
              <a:t>Explanation: Non-Sense Words</a:t>
            </a:r>
          </a:p>
          <a:p>
            <a:pPr marL="4572" indent="0">
              <a:buNone/>
            </a:pPr>
            <a:r>
              <a:rPr lang="en-US" i="1" dirty="0" smtClean="0"/>
              <a:t>Reading nonsense words automatically is a strong indicator of overall literacy health, according to the research.</a:t>
            </a:r>
          </a:p>
          <a:p>
            <a:r>
              <a:rPr lang="en-US" dirty="0" smtClean="0"/>
              <a:t>Rethink terminology: “Word Parts”</a:t>
            </a:r>
          </a:p>
          <a:p>
            <a:pPr marL="4572" lvl="1">
              <a:spcBef>
                <a:spcPts val="500"/>
              </a:spcBef>
              <a:spcAft>
                <a:spcPts val="800"/>
              </a:spcAft>
              <a:buNone/>
            </a:pPr>
            <a:r>
              <a:rPr lang="en-US" dirty="0" smtClean="0"/>
              <a:t>					BAS</a:t>
            </a:r>
            <a:r>
              <a:rPr lang="en-US" dirty="0"/>
              <a:t>		KET	= </a:t>
            </a:r>
            <a:r>
              <a:rPr lang="en-US" dirty="0" smtClean="0"/>
              <a:t>Basket</a:t>
            </a:r>
          </a:p>
          <a:p>
            <a:r>
              <a:rPr lang="en-US" dirty="0"/>
              <a:t>Short Vowel </a:t>
            </a:r>
            <a:r>
              <a:rPr lang="en-US" dirty="0" smtClean="0"/>
              <a:t>Focus</a:t>
            </a:r>
          </a:p>
          <a:p>
            <a:pPr lvl="1"/>
            <a:r>
              <a:rPr lang="en-US" dirty="0" smtClean="0"/>
              <a:t>“Word Building” (Isabel Beck)</a:t>
            </a:r>
          </a:p>
          <a:p>
            <a:pPr lvl="1"/>
            <a:r>
              <a:rPr lang="en-US" dirty="0" smtClean="0"/>
              <a:t>“Making Words” (Patricia Cunningham)</a:t>
            </a:r>
          </a:p>
          <a:p>
            <a:pPr lvl="1">
              <a:buNone/>
            </a:pPr>
            <a:endParaRPr lang="en-US" dirty="0" smtClean="0"/>
          </a:p>
          <a:p>
            <a:r>
              <a:rPr lang="en-US" dirty="0" smtClean="0"/>
              <a:t>Subtests are </a:t>
            </a:r>
            <a:r>
              <a:rPr lang="en-US" dirty="0" smtClean="0">
                <a:solidFill>
                  <a:schemeClr val="accent2"/>
                </a:solidFill>
              </a:rPr>
              <a:t>indicators</a:t>
            </a:r>
            <a:r>
              <a:rPr lang="en-US" dirty="0" smtClean="0"/>
              <a:t> of overall literacy health</a:t>
            </a:r>
            <a:endParaRPr lang="en-US" dirty="0"/>
          </a:p>
          <a:p>
            <a:pPr lvl="1">
              <a:buNone/>
            </a:pPr>
            <a:endParaRPr lang="en-US" dirty="0" smtClean="0"/>
          </a:p>
          <a:p>
            <a:pPr lvl="1">
              <a:buNone/>
            </a:pPr>
            <a:endParaRPr lang="en-US" dirty="0" smtClean="0"/>
          </a:p>
          <a:p>
            <a:pPr marL="4572" indent="0" algn="ctr">
              <a:buNone/>
            </a:pPr>
            <a:endParaRPr lang="en-US" dirty="0" smtClean="0"/>
          </a:p>
        </p:txBody>
      </p:sp>
    </p:spTree>
    <p:extLst>
      <p:ext uri="{BB962C8B-B14F-4D97-AF65-F5344CB8AC3E}">
        <p14:creationId xmlns:p14="http://schemas.microsoft.com/office/powerpoint/2010/main" val="4147789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K-1 Early Reading: </a:t>
            </a:r>
            <a:r>
              <a:rPr lang="en-US" dirty="0">
                <a:solidFill>
                  <a:schemeClr val="accent2"/>
                </a:solidFill>
              </a:rPr>
              <a:t>Common Questions</a:t>
            </a:r>
            <a:endParaRPr lang="en-US" dirty="0"/>
          </a:p>
        </p:txBody>
      </p:sp>
      <p:sp>
        <p:nvSpPr>
          <p:cNvPr id="3" name="Content Placeholder 2"/>
          <p:cNvSpPr>
            <a:spLocks noGrp="1"/>
          </p:cNvSpPr>
          <p:nvPr>
            <p:ph idx="1"/>
          </p:nvPr>
        </p:nvSpPr>
        <p:spPr/>
        <p:txBody>
          <a:bodyPr/>
          <a:lstStyle/>
          <a:p>
            <a:pPr marL="4572" indent="0" algn="ctr">
              <a:buNone/>
            </a:pPr>
            <a:r>
              <a:rPr lang="en-US" dirty="0" smtClean="0"/>
              <a:t>Question: Weighted Subtests</a:t>
            </a:r>
          </a:p>
          <a:p>
            <a:pPr marL="4572" indent="0">
              <a:buNone/>
            </a:pPr>
            <a:r>
              <a:rPr lang="en-US" i="1" dirty="0" smtClean="0"/>
              <a:t>Some of my students scored really well on most of the subtests, but they are not even close to meeting the composite benchmark score.  Why?</a:t>
            </a:r>
            <a:endParaRPr lang="en-US" i="1" dirty="0"/>
          </a:p>
        </p:txBody>
      </p:sp>
    </p:spTree>
    <p:extLst>
      <p:ext uri="{BB962C8B-B14F-4D97-AF65-F5344CB8AC3E}">
        <p14:creationId xmlns:p14="http://schemas.microsoft.com/office/powerpoint/2010/main" val="4191005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K-1 Early Reading: </a:t>
            </a:r>
            <a:r>
              <a:rPr lang="en-US" dirty="0">
                <a:solidFill>
                  <a:schemeClr val="accent2"/>
                </a:solidFill>
              </a:rPr>
              <a:t>Common Questions</a:t>
            </a:r>
            <a:endParaRPr lang="en-US" dirty="0"/>
          </a:p>
        </p:txBody>
      </p:sp>
      <p:sp>
        <p:nvSpPr>
          <p:cNvPr id="5" name="Rectangle 1"/>
          <p:cNvSpPr>
            <a:spLocks noChangeArrowheads="1"/>
          </p:cNvSpPr>
          <p:nvPr/>
        </p:nvSpPr>
        <p:spPr bwMode="auto">
          <a:xfrm>
            <a:off x="457619" y="1417639"/>
            <a:ext cx="11359336" cy="49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Content Placeholder 2"/>
          <p:cNvSpPr>
            <a:spLocks noGrp="1"/>
          </p:cNvSpPr>
          <p:nvPr>
            <p:ph idx="1"/>
          </p:nvPr>
        </p:nvSpPr>
        <p:spPr>
          <a:xfrm>
            <a:off x="457200" y="1600200"/>
            <a:ext cx="8229600" cy="4525963"/>
          </a:xfrm>
        </p:spPr>
        <p:txBody>
          <a:bodyPr>
            <a:normAutofit/>
          </a:bodyPr>
          <a:lstStyle/>
          <a:p>
            <a:pPr marL="4572" indent="0" algn="ctr">
              <a:buNone/>
            </a:pPr>
            <a:r>
              <a:rPr lang="en-US" dirty="0" smtClean="0"/>
              <a:t>Explanation: Weighted Subtests</a:t>
            </a:r>
            <a:endParaRPr lang="en-US" i="1" dirty="0" smtClean="0"/>
          </a:p>
          <a:p>
            <a:pPr lvl="1">
              <a:buNone/>
            </a:pPr>
            <a:endParaRPr lang="en-US" dirty="0" smtClean="0"/>
          </a:p>
          <a:p>
            <a:pPr lvl="1">
              <a:buNone/>
            </a:pPr>
            <a:endParaRPr lang="en-US" dirty="0" smtClean="0"/>
          </a:p>
          <a:p>
            <a:pPr marL="4572" indent="0" algn="ctr">
              <a:buNone/>
            </a:pPr>
            <a:endParaRPr lang="en-US" dirty="0" smtClean="0"/>
          </a:p>
        </p:txBody>
      </p:sp>
      <p:sp>
        <p:nvSpPr>
          <p:cNvPr id="3" name="Rectangle 1"/>
          <p:cNvSpPr>
            <a:spLocks noChangeArrowheads="1"/>
          </p:cNvSpPr>
          <p:nvPr/>
        </p:nvSpPr>
        <p:spPr bwMode="auto">
          <a:xfrm>
            <a:off x="266700" y="2209800"/>
            <a:ext cx="8610600"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u="none" strike="noStrike" cap="none" normalizeH="0" baseline="0" dirty="0" smtClean="0">
                <a:ln>
                  <a:noFill/>
                </a:ln>
                <a:solidFill>
                  <a:srgbClr val="333333"/>
                </a:solidFill>
                <a:effectLst/>
                <a:cs typeface="Arial" panose="020B0604020202020204" pitchFamily="34" charset="0"/>
              </a:rPr>
              <a:t>From Iowa</a:t>
            </a:r>
            <a:r>
              <a:rPr kumimoji="0" lang="en-US" altLang="en-US" b="0" u="none" strike="noStrike" cap="none" normalizeH="0" dirty="0" smtClean="0">
                <a:ln>
                  <a:noFill/>
                </a:ln>
                <a:solidFill>
                  <a:srgbClr val="333333"/>
                </a:solidFill>
                <a:effectLst/>
                <a:cs typeface="Arial" panose="020B0604020202020204" pitchFamily="34" charset="0"/>
              </a:rPr>
              <a:t> DE 11.18.13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rgbClr val="333333"/>
                </a:solidFill>
                <a:effectLst/>
                <a:cs typeface="Arial" panose="020B0604020202020204" pitchFamily="34" charset="0"/>
              </a:rPr>
              <a:t>	The </a:t>
            </a:r>
            <a:r>
              <a:rPr kumimoji="0" lang="en-US" altLang="en-US" b="0" i="1" u="none" strike="noStrike" cap="none" normalizeH="0" baseline="0" dirty="0" err="1" smtClean="0">
                <a:ln>
                  <a:noFill/>
                </a:ln>
                <a:solidFill>
                  <a:srgbClr val="333333"/>
                </a:solidFill>
                <a:effectLst/>
                <a:cs typeface="Arial" panose="020B0604020202020204" pitchFamily="34" charset="0"/>
              </a:rPr>
              <a:t>earlyReading</a:t>
            </a:r>
            <a:r>
              <a:rPr kumimoji="0" lang="en-US" altLang="en-US" b="0" i="1" u="none" strike="noStrike" cap="none" normalizeH="0" baseline="0" dirty="0" smtClean="0">
                <a:ln>
                  <a:noFill/>
                </a:ln>
                <a:solidFill>
                  <a:srgbClr val="333333"/>
                </a:solidFill>
                <a:effectLst/>
                <a:cs typeface="Arial" panose="020B0604020202020204" pitchFamily="34" charset="0"/>
              </a:rPr>
              <a:t> composite scores were developed to </a:t>
            </a:r>
            <a:r>
              <a:rPr kumimoji="0" lang="en-US" altLang="en-US" b="0" i="1" u="none" strike="noStrike" cap="none" normalizeH="0" baseline="0" dirty="0" smtClean="0">
                <a:ln>
                  <a:noFill/>
                </a:ln>
                <a:solidFill>
                  <a:schemeClr val="accent3"/>
                </a:solidFill>
                <a:effectLst/>
                <a:cs typeface="Arial" panose="020B0604020202020204" pitchFamily="34" charset="0"/>
              </a:rPr>
              <a:t>predict end of year broad reading achievement </a:t>
            </a:r>
            <a:r>
              <a:rPr kumimoji="0" lang="en-US" altLang="en-US" b="0" i="1" u="none" strike="noStrike" cap="none" normalizeH="0" baseline="0" dirty="0" smtClean="0">
                <a:ln>
                  <a:noFill/>
                </a:ln>
                <a:solidFill>
                  <a:srgbClr val="333333"/>
                </a:solidFill>
                <a:effectLst/>
                <a:cs typeface="Arial" panose="020B0604020202020204" pitchFamily="34" charset="0"/>
              </a:rPr>
              <a:t>in kindergarten and first grade. The composite is generated based on </a:t>
            </a:r>
            <a:r>
              <a:rPr kumimoji="0" lang="en-US" altLang="en-US" b="0" i="1" u="none" strike="noStrike" cap="none" normalizeH="0" baseline="0" dirty="0" smtClean="0">
                <a:ln>
                  <a:noFill/>
                </a:ln>
                <a:solidFill>
                  <a:schemeClr val="accent3"/>
                </a:solidFill>
                <a:effectLst/>
                <a:cs typeface="Arial" panose="020B0604020202020204" pitchFamily="34" charset="0"/>
              </a:rPr>
              <a:t>weighted</a:t>
            </a:r>
            <a:r>
              <a:rPr kumimoji="0" lang="en-US" altLang="en-US" b="0" i="1" u="none" strike="noStrike" cap="none" normalizeH="0" baseline="0" dirty="0" smtClean="0">
                <a:ln>
                  <a:noFill/>
                </a:ln>
                <a:solidFill>
                  <a:srgbClr val="333333"/>
                </a:solidFill>
                <a:effectLst/>
                <a:cs typeface="Arial" panose="020B0604020202020204" pitchFamily="34" charset="0"/>
              </a:rPr>
              <a:t> scores of several tests. The weighting of the individual scores in the composite was designed to </a:t>
            </a:r>
            <a:r>
              <a:rPr kumimoji="0" lang="en-US" altLang="en-US" b="0" i="1" u="none" strike="noStrike" cap="none" normalizeH="0" baseline="0" dirty="0" smtClean="0">
                <a:ln>
                  <a:noFill/>
                </a:ln>
                <a:solidFill>
                  <a:schemeClr val="accent3"/>
                </a:solidFill>
                <a:effectLst/>
                <a:cs typeface="Arial" panose="020B0604020202020204" pitchFamily="34" charset="0"/>
              </a:rPr>
              <a:t>optimize the prediction value of the composite</a:t>
            </a:r>
            <a:r>
              <a:rPr kumimoji="0" lang="en-US" altLang="en-US" b="0" i="1" u="none" strike="noStrike" cap="none" normalizeH="0" baseline="0" dirty="0" smtClean="0">
                <a:ln>
                  <a:noFill/>
                </a:ln>
                <a:solidFill>
                  <a:srgbClr val="333333"/>
                </a:solidFill>
                <a:effectLst/>
                <a:cs typeface="Arial" panose="020B0604020202020204" pitchFamily="34" charset="0"/>
              </a:rPr>
              <a:t>. The actual formula is </a:t>
            </a:r>
            <a:r>
              <a:rPr kumimoji="0" lang="en-US" altLang="en-US" b="0" i="1" u="sng" strike="noStrike" cap="none" normalizeH="0" baseline="0" dirty="0" smtClean="0">
                <a:ln>
                  <a:noFill/>
                </a:ln>
                <a:solidFill>
                  <a:schemeClr val="accent3"/>
                </a:solidFill>
                <a:effectLst/>
                <a:cs typeface="Arial" panose="020B0604020202020204" pitchFamily="34" charset="0"/>
              </a:rPr>
              <a:t>fairly complicated and not really important to know</a:t>
            </a:r>
            <a:r>
              <a:rPr kumimoji="0" lang="en-US" altLang="en-US" b="0" i="1" u="sng" strike="noStrike" cap="none" normalizeH="0" baseline="0" dirty="0" smtClean="0">
                <a:ln>
                  <a:noFill/>
                </a:ln>
                <a:solidFill>
                  <a:srgbClr val="333333"/>
                </a:solidFill>
                <a:effectLst/>
                <a:cs typeface="Arial" panose="020B0604020202020204" pitchFamily="34" charset="0"/>
              </a:rPr>
              <a:t>. </a:t>
            </a:r>
            <a:r>
              <a:rPr kumimoji="0" lang="en-US" altLang="en-US" b="0" i="1" u="none" strike="noStrike" cap="none" normalizeH="0" baseline="0" dirty="0" smtClean="0">
                <a:ln>
                  <a:noFill/>
                </a:ln>
                <a:solidFill>
                  <a:srgbClr val="333333"/>
                </a:solidFill>
                <a:effectLst/>
                <a:cs typeface="Arial" panose="020B0604020202020204" pitchFamily="34" charset="0"/>
              </a:rPr>
              <a:t>It helps to know that scores that have a greater predictive value for the testing season get more weight.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rgbClr val="333333"/>
                </a:solidFill>
                <a:effectLst/>
                <a:cs typeface="Arial" panose="020B0604020202020204" pitchFamily="34" charset="0"/>
              </a:rPr>
              <a:t>	It is possible for a student to be above benchmark on most tests yet be below the benchmark for the composite (or the reverse). This is not typical, but does happen sometimes, and is not considered to be a problem. </a:t>
            </a:r>
            <a:endParaRPr kumimoji="0" lang="en-US" altLang="en-US" sz="1200" b="0" i="1"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rgbClr val="333333"/>
                </a:solidFill>
                <a:effectLst/>
                <a:cs typeface="Arial" panose="020B0604020202020204" pitchFamily="34" charset="0"/>
              </a:rPr>
              <a:t>	The composite is designed to be the best predictor for screening purposes. Of course, when interpreting individual student results, attend to the relative information from each test, as well as how close to the benchmark score the student is on each test.</a:t>
            </a:r>
            <a:endParaRPr kumimoji="0" lang="en-US" altLang="en-US" sz="1200" b="0" i="1"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endParaRPr kumimoji="0" lang="en-US" altLang="en-US" sz="28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170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K-1 Early Reading: </a:t>
            </a:r>
            <a:r>
              <a:rPr lang="en-US" dirty="0">
                <a:solidFill>
                  <a:schemeClr val="accent2"/>
                </a:solidFill>
              </a:rPr>
              <a:t>Common Questions</a:t>
            </a:r>
            <a:endParaRPr lang="en-US" dirty="0"/>
          </a:p>
        </p:txBody>
      </p:sp>
      <p:sp>
        <p:nvSpPr>
          <p:cNvPr id="5" name="Rectangle 1"/>
          <p:cNvSpPr>
            <a:spLocks noChangeArrowheads="1"/>
          </p:cNvSpPr>
          <p:nvPr/>
        </p:nvSpPr>
        <p:spPr bwMode="auto">
          <a:xfrm>
            <a:off x="457619" y="1417639"/>
            <a:ext cx="11359336" cy="49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Content Placeholder 2"/>
          <p:cNvSpPr>
            <a:spLocks noGrp="1"/>
          </p:cNvSpPr>
          <p:nvPr>
            <p:ph idx="1"/>
          </p:nvPr>
        </p:nvSpPr>
        <p:spPr>
          <a:xfrm>
            <a:off x="457200" y="1295400"/>
            <a:ext cx="8229600" cy="4525963"/>
          </a:xfrm>
        </p:spPr>
        <p:txBody>
          <a:bodyPr>
            <a:normAutofit/>
          </a:bodyPr>
          <a:lstStyle/>
          <a:p>
            <a:pPr marL="4572" indent="0" algn="ctr">
              <a:buNone/>
            </a:pPr>
            <a:r>
              <a:rPr lang="en-US" dirty="0" smtClean="0"/>
              <a:t>Explanation: Weighted Subtests</a:t>
            </a:r>
          </a:p>
          <a:p>
            <a:pPr marL="4572" indent="0" algn="ctr">
              <a:buNone/>
            </a:pPr>
            <a:r>
              <a:rPr lang="en-US" sz="1800" i="1" dirty="0" smtClean="0"/>
              <a:t>*see </a:t>
            </a:r>
            <a:r>
              <a:rPr lang="en-US" sz="1800" i="1" dirty="0" smtClean="0">
                <a:solidFill>
                  <a:srgbClr val="C00000"/>
                </a:solidFill>
              </a:rPr>
              <a:t>H, M, L </a:t>
            </a:r>
            <a:r>
              <a:rPr lang="en-US" sz="1800" i="1" dirty="0" smtClean="0"/>
              <a:t>marked  next to each subtest on 2015-2016 FAST Assessment Plan</a:t>
            </a:r>
          </a:p>
          <a:p>
            <a:pPr lvl="1">
              <a:buNone/>
            </a:pPr>
            <a:endParaRPr lang="en-US" dirty="0" smtClean="0"/>
          </a:p>
          <a:p>
            <a:pPr lvl="1">
              <a:buNone/>
            </a:pPr>
            <a:endParaRPr lang="en-US" dirty="0" smtClean="0"/>
          </a:p>
          <a:p>
            <a:pPr marL="4572" indent="0" algn="ctr">
              <a:buNone/>
            </a:pPr>
            <a:endParaRPr lang="en-US" dirty="0" smtClean="0"/>
          </a:p>
        </p:txBody>
      </p:sp>
      <p:pic>
        <p:nvPicPr>
          <p:cNvPr id="1026" name="Picture 2" descr="earlyReadingWeigh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2343150"/>
            <a:ext cx="7048500" cy="45148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63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6000" dirty="0" smtClean="0">
                <a:solidFill>
                  <a:schemeClr val="accent2"/>
                </a:solidFill>
              </a:rPr>
              <a:t>Assessment</a:t>
            </a:r>
            <a:r>
              <a:rPr lang="en-US" sz="6000" dirty="0" smtClean="0"/>
              <a:t/>
            </a:r>
            <a:br>
              <a:rPr lang="en-US" sz="6000" dirty="0" smtClean="0"/>
            </a:br>
            <a:r>
              <a:rPr lang="en-US" sz="6000" dirty="0" smtClean="0"/>
              <a:t/>
            </a:r>
            <a:br>
              <a:rPr lang="en-US" sz="6000" dirty="0" smtClean="0"/>
            </a:br>
            <a:r>
              <a:rPr lang="en-US" dirty="0" smtClean="0">
                <a:solidFill>
                  <a:schemeClr val="accent2"/>
                </a:solidFill>
              </a:rPr>
              <a:t>Why </a:t>
            </a:r>
            <a:r>
              <a:rPr lang="en-US" u="sng" dirty="0" smtClean="0"/>
              <a:t>FAST</a:t>
            </a:r>
            <a:r>
              <a:rPr lang="en-US" dirty="0" smtClean="0"/>
              <a:t> Assessments?</a:t>
            </a:r>
            <a:br>
              <a:rPr lang="en-US" dirty="0" smtClean="0"/>
            </a:br>
            <a:r>
              <a:rPr lang="en-US" dirty="0" smtClean="0"/>
              <a:t>(2-3CBM Reading)</a:t>
            </a:r>
            <a:endParaRPr lang="en-US" dirty="0"/>
          </a:p>
        </p:txBody>
      </p:sp>
    </p:spTree>
    <p:extLst>
      <p:ext uri="{BB962C8B-B14F-4D97-AF65-F5344CB8AC3E}">
        <p14:creationId xmlns:p14="http://schemas.microsoft.com/office/powerpoint/2010/main" val="2871091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(Grades 2-3) CBM Reading</a:t>
            </a:r>
            <a:endParaRPr lang="en-US" dirty="0"/>
          </a:p>
        </p:txBody>
      </p:sp>
      <p:sp>
        <p:nvSpPr>
          <p:cNvPr id="3" name="Content Placeholder 2"/>
          <p:cNvSpPr>
            <a:spLocks noGrp="1"/>
          </p:cNvSpPr>
          <p:nvPr>
            <p:ph idx="1"/>
          </p:nvPr>
        </p:nvSpPr>
        <p:spPr/>
        <p:txBody>
          <a:bodyPr>
            <a:normAutofit/>
          </a:bodyPr>
          <a:lstStyle/>
          <a:p>
            <a:endParaRPr lang="en-US" dirty="0"/>
          </a:p>
        </p:txBody>
      </p:sp>
      <p:pic>
        <p:nvPicPr>
          <p:cNvPr id="4" name="Picture 3"/>
          <p:cNvPicPr>
            <a:picLocks noChangeAspect="1"/>
          </p:cNvPicPr>
          <p:nvPr/>
        </p:nvPicPr>
        <p:blipFill>
          <a:blip r:embed="rId2"/>
          <a:stretch>
            <a:fillRect/>
          </a:stretch>
        </p:blipFill>
        <p:spPr>
          <a:xfrm>
            <a:off x="300037" y="1581615"/>
            <a:ext cx="8543925" cy="3286125"/>
          </a:xfrm>
          <a:prstGeom prst="rect">
            <a:avLst/>
          </a:prstGeom>
          <a:ln>
            <a:solidFill>
              <a:schemeClr val="accent1"/>
            </a:solidFill>
          </a:ln>
        </p:spPr>
      </p:pic>
      <p:sp>
        <p:nvSpPr>
          <p:cNvPr id="5" name="Oval 4"/>
          <p:cNvSpPr/>
          <p:nvPr/>
        </p:nvSpPr>
        <p:spPr>
          <a:xfrm>
            <a:off x="-1" y="4038600"/>
            <a:ext cx="9144000" cy="993117"/>
          </a:xfrm>
          <a:prstGeom prst="ellipse">
            <a:avLst/>
          </a:prstGeom>
          <a:noFill/>
          <a:ln w="762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23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FAST CBM-reading?</a:t>
            </a:r>
            <a:endParaRPr lang="en-US" dirty="0"/>
          </a:p>
        </p:txBody>
      </p:sp>
      <p:sp>
        <p:nvSpPr>
          <p:cNvPr id="3" name="Content Placeholder 2"/>
          <p:cNvSpPr>
            <a:spLocks noGrp="1"/>
          </p:cNvSpPr>
          <p:nvPr>
            <p:ph idx="1"/>
          </p:nvPr>
        </p:nvSpPr>
        <p:spPr>
          <a:xfrm>
            <a:off x="228600" y="4724400"/>
            <a:ext cx="8686800" cy="1666334"/>
          </a:xfrm>
        </p:spPr>
        <p:txBody>
          <a:bodyPr>
            <a:normAutofit fontScale="47500" lnSpcReduction="20000"/>
          </a:bodyPr>
          <a:lstStyle/>
          <a:p>
            <a:r>
              <a:rPr lang="en-US" dirty="0" smtClean="0"/>
              <a:t>This </a:t>
            </a:r>
            <a:r>
              <a:rPr lang="en-US" dirty="0"/>
              <a:t>video demonstrates a </a:t>
            </a:r>
            <a:r>
              <a:rPr lang="en-US" dirty="0" err="1"/>
              <a:t>CBMReading</a:t>
            </a:r>
            <a:r>
              <a:rPr lang="en-US" dirty="0"/>
              <a:t> administration </a:t>
            </a:r>
            <a:r>
              <a:rPr lang="en-US" dirty="0">
                <a:solidFill>
                  <a:srgbClr val="C00000"/>
                </a:solidFill>
              </a:rPr>
              <a:t>using paper &amp; pencil</a:t>
            </a:r>
            <a:r>
              <a:rPr lang="en-US" dirty="0"/>
              <a:t>.</a:t>
            </a:r>
          </a:p>
          <a:p>
            <a:r>
              <a:rPr lang="en-US" dirty="0"/>
              <a:t>When using FAST, you will </a:t>
            </a:r>
            <a:r>
              <a:rPr lang="en-US" u="sng" dirty="0">
                <a:solidFill>
                  <a:srgbClr val="C00000"/>
                </a:solidFill>
              </a:rPr>
              <a:t>use a computer </a:t>
            </a:r>
            <a:r>
              <a:rPr lang="en-US" dirty="0"/>
              <a:t>or other device to follow along, time, and record errors. Otherwise, the procedure is the same. </a:t>
            </a:r>
            <a:endParaRPr lang="en-US" dirty="0" smtClean="0"/>
          </a:p>
          <a:p>
            <a:pPr marL="4572" indent="0" algn="ctr">
              <a:buNone/>
            </a:pPr>
            <a:r>
              <a:rPr lang="en-US" b="1" dirty="0" smtClean="0"/>
              <a:t>DATA from </a:t>
            </a:r>
            <a:r>
              <a:rPr lang="en-US" b="1" dirty="0" err="1" smtClean="0"/>
              <a:t>CBMReading</a:t>
            </a:r>
            <a:r>
              <a:rPr lang="en-US" b="1" dirty="0" smtClean="0"/>
              <a:t> = Fluency/Automaticity (WCPM) and Accuracy (% Correct) </a:t>
            </a:r>
          </a:p>
          <a:p>
            <a:pPr marL="4572" indent="0" algn="ctr">
              <a:buNone/>
            </a:pPr>
            <a:r>
              <a:rPr lang="en-US" sz="2500" dirty="0">
                <a:solidFill>
                  <a:srgbClr val="FF0000"/>
                </a:solidFill>
              </a:rPr>
              <a:t>Click link if video won’t play in </a:t>
            </a:r>
            <a:r>
              <a:rPr lang="en-US" sz="2500" dirty="0" err="1" smtClean="0">
                <a:solidFill>
                  <a:srgbClr val="FF0000"/>
                </a:solidFill>
              </a:rPr>
              <a:t>ppt</a:t>
            </a:r>
            <a:r>
              <a:rPr lang="en-US" sz="2500" dirty="0" smtClean="0">
                <a:solidFill>
                  <a:srgbClr val="FF0000"/>
                </a:solidFill>
              </a:rPr>
              <a:t>                                 </a:t>
            </a:r>
            <a:r>
              <a:rPr lang="en-US" sz="2500" dirty="0" smtClean="0">
                <a:hlinkClick r:id="rId3"/>
              </a:rPr>
              <a:t>https</a:t>
            </a:r>
            <a:r>
              <a:rPr lang="en-US" sz="2500" dirty="0">
                <a:hlinkClick r:id="rId3"/>
              </a:rPr>
              <a:t>://www.youtube.com/embed/fWnXhPKP-ho</a:t>
            </a:r>
            <a:endParaRPr lang="en-US" sz="2500" dirty="0"/>
          </a:p>
          <a:p>
            <a:pPr marL="4572" indent="0" algn="ctr">
              <a:buNone/>
            </a:pPr>
            <a:endParaRPr lang="en-US" dirty="0"/>
          </a:p>
        </p:txBody>
      </p:sp>
      <p:pic>
        <p:nvPicPr>
          <p:cNvPr id="4" name="fWnXhPKP-ho"/>
          <p:cNvPicPr>
            <a:picLocks noRot="1" noChangeAspect="1"/>
          </p:cNvPicPr>
          <p:nvPr>
            <a:videoFile r:link="rId1"/>
          </p:nvPr>
        </p:nvPicPr>
        <p:blipFill>
          <a:blip r:embed="rId4"/>
          <a:stretch>
            <a:fillRect/>
          </a:stretch>
        </p:blipFill>
        <p:spPr>
          <a:xfrm>
            <a:off x="1295400" y="1143000"/>
            <a:ext cx="6095999" cy="3429000"/>
          </a:xfrm>
          <a:prstGeom prst="rect">
            <a:avLst/>
          </a:prstGeom>
        </p:spPr>
      </p:pic>
      <p:sp>
        <p:nvSpPr>
          <p:cNvPr id="5" name="Right Arrow 4"/>
          <p:cNvSpPr/>
          <p:nvPr/>
        </p:nvSpPr>
        <p:spPr>
          <a:xfrm>
            <a:off x="3497766" y="5744350"/>
            <a:ext cx="1076093" cy="523334"/>
          </a:xfrm>
          <a:prstGeom prst="rightArrow">
            <a:avLst>
              <a:gd name="adj1" fmla="val 40244"/>
              <a:gd name="adj2"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3400544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dirty="0" smtClean="0"/>
              <a:t>K-3 Early Literacy Legislation</a:t>
            </a:r>
            <a:br>
              <a:rPr lang="en-US" dirty="0" smtClean="0"/>
            </a:br>
            <a:r>
              <a:rPr lang="en-US" dirty="0" smtClean="0"/>
              <a:t>Iowa Code §279.68</a:t>
            </a:r>
            <a:endParaRPr lang="en-US" dirty="0"/>
          </a:p>
        </p:txBody>
      </p:sp>
      <p:sp>
        <p:nvSpPr>
          <p:cNvPr id="5" name="Content Placeholder 4"/>
          <p:cNvSpPr>
            <a:spLocks noGrp="1"/>
          </p:cNvSpPr>
          <p:nvPr>
            <p:ph idx="1"/>
          </p:nvPr>
        </p:nvSpPr>
        <p:spPr/>
        <p:txBody>
          <a:bodyPr>
            <a:normAutofit/>
          </a:bodyPr>
          <a:lstStyle/>
          <a:p>
            <a:pPr marL="4572" indent="0">
              <a:buNone/>
            </a:pPr>
            <a:r>
              <a:rPr lang="en-US" sz="2800" dirty="0" smtClean="0"/>
              <a:t>Section 279.68 of Iowa Code was passed during the </a:t>
            </a:r>
            <a:r>
              <a:rPr lang="en-US" sz="2800" dirty="0" smtClean="0">
                <a:solidFill>
                  <a:schemeClr val="tx2"/>
                </a:solidFill>
              </a:rPr>
              <a:t>2012 legislative session</a:t>
            </a:r>
            <a:r>
              <a:rPr lang="en-US" sz="2800" dirty="0" smtClean="0"/>
              <a:t>, but it was not until the spring of 2013 that </a:t>
            </a:r>
            <a:r>
              <a:rPr lang="en-US" sz="2800" dirty="0" smtClean="0">
                <a:solidFill>
                  <a:schemeClr val="tx2"/>
                </a:solidFill>
              </a:rPr>
              <a:t>$8 million was appropriated </a:t>
            </a:r>
            <a:r>
              <a:rPr lang="en-US" sz="2800" dirty="0" smtClean="0"/>
              <a:t>to enact this law, which focuses on the following:</a:t>
            </a:r>
          </a:p>
          <a:p>
            <a:r>
              <a:rPr lang="en-US" sz="2400" dirty="0" smtClean="0"/>
              <a:t>State-Approved </a:t>
            </a:r>
            <a:r>
              <a:rPr lang="en-US" sz="2400" dirty="0" smtClean="0">
                <a:solidFill>
                  <a:schemeClr val="accent3"/>
                </a:solidFill>
              </a:rPr>
              <a:t>Universal Screening &amp; Progress Monitoring </a:t>
            </a:r>
            <a:r>
              <a:rPr lang="en-US" sz="2400" dirty="0" smtClean="0"/>
              <a:t>Assessments</a:t>
            </a:r>
          </a:p>
          <a:p>
            <a:r>
              <a:rPr lang="en-US" sz="2400" dirty="0" smtClean="0">
                <a:solidFill>
                  <a:schemeClr val="accent3"/>
                </a:solidFill>
              </a:rPr>
              <a:t>Documented Interventions </a:t>
            </a:r>
            <a:r>
              <a:rPr lang="en-US" sz="2400" dirty="0" smtClean="0"/>
              <a:t>provided to students identified as at-risk of or having a </a:t>
            </a:r>
            <a:r>
              <a:rPr lang="en-US" sz="2400" dirty="0"/>
              <a:t>substantial </a:t>
            </a:r>
            <a:r>
              <a:rPr lang="en-US" sz="2400" dirty="0" smtClean="0"/>
              <a:t>reading deficiency</a:t>
            </a:r>
          </a:p>
          <a:p>
            <a:r>
              <a:rPr lang="en-US" sz="2400" dirty="0" smtClean="0">
                <a:solidFill>
                  <a:schemeClr val="accent3"/>
                </a:solidFill>
              </a:rPr>
              <a:t>Summer School &amp; Retention</a:t>
            </a:r>
            <a:r>
              <a:rPr lang="en-US" sz="2400" dirty="0" smtClean="0"/>
              <a:t> starting in the summer of 2017</a:t>
            </a:r>
            <a:endParaRPr lang="en-US" sz="2400" dirty="0"/>
          </a:p>
        </p:txBody>
      </p:sp>
    </p:spTree>
    <p:extLst>
      <p:ext uri="{BB962C8B-B14F-4D97-AF65-F5344CB8AC3E}">
        <p14:creationId xmlns:p14="http://schemas.microsoft.com/office/powerpoint/2010/main" val="327059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FAST CBM-reading?</a:t>
            </a:r>
            <a:endParaRPr lang="en-US" dirty="0"/>
          </a:p>
        </p:txBody>
      </p:sp>
      <p:sp>
        <p:nvSpPr>
          <p:cNvPr id="3" name="Content Placeholder 2"/>
          <p:cNvSpPr>
            <a:spLocks noGrp="1"/>
          </p:cNvSpPr>
          <p:nvPr>
            <p:ph idx="1"/>
          </p:nvPr>
        </p:nvSpPr>
        <p:spPr>
          <a:xfrm>
            <a:off x="76200" y="2133600"/>
            <a:ext cx="9067800" cy="4525963"/>
          </a:xfrm>
        </p:spPr>
        <p:txBody>
          <a:bodyPr>
            <a:normAutofit/>
          </a:bodyPr>
          <a:lstStyle/>
          <a:p>
            <a:endParaRPr lang="en-US" dirty="0" smtClean="0"/>
          </a:p>
          <a:p>
            <a:endParaRPr lang="en-US" dirty="0"/>
          </a:p>
          <a:p>
            <a:endParaRPr lang="en-US" dirty="0" smtClean="0"/>
          </a:p>
          <a:p>
            <a:endParaRPr lang="en-US" dirty="0" smtClean="0"/>
          </a:p>
          <a:p>
            <a:pPr marL="4572" indent="0" algn="ctr">
              <a:buNone/>
            </a:pPr>
            <a:endParaRPr lang="en-US" dirty="0"/>
          </a:p>
          <a:p>
            <a:pPr marL="4572" indent="0" algn="ctr">
              <a:buNone/>
            </a:pPr>
            <a:endParaRPr lang="en-US" sz="2200" dirty="0" smtClean="0">
              <a:solidFill>
                <a:srgbClr val="FF0000"/>
              </a:solidFill>
            </a:endParaRPr>
          </a:p>
          <a:p>
            <a:pPr marL="4572" indent="0" algn="ctr">
              <a:buNone/>
            </a:pPr>
            <a:r>
              <a:rPr lang="en-US" sz="2200" dirty="0" smtClean="0">
                <a:solidFill>
                  <a:srgbClr val="FF0000"/>
                </a:solidFill>
              </a:rPr>
              <a:t>Click </a:t>
            </a:r>
            <a:r>
              <a:rPr lang="en-US" sz="2200" dirty="0">
                <a:solidFill>
                  <a:srgbClr val="FF0000"/>
                </a:solidFill>
              </a:rPr>
              <a:t>link if video won’t play in </a:t>
            </a:r>
            <a:r>
              <a:rPr lang="en-US" sz="2200" dirty="0" err="1" smtClean="0">
                <a:solidFill>
                  <a:srgbClr val="FF0000"/>
                </a:solidFill>
              </a:rPr>
              <a:t>ppt</a:t>
            </a:r>
            <a:r>
              <a:rPr lang="en-US" sz="2200" dirty="0" smtClean="0">
                <a:solidFill>
                  <a:srgbClr val="FF0000"/>
                </a:solidFill>
              </a:rPr>
              <a:t>                     </a:t>
            </a:r>
            <a:r>
              <a:rPr lang="en-US" sz="2200" b="1" dirty="0" smtClean="0">
                <a:hlinkClick r:id="rId3"/>
              </a:rPr>
              <a:t>US with FAST</a:t>
            </a:r>
            <a:endParaRPr lang="en-US" sz="2200" b="1" dirty="0" smtClean="0"/>
          </a:p>
        </p:txBody>
      </p:sp>
      <p:pic>
        <p:nvPicPr>
          <p:cNvPr id="4" name="cnQPzcqTrxQ"/>
          <p:cNvPicPr>
            <a:picLocks noRot="1" noChangeAspect="1"/>
          </p:cNvPicPr>
          <p:nvPr>
            <a:videoFile r:link="rId1"/>
          </p:nvPr>
        </p:nvPicPr>
        <p:blipFill>
          <a:blip r:embed="rId4"/>
          <a:stretch>
            <a:fillRect/>
          </a:stretch>
        </p:blipFill>
        <p:spPr>
          <a:xfrm>
            <a:off x="924983" y="1417638"/>
            <a:ext cx="7370233" cy="4145756"/>
          </a:xfrm>
          <a:prstGeom prst="rect">
            <a:avLst/>
          </a:prstGeom>
        </p:spPr>
      </p:pic>
      <p:sp>
        <p:nvSpPr>
          <p:cNvPr id="5" name="Right Arrow 4"/>
          <p:cNvSpPr/>
          <p:nvPr/>
        </p:nvSpPr>
        <p:spPr>
          <a:xfrm>
            <a:off x="5029200" y="5764252"/>
            <a:ext cx="1219200" cy="6858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133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D188A3D-B9DB-4364-9A77-5CC9EB633660}" type="slidenum">
              <a:rPr lang="en-US" smtClean="0"/>
              <a:pPr/>
              <a:t>41</a:t>
            </a:fld>
            <a:endParaRPr lang="en-US" dirty="0"/>
          </a:p>
        </p:txBody>
      </p:sp>
    </p:spTree>
    <p:extLst>
      <p:ext uri="{BB962C8B-B14F-4D97-AF65-F5344CB8AC3E}">
        <p14:creationId xmlns:p14="http://schemas.microsoft.com/office/powerpoint/2010/main" val="2480125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6634" y="3472404"/>
            <a:ext cx="2331997" cy="22083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a:xfrm>
            <a:off x="6934200" y="6096000"/>
            <a:ext cx="2133600" cy="365125"/>
          </a:xfrm>
        </p:spPr>
        <p:txBody>
          <a:bodyPr/>
          <a:lstStyle/>
          <a:p>
            <a:fld id="{BD188A3D-B9DB-4364-9A77-5CC9EB633660}" type="slidenum">
              <a:rPr lang="en-US" smtClean="0"/>
              <a:pPr/>
              <a:t>42</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720" y="2282108"/>
            <a:ext cx="6147756" cy="1013113"/>
          </a:xfrm>
          <a:prstGeom prst="rect">
            <a:avLst/>
          </a:prstGeom>
        </p:spPr>
      </p:pic>
      <p:sp>
        <p:nvSpPr>
          <p:cNvPr id="7" name="Content Placeholder 2"/>
          <p:cNvSpPr txBox="1">
            <a:spLocks/>
          </p:cNvSpPr>
          <p:nvPr/>
        </p:nvSpPr>
        <p:spPr>
          <a:xfrm>
            <a:off x="7277100" y="2043657"/>
            <a:ext cx="1004572" cy="10763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284C62"/>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66887"/>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66887"/>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11500" b="1" i="1" dirty="0"/>
          </a:p>
        </p:txBody>
      </p:sp>
    </p:spTree>
    <p:extLst>
      <p:ext uri="{BB962C8B-B14F-4D97-AF65-F5344CB8AC3E}">
        <p14:creationId xmlns:p14="http://schemas.microsoft.com/office/powerpoint/2010/main" val="17372096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endParaRPr lang="en-US" dirty="0"/>
          </a:p>
        </p:txBody>
      </p:sp>
      <p:sp>
        <p:nvSpPr>
          <p:cNvPr id="3" name="Content Placeholder 2"/>
          <p:cNvSpPr>
            <a:spLocks noGrp="1"/>
          </p:cNvSpPr>
          <p:nvPr>
            <p:ph idx="1"/>
          </p:nvPr>
        </p:nvSpPr>
        <p:spPr>
          <a:xfrm>
            <a:off x="228600" y="990600"/>
            <a:ext cx="4714875" cy="5257800"/>
          </a:xfrm>
        </p:spPr>
        <p:txBody>
          <a:bodyPr>
            <a:normAutofit fontScale="85000" lnSpcReduction="10000"/>
          </a:bodyPr>
          <a:lstStyle/>
          <a:p>
            <a:pPr>
              <a:buNone/>
            </a:pPr>
            <a:r>
              <a:rPr lang="en-US" sz="2400" b="1" dirty="0" smtClean="0">
                <a:solidFill>
                  <a:srgbClr val="CC4F22"/>
                </a:solidFill>
              </a:rPr>
              <a:t>CBMReading</a:t>
            </a:r>
            <a:r>
              <a:rPr lang="en-US" sz="2400" b="1" dirty="0" smtClean="0"/>
              <a:t> is </a:t>
            </a:r>
            <a:r>
              <a:rPr lang="en-US" sz="2400" b="1" dirty="0"/>
              <a:t>Curriculum Based Measurement for reading </a:t>
            </a:r>
            <a:r>
              <a:rPr lang="en-US" sz="2400" b="1" dirty="0" smtClean="0"/>
              <a:t/>
            </a:r>
            <a:br>
              <a:rPr lang="en-US" sz="2400" b="1" dirty="0" smtClean="0"/>
            </a:br>
            <a:endParaRPr lang="en-US" sz="2400" b="1" dirty="0"/>
          </a:p>
          <a:p>
            <a:pPr lvl="1"/>
            <a:r>
              <a:rPr lang="en-US" sz="2400" b="1" dirty="0">
                <a:solidFill>
                  <a:srgbClr val="CC4F22"/>
                </a:solidFill>
              </a:rPr>
              <a:t>Screen/Benchmark</a:t>
            </a:r>
            <a:r>
              <a:rPr lang="en-US" sz="2400" dirty="0">
                <a:solidFill>
                  <a:srgbClr val="366887"/>
                </a:solidFill>
              </a:rPr>
              <a:t> </a:t>
            </a:r>
            <a:r>
              <a:rPr lang="en-US" sz="2400" dirty="0" smtClean="0">
                <a:solidFill>
                  <a:srgbClr val="366887"/>
                </a:solidFill>
              </a:rPr>
              <a:t/>
            </a:r>
            <a:br>
              <a:rPr lang="en-US" sz="2400" dirty="0" smtClean="0">
                <a:solidFill>
                  <a:srgbClr val="366887"/>
                </a:solidFill>
              </a:rPr>
            </a:br>
            <a:r>
              <a:rPr lang="en-US" sz="2400" dirty="0" smtClean="0">
                <a:solidFill>
                  <a:srgbClr val="366887"/>
                </a:solidFill>
              </a:rPr>
              <a:t>3 </a:t>
            </a:r>
            <a:r>
              <a:rPr lang="en-US" sz="2400" dirty="0">
                <a:solidFill>
                  <a:srgbClr val="366887"/>
                </a:solidFill>
              </a:rPr>
              <a:t>times a year </a:t>
            </a:r>
            <a:r>
              <a:rPr lang="en-US" sz="2400" dirty="0" smtClean="0">
                <a:solidFill>
                  <a:srgbClr val="366887"/>
                </a:solidFill>
              </a:rPr>
              <a:t>(</a:t>
            </a:r>
            <a:r>
              <a:rPr lang="en-US" sz="2400" dirty="0">
                <a:solidFill>
                  <a:srgbClr val="366887"/>
                </a:solidFill>
              </a:rPr>
              <a:t>all students</a:t>
            </a:r>
            <a:r>
              <a:rPr lang="en-US" sz="2400" dirty="0" smtClean="0">
                <a:solidFill>
                  <a:srgbClr val="366887"/>
                </a:solidFill>
              </a:rPr>
              <a:t>)</a:t>
            </a:r>
            <a:br>
              <a:rPr lang="en-US" sz="2400" dirty="0" smtClean="0">
                <a:solidFill>
                  <a:srgbClr val="366887"/>
                </a:solidFill>
              </a:rPr>
            </a:br>
            <a:endParaRPr lang="en-US" sz="2400" dirty="0">
              <a:solidFill>
                <a:srgbClr val="366887"/>
              </a:solidFill>
            </a:endParaRPr>
          </a:p>
          <a:p>
            <a:pPr lvl="1"/>
            <a:r>
              <a:rPr lang="en-US" sz="2400" dirty="0" smtClean="0">
                <a:solidFill>
                  <a:srgbClr val="366887"/>
                </a:solidFill>
              </a:rPr>
              <a:t>Read </a:t>
            </a:r>
            <a:r>
              <a:rPr lang="en-US" sz="2400" dirty="0">
                <a:solidFill>
                  <a:srgbClr val="366887"/>
                </a:solidFill>
              </a:rPr>
              <a:t>a </a:t>
            </a:r>
            <a:r>
              <a:rPr lang="en-US" sz="2400" dirty="0" smtClean="0">
                <a:solidFill>
                  <a:srgbClr val="366887"/>
                </a:solidFill>
              </a:rPr>
              <a:t>3 grade</a:t>
            </a:r>
            <a:r>
              <a:rPr lang="en-US" sz="2400" dirty="0">
                <a:solidFill>
                  <a:srgbClr val="366887"/>
                </a:solidFill>
              </a:rPr>
              <a:t>-level </a:t>
            </a:r>
            <a:r>
              <a:rPr lang="en-US" sz="2400" dirty="0" smtClean="0">
                <a:solidFill>
                  <a:srgbClr val="366887"/>
                </a:solidFill>
              </a:rPr>
              <a:t>passages </a:t>
            </a:r>
            <a:r>
              <a:rPr lang="en-US" sz="2400" dirty="0">
                <a:solidFill>
                  <a:srgbClr val="366887"/>
                </a:solidFill>
              </a:rPr>
              <a:t>for </a:t>
            </a:r>
            <a:r>
              <a:rPr lang="en-US" sz="2400" b="1" dirty="0" smtClean="0">
                <a:solidFill>
                  <a:srgbClr val="CC4F22"/>
                </a:solidFill>
              </a:rPr>
              <a:t>one </a:t>
            </a:r>
            <a:r>
              <a:rPr lang="en-US" sz="2400" b="1" dirty="0">
                <a:solidFill>
                  <a:srgbClr val="CC4F22"/>
                </a:solidFill>
              </a:rPr>
              <a:t>minute </a:t>
            </a:r>
            <a:r>
              <a:rPr lang="en-US" sz="2400" dirty="0" smtClean="0">
                <a:solidFill>
                  <a:srgbClr val="366887"/>
                </a:solidFill>
              </a:rPr>
              <a:t>each</a:t>
            </a:r>
          </a:p>
          <a:p>
            <a:pPr marL="457200" lvl="1" indent="0">
              <a:buNone/>
            </a:pPr>
            <a:endParaRPr lang="en-US" sz="2400" b="1" dirty="0" smtClean="0">
              <a:solidFill>
                <a:srgbClr val="CC4F22"/>
              </a:solidFill>
            </a:endParaRPr>
          </a:p>
          <a:p>
            <a:pPr lvl="1"/>
            <a:r>
              <a:rPr lang="en-US" sz="2400" b="1" dirty="0" smtClean="0">
                <a:solidFill>
                  <a:srgbClr val="CC4F22"/>
                </a:solidFill>
              </a:rPr>
              <a:t>Words </a:t>
            </a:r>
            <a:r>
              <a:rPr lang="en-US" sz="2400" b="1" dirty="0">
                <a:solidFill>
                  <a:srgbClr val="CC4F22"/>
                </a:solidFill>
              </a:rPr>
              <a:t>Read Correctly</a:t>
            </a:r>
            <a:r>
              <a:rPr lang="en-US" sz="2400" dirty="0">
                <a:solidFill>
                  <a:srgbClr val="366887"/>
                </a:solidFill>
              </a:rPr>
              <a:t> </a:t>
            </a:r>
            <a:r>
              <a:rPr lang="en-US" sz="2400" b="1" dirty="0">
                <a:solidFill>
                  <a:srgbClr val="CC4F22"/>
                </a:solidFill>
              </a:rPr>
              <a:t>(WRC) </a:t>
            </a:r>
            <a:r>
              <a:rPr lang="en-US" sz="2400" dirty="0">
                <a:solidFill>
                  <a:srgbClr val="366887"/>
                </a:solidFill>
              </a:rPr>
              <a:t>per minute are computed </a:t>
            </a:r>
            <a:r>
              <a:rPr lang="en-US" sz="2400" dirty="0" smtClean="0">
                <a:solidFill>
                  <a:srgbClr val="366887"/>
                </a:solidFill>
              </a:rPr>
              <a:t/>
            </a:r>
            <a:br>
              <a:rPr lang="en-US" sz="2400" dirty="0" smtClean="0">
                <a:solidFill>
                  <a:srgbClr val="366887"/>
                </a:solidFill>
              </a:rPr>
            </a:br>
            <a:endParaRPr lang="en-US" sz="2400" dirty="0">
              <a:solidFill>
                <a:srgbClr val="366887"/>
              </a:solidFill>
            </a:endParaRPr>
          </a:p>
          <a:p>
            <a:pPr lvl="1"/>
            <a:r>
              <a:rPr lang="en-US" sz="2400" dirty="0" smtClean="0">
                <a:solidFill>
                  <a:srgbClr val="366887"/>
                </a:solidFill>
              </a:rPr>
              <a:t>Reading </a:t>
            </a:r>
            <a:r>
              <a:rPr lang="en-US" sz="2400" b="1" dirty="0" smtClean="0">
                <a:solidFill>
                  <a:srgbClr val="CC4F22"/>
                </a:solidFill>
              </a:rPr>
              <a:t>errors are recorded </a:t>
            </a:r>
            <a:br>
              <a:rPr lang="en-US" sz="2400" b="1" dirty="0" smtClean="0">
                <a:solidFill>
                  <a:srgbClr val="CC4F22"/>
                </a:solidFill>
              </a:rPr>
            </a:br>
            <a:endParaRPr lang="en-US" sz="2400" b="1" dirty="0">
              <a:solidFill>
                <a:srgbClr val="CC4F22"/>
              </a:solidFill>
            </a:endParaRPr>
          </a:p>
          <a:p>
            <a:pPr lvl="1"/>
            <a:r>
              <a:rPr lang="en-US" sz="2400" dirty="0" smtClean="0">
                <a:solidFill>
                  <a:srgbClr val="366887"/>
                </a:solidFill>
              </a:rPr>
              <a:t>Frequent </a:t>
            </a:r>
            <a:r>
              <a:rPr lang="en-US" sz="2400" b="1" dirty="0" smtClean="0">
                <a:solidFill>
                  <a:srgbClr val="CC4F22"/>
                </a:solidFill>
              </a:rPr>
              <a:t>progress </a:t>
            </a:r>
            <a:r>
              <a:rPr lang="en-US" sz="2400" b="1" dirty="0">
                <a:solidFill>
                  <a:srgbClr val="CC4F22"/>
                </a:solidFill>
              </a:rPr>
              <a:t>monitoring </a:t>
            </a:r>
            <a:r>
              <a:rPr lang="en-US" sz="2400" dirty="0" smtClean="0">
                <a:solidFill>
                  <a:srgbClr val="366887"/>
                </a:solidFill>
              </a:rPr>
              <a:t>for students who are not proficient</a:t>
            </a:r>
            <a:endParaRPr lang="en-US" sz="2400" dirty="0">
              <a:solidFill>
                <a:srgbClr val="366887"/>
              </a:solidFill>
            </a:endParaRPr>
          </a:p>
          <a:p>
            <a:pPr lvl="1">
              <a:buNone/>
            </a:pPr>
            <a:endParaRPr lang="en-US" sz="2400" b="1" dirty="0"/>
          </a:p>
          <a:p>
            <a:endParaRPr lang="en-US" sz="2800" dirty="0"/>
          </a:p>
        </p:txBody>
      </p:sp>
      <p:sp>
        <p:nvSpPr>
          <p:cNvPr id="4" name="Slide Number Placeholder 3"/>
          <p:cNvSpPr>
            <a:spLocks noGrp="1"/>
          </p:cNvSpPr>
          <p:nvPr>
            <p:ph type="sldNum" sz="quarter" idx="12"/>
          </p:nvPr>
        </p:nvSpPr>
        <p:spPr/>
        <p:txBody>
          <a:bodyPr/>
          <a:lstStyle/>
          <a:p>
            <a:fld id="{BD188A3D-B9DB-4364-9A77-5CC9EB633660}" type="slidenum">
              <a:rPr lang="en-US" smtClean="0"/>
              <a:pPr/>
              <a:t>43</a:t>
            </a:fld>
            <a:endParaRPr lang="en-US" dirty="0"/>
          </a:p>
        </p:txBody>
      </p:sp>
      <p:pic>
        <p:nvPicPr>
          <p:cNvPr id="5"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5807" y="981074"/>
            <a:ext cx="3614414" cy="2021287"/>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grpSp>
        <p:nvGrpSpPr>
          <p:cNvPr id="27" name="Group 26"/>
          <p:cNvGrpSpPr/>
          <p:nvPr/>
        </p:nvGrpSpPr>
        <p:grpSpPr>
          <a:xfrm>
            <a:off x="5295807" y="3171822"/>
            <a:ext cx="3614414" cy="2505075"/>
            <a:chOff x="5295807" y="3171822"/>
            <a:chExt cx="3614414" cy="2505075"/>
          </a:xfrm>
        </p:grpSpPr>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5807" y="3171822"/>
              <a:ext cx="3614414" cy="2505075"/>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16" name="Rectangle 15"/>
            <p:cNvSpPr/>
            <p:nvPr/>
          </p:nvSpPr>
          <p:spPr>
            <a:xfrm>
              <a:off x="6515100" y="3648074"/>
              <a:ext cx="352425" cy="123826"/>
            </a:xfrm>
            <a:prstGeom prst="rect">
              <a:avLst/>
            </a:prstGeom>
            <a:solidFill>
              <a:srgbClr val="FF0000">
                <a:alpha val="18039"/>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
          <p:nvSpPr>
            <p:cNvPr id="17" name="Rectangle 16"/>
            <p:cNvSpPr/>
            <p:nvPr/>
          </p:nvSpPr>
          <p:spPr>
            <a:xfrm>
              <a:off x="7686675" y="3648075"/>
              <a:ext cx="276225" cy="123825"/>
            </a:xfrm>
            <a:prstGeom prst="rect">
              <a:avLst/>
            </a:prstGeom>
            <a:solidFill>
              <a:srgbClr val="FF0000">
                <a:alpha val="18039"/>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
          <p:nvSpPr>
            <p:cNvPr id="18" name="Rectangle 17"/>
            <p:cNvSpPr/>
            <p:nvPr/>
          </p:nvSpPr>
          <p:spPr>
            <a:xfrm>
              <a:off x="6048375" y="3848099"/>
              <a:ext cx="466725" cy="123825"/>
            </a:xfrm>
            <a:prstGeom prst="rect">
              <a:avLst/>
            </a:prstGeom>
            <a:solidFill>
              <a:srgbClr val="FF0000">
                <a:alpha val="18039"/>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
          <p:nvSpPr>
            <p:cNvPr id="19" name="Rectangle 18"/>
            <p:cNvSpPr/>
            <p:nvPr/>
          </p:nvSpPr>
          <p:spPr>
            <a:xfrm>
              <a:off x="7434262" y="3848099"/>
              <a:ext cx="390525" cy="123825"/>
            </a:xfrm>
            <a:prstGeom prst="rect">
              <a:avLst/>
            </a:prstGeom>
            <a:solidFill>
              <a:srgbClr val="FF0000">
                <a:alpha val="18039"/>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
          <p:nvSpPr>
            <p:cNvPr id="20" name="Rectangle 19"/>
            <p:cNvSpPr/>
            <p:nvPr/>
          </p:nvSpPr>
          <p:spPr>
            <a:xfrm>
              <a:off x="7308056" y="4031455"/>
              <a:ext cx="321468" cy="123825"/>
            </a:xfrm>
            <a:prstGeom prst="rect">
              <a:avLst/>
            </a:prstGeom>
            <a:solidFill>
              <a:srgbClr val="FF0000">
                <a:alpha val="18039"/>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
          <p:nvSpPr>
            <p:cNvPr id="21" name="Rectangle 20"/>
            <p:cNvSpPr/>
            <p:nvPr/>
          </p:nvSpPr>
          <p:spPr>
            <a:xfrm>
              <a:off x="6565106" y="4231479"/>
              <a:ext cx="381000" cy="123825"/>
            </a:xfrm>
            <a:prstGeom prst="rect">
              <a:avLst/>
            </a:prstGeom>
            <a:solidFill>
              <a:srgbClr val="FF0000">
                <a:alpha val="18039"/>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
          <p:nvSpPr>
            <p:cNvPr id="22" name="Rectangle 21"/>
            <p:cNvSpPr/>
            <p:nvPr/>
          </p:nvSpPr>
          <p:spPr>
            <a:xfrm>
              <a:off x="6460331" y="4412451"/>
              <a:ext cx="540544" cy="123825"/>
            </a:xfrm>
            <a:prstGeom prst="rect">
              <a:avLst/>
            </a:prstGeom>
            <a:solidFill>
              <a:srgbClr val="FF0000">
                <a:alpha val="18039"/>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
          <p:nvSpPr>
            <p:cNvPr id="23" name="Rectangle 22"/>
            <p:cNvSpPr/>
            <p:nvPr/>
          </p:nvSpPr>
          <p:spPr>
            <a:xfrm>
              <a:off x="7800974" y="4583901"/>
              <a:ext cx="626269" cy="123825"/>
            </a:xfrm>
            <a:prstGeom prst="rect">
              <a:avLst/>
            </a:prstGeom>
            <a:solidFill>
              <a:srgbClr val="FF0000">
                <a:alpha val="18039"/>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
          <p:nvSpPr>
            <p:cNvPr id="26" name="Right Bracket 25"/>
            <p:cNvSpPr/>
            <p:nvPr/>
          </p:nvSpPr>
          <p:spPr>
            <a:xfrm>
              <a:off x="6717029" y="4730586"/>
              <a:ext cx="45719" cy="191934"/>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28" name="TextBox 27"/>
          <p:cNvSpPr txBox="1"/>
          <p:nvPr/>
        </p:nvSpPr>
        <p:spPr>
          <a:xfrm>
            <a:off x="5600700" y="5737860"/>
            <a:ext cx="3147060" cy="646331"/>
          </a:xfrm>
          <a:prstGeom prst="rect">
            <a:avLst/>
          </a:prstGeom>
          <a:noFill/>
        </p:spPr>
        <p:txBody>
          <a:bodyPr wrap="square" rtlCol="0">
            <a:spAutoFit/>
          </a:bodyPr>
          <a:lstStyle/>
          <a:p>
            <a:pPr algn="ctr"/>
            <a:r>
              <a:rPr lang="en-US" b="1" dirty="0" smtClean="0">
                <a:solidFill>
                  <a:srgbClr val="CC4F22"/>
                </a:solidFill>
              </a:rPr>
              <a:t>64 words correct per minute.</a:t>
            </a:r>
            <a:br>
              <a:rPr lang="en-US" b="1" dirty="0" smtClean="0">
                <a:solidFill>
                  <a:srgbClr val="CC4F22"/>
                </a:solidFill>
              </a:rPr>
            </a:br>
            <a:r>
              <a:rPr lang="en-US" b="1" dirty="0" smtClean="0">
                <a:solidFill>
                  <a:srgbClr val="CC4F22"/>
                </a:solidFill>
              </a:rPr>
              <a:t>  8 errors. (89% accuracy)</a:t>
            </a:r>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4863" y="315796"/>
            <a:ext cx="2512380" cy="414025"/>
          </a:xfrm>
          <a:prstGeom prst="rect">
            <a:avLst/>
          </a:prstGeom>
        </p:spPr>
      </p:pic>
    </p:spTree>
    <p:extLst>
      <p:ext uri="{BB962C8B-B14F-4D97-AF65-F5344CB8AC3E}">
        <p14:creationId xmlns:p14="http://schemas.microsoft.com/office/powerpoint/2010/main" val="1575998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1433744" y="179025"/>
            <a:ext cx="7391400" cy="6096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b="0" kern="1200">
                <a:solidFill>
                  <a:srgbClr val="D84A19"/>
                </a:solidFill>
                <a:effectLst>
                  <a:outerShdw blurRad="38100" dist="38100" dir="2700000" algn="tl">
                    <a:srgbClr val="000000">
                      <a:alpha val="43137"/>
                    </a:srgbClr>
                  </a:outerShdw>
                </a:effectLst>
                <a:latin typeface="Myriad Pro" pitchFamily="34" charset="0"/>
                <a:ea typeface="+mj-ea"/>
                <a:cs typeface="+mj-cs"/>
              </a:defRPr>
            </a:lvl1pPr>
          </a:lstStyle>
          <a:p>
            <a:r>
              <a:rPr lang="en-US" dirty="0"/>
              <a:t>View a Sample Assessment</a:t>
            </a:r>
            <a:endParaRPr lang="en-US" b="1" dirty="0">
              <a:effectLst/>
            </a:endParaRPr>
          </a:p>
        </p:txBody>
      </p:sp>
      <p:pic>
        <p:nvPicPr>
          <p:cNvPr id="10" name="Picture 8" descr="\\cehdshared.ad.umn.edu\cehdshared$\EdPsy\fast\identityAndLetterheads\preliminary-080311\logo_CBMRea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700" y="788625"/>
            <a:ext cx="2190750" cy="39885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6" name="Group 15"/>
          <p:cNvGrpSpPr/>
          <p:nvPr/>
        </p:nvGrpSpPr>
        <p:grpSpPr>
          <a:xfrm>
            <a:off x="1130587" y="1187476"/>
            <a:ext cx="6579099" cy="4984098"/>
            <a:chOff x="482600" y="996399"/>
            <a:chExt cx="6007100" cy="4394200"/>
          </a:xfrm>
        </p:grpSpPr>
        <p:grpSp>
          <p:nvGrpSpPr>
            <p:cNvPr id="3" name="Group 2"/>
            <p:cNvGrpSpPr/>
            <p:nvPr/>
          </p:nvGrpSpPr>
          <p:grpSpPr>
            <a:xfrm>
              <a:off x="482600" y="996399"/>
              <a:ext cx="6007100" cy="4394200"/>
              <a:chOff x="482600" y="996399"/>
              <a:chExt cx="6007100" cy="4394200"/>
            </a:xfrm>
          </p:grpSpPr>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83" t="3082" r="6179"/>
              <a:stretch/>
            </p:blipFill>
            <p:spPr bwMode="auto">
              <a:xfrm>
                <a:off x="482600" y="996399"/>
                <a:ext cx="6007100" cy="4394200"/>
              </a:xfrm>
              <a:prstGeom prst="rect">
                <a:avLst/>
              </a:prstGeom>
              <a:noFill/>
              <a:ln w="9525">
                <a:solidFill>
                  <a:schemeClr val="tx1">
                    <a:lumMod val="85000"/>
                    <a:lumOff val="15000"/>
                  </a:schemeClr>
                </a:solidFill>
                <a:miter lim="800000"/>
                <a:headEnd/>
                <a:tailEnd/>
              </a:ln>
              <a:effectLst>
                <a:outerShdw blurRad="50800" dist="165100" dir="8100000" algn="tr"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2" name="Rounded Rectangle 1"/>
              <p:cNvSpPr/>
              <p:nvPr/>
            </p:nvSpPr>
            <p:spPr>
              <a:xfrm>
                <a:off x="3615885" y="1013133"/>
                <a:ext cx="627717" cy="274259"/>
              </a:xfrm>
              <a:prstGeom prst="roundRect">
                <a:avLst/>
              </a:prstGeom>
              <a:noFill/>
              <a:ln w="28575">
                <a:solidFill>
                  <a:srgbClr val="CC4F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CC4F22"/>
                  </a:solidFill>
                </a:endParaRPr>
              </a:p>
            </p:txBody>
          </p:sp>
        </p:grpSp>
        <p:sp>
          <p:nvSpPr>
            <p:cNvPr id="24" name="TextBox 23"/>
            <p:cNvSpPr txBox="1"/>
            <p:nvPr/>
          </p:nvSpPr>
          <p:spPr>
            <a:xfrm rot="19905723">
              <a:off x="1465128" y="2797594"/>
              <a:ext cx="3877519" cy="1107996"/>
            </a:xfrm>
            <a:prstGeom prst="rect">
              <a:avLst/>
            </a:prstGeom>
            <a:noFill/>
          </p:spPr>
          <p:txBody>
            <a:bodyPr wrap="square" rtlCol="0">
              <a:spAutoFit/>
            </a:bodyPr>
            <a:lstStyle/>
            <a:p>
              <a:pPr algn="ctr"/>
              <a:r>
                <a:rPr lang="en-US" sz="6600" b="1" dirty="0" smtClean="0">
                  <a:solidFill>
                    <a:srgbClr val="4F81BD">
                      <a:lumMod val="20000"/>
                      <a:lumOff val="80000"/>
                    </a:srgbClr>
                  </a:solidFill>
                </a:rPr>
                <a:t>SAMPLE</a:t>
              </a:r>
            </a:p>
          </p:txBody>
        </p:sp>
      </p:grpSp>
      <p:sp>
        <p:nvSpPr>
          <p:cNvPr id="21" name="Slide Number Placeholder 3"/>
          <p:cNvSpPr>
            <a:spLocks noGrp="1"/>
          </p:cNvSpPr>
          <p:nvPr>
            <p:ph type="sldNum" sz="quarter" idx="12"/>
          </p:nvPr>
        </p:nvSpPr>
        <p:spPr>
          <a:xfrm>
            <a:off x="6934200" y="6096000"/>
            <a:ext cx="2133600" cy="365125"/>
          </a:xfrm>
        </p:spPr>
        <p:txBody>
          <a:bodyPr/>
          <a:lstStyle/>
          <a:p>
            <a:fld id="{BD188A3D-B9DB-4364-9A77-5CC9EB633660}" type="slidenum">
              <a:rPr lang="en-US" smtClean="0"/>
              <a:pPr/>
              <a:t>44</a:t>
            </a:fld>
            <a:endParaRPr lang="en-US" dirty="0"/>
          </a:p>
        </p:txBody>
      </p:sp>
    </p:spTree>
    <p:extLst>
      <p:ext uri="{BB962C8B-B14F-4D97-AF65-F5344CB8AC3E}">
        <p14:creationId xmlns:p14="http://schemas.microsoft.com/office/powerpoint/2010/main" val="2791997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6634" y="3472404"/>
            <a:ext cx="2331997" cy="22083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a:xfrm>
            <a:off x="6934200" y="6096000"/>
            <a:ext cx="2133600" cy="365125"/>
          </a:xfrm>
        </p:spPr>
        <p:txBody>
          <a:bodyPr/>
          <a:lstStyle/>
          <a:p>
            <a:fld id="{BD188A3D-B9DB-4364-9A77-5CC9EB633660}" type="slidenum">
              <a:rPr lang="en-US" smtClean="0"/>
              <a:pPr/>
              <a:t>45</a:t>
            </a:fld>
            <a:endParaRPr lang="en-US" dirty="0"/>
          </a:p>
        </p:txBody>
      </p:sp>
      <p:sp>
        <p:nvSpPr>
          <p:cNvPr id="7" name="Content Placeholder 2"/>
          <p:cNvSpPr txBox="1">
            <a:spLocks/>
          </p:cNvSpPr>
          <p:nvPr/>
        </p:nvSpPr>
        <p:spPr>
          <a:xfrm>
            <a:off x="7277100" y="2043657"/>
            <a:ext cx="1004572" cy="10763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284C62"/>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66887"/>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66887"/>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11500" b="1" i="1" dirty="0"/>
          </a:p>
        </p:txBody>
      </p:sp>
      <p:sp>
        <p:nvSpPr>
          <p:cNvPr id="2" name="TextBox 1"/>
          <p:cNvSpPr txBox="1"/>
          <p:nvPr/>
        </p:nvSpPr>
        <p:spPr>
          <a:xfrm>
            <a:off x="1016049" y="2393576"/>
            <a:ext cx="7116852" cy="646331"/>
          </a:xfrm>
          <a:prstGeom prst="rect">
            <a:avLst/>
          </a:prstGeom>
          <a:noFill/>
        </p:spPr>
        <p:txBody>
          <a:bodyPr wrap="none" rtlCol="0">
            <a:spAutoFit/>
          </a:bodyPr>
          <a:lstStyle/>
          <a:p>
            <a:r>
              <a:rPr lang="en-US" sz="3600" b="1" dirty="0" smtClean="0">
                <a:solidFill>
                  <a:srgbClr val="366887"/>
                </a:solidFill>
              </a:rPr>
              <a:t>Accuracy and Automaticity (fluency)</a:t>
            </a:r>
          </a:p>
        </p:txBody>
      </p:sp>
    </p:spTree>
    <p:extLst>
      <p:ext uri="{BB962C8B-B14F-4D97-AF65-F5344CB8AC3E}">
        <p14:creationId xmlns:p14="http://schemas.microsoft.com/office/powerpoint/2010/main" val="356949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dirty="0" smtClean="0"/>
              <a:t>Theories &amp; Evidence</a:t>
            </a:r>
          </a:p>
        </p:txBody>
      </p:sp>
      <p:sp>
        <p:nvSpPr>
          <p:cNvPr id="63491" name="Content Placeholder 2"/>
          <p:cNvSpPr>
            <a:spLocks noGrp="1"/>
          </p:cNvSpPr>
          <p:nvPr>
            <p:ph idx="1"/>
          </p:nvPr>
        </p:nvSpPr>
        <p:spPr>
          <a:xfrm>
            <a:off x="228600" y="1524000"/>
            <a:ext cx="8534400" cy="4572000"/>
          </a:xfrm>
        </p:spPr>
        <p:txBody>
          <a:bodyPr>
            <a:normAutofit/>
          </a:bodyPr>
          <a:lstStyle/>
          <a:p>
            <a:r>
              <a:rPr lang="en-US" sz="2800" b="1" dirty="0" smtClean="0">
                <a:solidFill>
                  <a:sysClr val="windowText" lastClr="000000"/>
                </a:solidFill>
              </a:rPr>
              <a:t>Theoretic Foundation: Fluency &amp; Automaticity</a:t>
            </a:r>
          </a:p>
          <a:p>
            <a:pPr lvl="1"/>
            <a:r>
              <a:rPr lang="en-US" sz="2600" b="1" dirty="0" smtClean="0">
                <a:solidFill>
                  <a:sysClr val="windowText" lastClr="000000"/>
                </a:solidFill>
              </a:rPr>
              <a:t>Assembly </a:t>
            </a:r>
            <a:r>
              <a:rPr lang="en-US" sz="2600" b="1" dirty="0">
                <a:solidFill>
                  <a:sysClr val="windowText" lastClr="000000"/>
                </a:solidFill>
              </a:rPr>
              <a:t>&amp; Automation Theory</a:t>
            </a:r>
          </a:p>
          <a:p>
            <a:pPr lvl="2"/>
            <a:r>
              <a:rPr lang="en-US" dirty="0"/>
              <a:t>Comprehension enabled by automatic word </a:t>
            </a:r>
            <a:r>
              <a:rPr lang="en-US" dirty="0" smtClean="0"/>
              <a:t>identification</a:t>
            </a:r>
            <a:endParaRPr lang="en-US" sz="1400" dirty="0"/>
          </a:p>
          <a:p>
            <a:pPr lvl="1"/>
            <a:r>
              <a:rPr lang="en-US" sz="2600" b="1" dirty="0">
                <a:solidFill>
                  <a:sysClr val="windowText" lastClr="000000"/>
                </a:solidFill>
              </a:rPr>
              <a:t>Information Processing Model</a:t>
            </a:r>
          </a:p>
          <a:p>
            <a:pPr lvl="2"/>
            <a:r>
              <a:rPr lang="en-US" dirty="0" smtClean="0"/>
              <a:t>Improved automaticity frees up working memory </a:t>
            </a:r>
          </a:p>
          <a:p>
            <a:pPr lvl="2"/>
            <a:r>
              <a:rPr lang="en-US" dirty="0" smtClean="0"/>
              <a:t>Freeing cognitive resources for more complex action</a:t>
            </a:r>
          </a:p>
          <a:p>
            <a:pPr lvl="1"/>
            <a:r>
              <a:rPr lang="en-US" sz="2600" b="1" dirty="0" smtClean="0">
                <a:solidFill>
                  <a:sysClr val="windowText" lastClr="000000"/>
                </a:solidFill>
              </a:rPr>
              <a:t>Phases </a:t>
            </a:r>
            <a:r>
              <a:rPr lang="en-US" sz="2600" b="1" dirty="0">
                <a:solidFill>
                  <a:sysClr val="windowText" lastClr="000000"/>
                </a:solidFill>
              </a:rPr>
              <a:t>of Skill Development </a:t>
            </a:r>
            <a:r>
              <a:rPr lang="en-US" sz="2000" dirty="0">
                <a:solidFill>
                  <a:sysClr val="windowText" lastClr="000000"/>
                </a:solidFill>
              </a:rPr>
              <a:t>(Instructional Hierarchy</a:t>
            </a:r>
            <a:r>
              <a:rPr lang="en-US" sz="2000" dirty="0" smtClean="0">
                <a:solidFill>
                  <a:sysClr val="windowText" lastClr="000000"/>
                </a:solidFill>
              </a:rPr>
              <a:t>)</a:t>
            </a:r>
            <a:endParaRPr lang="en-US" sz="2000" dirty="0">
              <a:solidFill>
                <a:sysClr val="windowText" lastClr="000000"/>
              </a:solidFill>
            </a:endParaRPr>
          </a:p>
        </p:txBody>
      </p:sp>
      <p:graphicFrame>
        <p:nvGraphicFramePr>
          <p:cNvPr id="2" name="Table 1"/>
          <p:cNvGraphicFramePr>
            <a:graphicFrameLocks noGrp="1"/>
          </p:cNvGraphicFramePr>
          <p:nvPr>
            <p:extLst/>
          </p:nvPr>
        </p:nvGraphicFramePr>
        <p:xfrm>
          <a:off x="457200" y="5562600"/>
          <a:ext cx="8153400" cy="1066800"/>
        </p:xfrm>
        <a:graphic>
          <a:graphicData uri="http://schemas.openxmlformats.org/drawingml/2006/table">
            <a:tbl>
              <a:tblPr firstRow="1" bandRow="1">
                <a:tableStyleId>{2D5ABB26-0587-4C30-8999-92F81FD0307C}</a:tableStyleId>
              </a:tblPr>
              <a:tblGrid>
                <a:gridCol w="2038350"/>
                <a:gridCol w="2038350"/>
                <a:gridCol w="2242185"/>
                <a:gridCol w="1834515"/>
              </a:tblGrid>
              <a:tr h="574431">
                <a:tc>
                  <a:txBody>
                    <a:bodyPr/>
                    <a:lstStyle/>
                    <a:p>
                      <a:pPr algn="ctr"/>
                      <a:r>
                        <a:rPr lang="en-US" sz="2200" dirty="0" smtClean="0"/>
                        <a:t>Accuracy </a:t>
                      </a:r>
                      <a:endParaRPr lang="en-US" sz="2200" dirty="0"/>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200" dirty="0" smtClean="0"/>
                        <a:t>Fluency </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sz="2200" dirty="0" smtClean="0"/>
                        <a:t>Generalization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2200" dirty="0" smtClean="0"/>
                        <a:t>Adaption</a:t>
                      </a:r>
                      <a:endParaRPr lang="en-US" sz="2200" dirty="0"/>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492369">
                <a:tc gridSpan="4">
                  <a:txBody>
                    <a:bodyPr/>
                    <a:lstStyle/>
                    <a:p>
                      <a:endParaRPr lang="en-US"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cxnSp>
        <p:nvCxnSpPr>
          <p:cNvPr id="6" name="Straight Arrow Connector 5"/>
          <p:cNvCxnSpPr/>
          <p:nvPr/>
        </p:nvCxnSpPr>
        <p:spPr>
          <a:xfrm>
            <a:off x="457200" y="6172200"/>
            <a:ext cx="8458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34921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a:t>
            </a:r>
            <a:endParaRPr lang="en-US" dirty="0"/>
          </a:p>
        </p:txBody>
      </p:sp>
      <p:sp>
        <p:nvSpPr>
          <p:cNvPr id="3" name="Content Placeholder 2"/>
          <p:cNvSpPr>
            <a:spLocks noGrp="1"/>
          </p:cNvSpPr>
          <p:nvPr>
            <p:ph idx="1"/>
          </p:nvPr>
        </p:nvSpPr>
        <p:spPr/>
        <p:txBody>
          <a:bodyPr/>
          <a:lstStyle/>
          <a:p>
            <a:pPr marL="0" indent="0">
              <a:buNone/>
            </a:pPr>
            <a:r>
              <a:rPr lang="en-US" dirty="0" smtClean="0"/>
              <a:t>We use fluency because it represents the automation of procedural skills, which confers </a:t>
            </a:r>
          </a:p>
          <a:p>
            <a:pPr lvl="1"/>
            <a:endParaRPr lang="en-US" dirty="0" smtClean="0"/>
          </a:p>
          <a:p>
            <a:pPr lvl="1"/>
            <a:r>
              <a:rPr lang="en-US" dirty="0" smtClean="0"/>
              <a:t>Generalization of skills</a:t>
            </a:r>
          </a:p>
          <a:p>
            <a:pPr lvl="1"/>
            <a:r>
              <a:rPr lang="en-US" dirty="0" smtClean="0"/>
              <a:t>Permanence of skills</a:t>
            </a:r>
          </a:p>
          <a:p>
            <a:pPr lvl="1"/>
            <a:r>
              <a:rPr lang="en-US" dirty="0" smtClean="0"/>
              <a:t>Freeing of cognitive resources for more complex tasks</a:t>
            </a:r>
          </a:p>
          <a:p>
            <a:pPr lvl="1"/>
            <a:endParaRPr lang="en-US" dirty="0"/>
          </a:p>
          <a:p>
            <a:pPr lvl="1">
              <a:buNone/>
            </a:pPr>
            <a:r>
              <a:rPr lang="en-US" b="1" dirty="0" smtClean="0"/>
              <a:t>  </a:t>
            </a:r>
            <a:r>
              <a:rPr lang="en-US" b="1" dirty="0" smtClean="0">
                <a:solidFill>
                  <a:schemeClr val="tx1">
                    <a:lumMod val="65000"/>
                    <a:lumOff val="35000"/>
                  </a:schemeClr>
                </a:solidFill>
              </a:rPr>
              <a:t> AND, rate-based assessments are more sensitive to growth over short periods</a:t>
            </a:r>
            <a:endParaRPr lang="en-US" b="1" dirty="0">
              <a:solidFill>
                <a:schemeClr val="tx1">
                  <a:lumMod val="65000"/>
                  <a:lumOff val="35000"/>
                </a:schemeClr>
              </a:solidFill>
            </a:endParaRPr>
          </a:p>
        </p:txBody>
      </p:sp>
    </p:spTree>
    <p:extLst>
      <p:ext uri="{BB962C8B-B14F-4D97-AF65-F5344CB8AC3E}">
        <p14:creationId xmlns:p14="http://schemas.microsoft.com/office/powerpoint/2010/main" val="558669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6634" y="3472404"/>
            <a:ext cx="2331997" cy="22083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a:xfrm>
            <a:off x="6934200" y="6096000"/>
            <a:ext cx="2133600" cy="365125"/>
          </a:xfrm>
        </p:spPr>
        <p:txBody>
          <a:bodyPr/>
          <a:lstStyle/>
          <a:p>
            <a:fld id="{BD188A3D-B9DB-4364-9A77-5CC9EB633660}" type="slidenum">
              <a:rPr lang="en-US" smtClean="0"/>
              <a:pPr/>
              <a:t>48</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720" y="2282108"/>
            <a:ext cx="6147756" cy="1013113"/>
          </a:xfrm>
          <a:prstGeom prst="rect">
            <a:avLst/>
          </a:prstGeom>
        </p:spPr>
      </p:pic>
      <p:sp>
        <p:nvSpPr>
          <p:cNvPr id="7" name="Content Placeholder 2"/>
          <p:cNvSpPr txBox="1">
            <a:spLocks/>
          </p:cNvSpPr>
          <p:nvPr/>
        </p:nvSpPr>
        <p:spPr>
          <a:xfrm>
            <a:off x="7277100" y="2043657"/>
            <a:ext cx="1004572" cy="10763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284C62"/>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66887"/>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66887"/>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11500" b="1" i="1" dirty="0"/>
          </a:p>
        </p:txBody>
      </p:sp>
      <p:sp>
        <p:nvSpPr>
          <p:cNvPr id="8" name="TextBox 7"/>
          <p:cNvSpPr txBox="1"/>
          <p:nvPr/>
        </p:nvSpPr>
        <p:spPr>
          <a:xfrm>
            <a:off x="1621977" y="1547185"/>
            <a:ext cx="2068515" cy="646331"/>
          </a:xfrm>
          <a:prstGeom prst="rect">
            <a:avLst/>
          </a:prstGeom>
          <a:noFill/>
        </p:spPr>
        <p:txBody>
          <a:bodyPr wrap="none" rtlCol="0">
            <a:spAutoFit/>
          </a:bodyPr>
          <a:lstStyle/>
          <a:p>
            <a:r>
              <a:rPr lang="en-US" sz="3600" b="1" dirty="0" smtClean="0">
                <a:solidFill>
                  <a:srgbClr val="366887"/>
                </a:solidFill>
              </a:rPr>
              <a:t>Back to …</a:t>
            </a:r>
          </a:p>
        </p:txBody>
      </p:sp>
    </p:spTree>
    <p:extLst>
      <p:ext uri="{BB962C8B-B14F-4D97-AF65-F5344CB8AC3E}">
        <p14:creationId xmlns:p14="http://schemas.microsoft.com/office/powerpoint/2010/main" val="2672889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5179" y="1882200"/>
            <a:ext cx="3248457" cy="1979047"/>
          </a:xfrm>
          <a:prstGeom prst="rect">
            <a:avLst/>
          </a:prstGeom>
          <a:noFill/>
          <a:ln>
            <a:noFill/>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6934200" y="5965210"/>
            <a:ext cx="2133600" cy="365125"/>
          </a:xfrm>
        </p:spPr>
        <p:txBody>
          <a:bodyPr/>
          <a:lstStyle/>
          <a:p>
            <a:fld id="{BD188A3D-B9DB-4364-9A77-5CC9EB633660}" type="slidenum">
              <a:rPr lang="en-US" smtClean="0"/>
              <a:pPr/>
              <a:t>49</a:t>
            </a:fld>
            <a:endParaRPr lang="en-US" dirty="0"/>
          </a:p>
        </p:txBody>
      </p:sp>
      <p:sp>
        <p:nvSpPr>
          <p:cNvPr id="10" name="Rectangle 9"/>
          <p:cNvSpPr/>
          <p:nvPr/>
        </p:nvSpPr>
        <p:spPr>
          <a:xfrm>
            <a:off x="206590" y="1012545"/>
            <a:ext cx="2822359" cy="1200329"/>
          </a:xfrm>
          <a:prstGeom prst="rect">
            <a:avLst/>
          </a:prstGeom>
        </p:spPr>
        <p:txBody>
          <a:bodyPr wrap="square">
            <a:spAutoFit/>
          </a:bodyPr>
          <a:lstStyle/>
          <a:p>
            <a:r>
              <a:rPr lang="en-US" b="1" dirty="0" smtClean="0">
                <a:solidFill>
                  <a:srgbClr val="CC4F22"/>
                </a:solidFill>
                <a:latin typeface="Myriad Pro" pitchFamily="34" charset="0"/>
              </a:rPr>
              <a:t>Browser-Based Scoring for CBMReading and  earlyReading assessments:</a:t>
            </a:r>
            <a:endParaRPr lang="en-US" sz="1400" dirty="0">
              <a:solidFill>
                <a:srgbClr val="CC4F22"/>
              </a:solidFill>
              <a:latin typeface="Myriad Pro" pitchFamily="34" charset="0"/>
            </a:endParaRPr>
          </a:p>
        </p:txBody>
      </p:sp>
      <p:sp>
        <p:nvSpPr>
          <p:cNvPr id="18" name="Line Callout 1 (Accent Bar) 17"/>
          <p:cNvSpPr/>
          <p:nvPr/>
        </p:nvSpPr>
        <p:spPr>
          <a:xfrm flipH="1">
            <a:off x="314214" y="3441066"/>
            <a:ext cx="2431742" cy="521333"/>
          </a:xfrm>
          <a:prstGeom prst="accentCallout1">
            <a:avLst>
              <a:gd name="adj1" fmla="val 26096"/>
              <a:gd name="adj2" fmla="val -2842"/>
              <a:gd name="adj3" fmla="val 26319"/>
              <a:gd name="adj4" fmla="val -115077"/>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lIns="91440" tIns="0" bIns="0" rtlCol="0" anchor="ctr"/>
          <a:lstStyle/>
          <a:p>
            <a:r>
              <a:rPr lang="en-US" sz="1400" b="1" dirty="0" smtClean="0">
                <a:solidFill>
                  <a:srgbClr val="366887"/>
                </a:solidFill>
                <a:latin typeface="Myriad Pro" pitchFamily="34" charset="0"/>
              </a:rPr>
              <a:t>Teacher gives standardized directions.</a:t>
            </a:r>
          </a:p>
        </p:txBody>
      </p:sp>
      <p:sp>
        <p:nvSpPr>
          <p:cNvPr id="11" name="Line Callout 1 (Accent Bar) 10"/>
          <p:cNvSpPr/>
          <p:nvPr/>
        </p:nvSpPr>
        <p:spPr>
          <a:xfrm flipH="1">
            <a:off x="308499" y="2424525"/>
            <a:ext cx="2431742" cy="613949"/>
          </a:xfrm>
          <a:prstGeom prst="accentCallout1">
            <a:avLst>
              <a:gd name="adj1" fmla="val 74656"/>
              <a:gd name="adj2" fmla="val -2508"/>
              <a:gd name="adj3" fmla="val 76632"/>
              <a:gd name="adj4" fmla="val -113669"/>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lIns="91440" tIns="0" bIns="0" rtlCol="0" anchor="ctr"/>
          <a:lstStyle/>
          <a:p>
            <a:endParaRPr lang="en-US" sz="1100" b="1" dirty="0" smtClean="0">
              <a:solidFill>
                <a:srgbClr val="366887"/>
              </a:solidFill>
              <a:latin typeface="Myriad Pro" pitchFamily="34" charset="0"/>
            </a:endParaRPr>
          </a:p>
          <a:p>
            <a:r>
              <a:rPr lang="en-US" sz="1400" b="1" dirty="0" smtClean="0">
                <a:solidFill>
                  <a:srgbClr val="366887"/>
                </a:solidFill>
                <a:latin typeface="Myriad Pro" pitchFamily="34" charset="0"/>
              </a:rPr>
              <a:t/>
            </a:r>
            <a:br>
              <a:rPr lang="en-US" sz="1400" b="1" dirty="0" smtClean="0">
                <a:solidFill>
                  <a:srgbClr val="366887"/>
                </a:solidFill>
                <a:latin typeface="Myriad Pro" pitchFamily="34" charset="0"/>
              </a:rPr>
            </a:br>
            <a:r>
              <a:rPr lang="en-US" sz="1400" b="1" dirty="0" smtClean="0">
                <a:solidFill>
                  <a:srgbClr val="366887"/>
                </a:solidFill>
                <a:latin typeface="Myriad Pro" pitchFamily="34" charset="0"/>
              </a:rPr>
              <a:t/>
            </a:r>
            <a:br>
              <a:rPr lang="en-US" sz="1400" b="1" dirty="0" smtClean="0">
                <a:solidFill>
                  <a:srgbClr val="366887"/>
                </a:solidFill>
                <a:latin typeface="Myriad Pro" pitchFamily="34" charset="0"/>
              </a:rPr>
            </a:br>
            <a:r>
              <a:rPr lang="en-US" sz="1400" b="1" dirty="0" smtClean="0">
                <a:solidFill>
                  <a:srgbClr val="366887"/>
                </a:solidFill>
                <a:latin typeface="Myriad Pro" pitchFamily="34" charset="0"/>
              </a:rPr>
              <a:t>Teacher provides student with materials  to view/read.  </a:t>
            </a:r>
            <a:br>
              <a:rPr lang="en-US" sz="1400" b="1" dirty="0" smtClean="0">
                <a:solidFill>
                  <a:srgbClr val="366887"/>
                </a:solidFill>
                <a:latin typeface="Myriad Pro" pitchFamily="34" charset="0"/>
              </a:rPr>
            </a:br>
            <a:r>
              <a:rPr lang="en-US" sz="1400" b="1" dirty="0" smtClean="0">
                <a:solidFill>
                  <a:srgbClr val="366887"/>
                </a:solidFill>
                <a:latin typeface="Myriad Pro" pitchFamily="34" charset="0"/>
              </a:rPr>
              <a:t/>
            </a:r>
            <a:br>
              <a:rPr lang="en-US" sz="1400" b="1" dirty="0" smtClean="0">
                <a:solidFill>
                  <a:srgbClr val="366887"/>
                </a:solidFill>
                <a:latin typeface="Myriad Pro" pitchFamily="34" charset="0"/>
              </a:rPr>
            </a:br>
            <a:endParaRPr lang="en-US" sz="1400" dirty="0" smtClean="0">
              <a:solidFill>
                <a:srgbClr val="366887"/>
              </a:solidFill>
              <a:latin typeface="Myriad Pro" pitchFamily="34" charset="0"/>
            </a:endParaRPr>
          </a:p>
          <a:p>
            <a:pPr marL="628650" lvl="1" indent="-171450">
              <a:buFont typeface="Arial" pitchFamily="34" charset="0"/>
              <a:buChar char="•"/>
            </a:pPr>
            <a:endParaRPr lang="en-US" sz="1050" b="1" dirty="0">
              <a:solidFill>
                <a:srgbClr val="366887"/>
              </a:solidFill>
              <a:latin typeface="Myriad Pro" pitchFamily="34" charset="0"/>
            </a:endParaRPr>
          </a:p>
        </p:txBody>
      </p:sp>
      <p:grpSp>
        <p:nvGrpSpPr>
          <p:cNvPr id="2" name="Group 1"/>
          <p:cNvGrpSpPr/>
          <p:nvPr/>
        </p:nvGrpSpPr>
        <p:grpSpPr>
          <a:xfrm>
            <a:off x="3411959" y="739717"/>
            <a:ext cx="2607399" cy="1669406"/>
            <a:chOff x="3579009" y="1068196"/>
            <a:chExt cx="3051014" cy="2109797"/>
          </a:xfrm>
        </p:grpSpPr>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9009" y="1068196"/>
              <a:ext cx="2607399" cy="1669407"/>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3628" y="1250638"/>
              <a:ext cx="2638167" cy="1722298"/>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700" y="1430359"/>
              <a:ext cx="2563323" cy="1747634"/>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grpSp>
      <p:sp>
        <p:nvSpPr>
          <p:cNvPr id="3" name="Oval 2"/>
          <p:cNvSpPr/>
          <p:nvPr/>
        </p:nvSpPr>
        <p:spPr>
          <a:xfrm>
            <a:off x="5911845" y="3213980"/>
            <a:ext cx="1095537" cy="47566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5715000" y="2488245"/>
            <a:ext cx="405073" cy="72573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194880" y="642701"/>
            <a:ext cx="3031942" cy="18455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Line Callout 1 (Accent Bar) 20"/>
          <p:cNvSpPr/>
          <p:nvPr/>
        </p:nvSpPr>
        <p:spPr>
          <a:xfrm flipH="1">
            <a:off x="308499" y="4198176"/>
            <a:ext cx="2431742" cy="441201"/>
          </a:xfrm>
          <a:prstGeom prst="accentCallout1">
            <a:avLst>
              <a:gd name="adj1" fmla="val 22606"/>
              <a:gd name="adj2" fmla="val -3634"/>
              <a:gd name="adj3" fmla="val -117841"/>
              <a:gd name="adj4" fmla="val -113098"/>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lIns="91440" tIns="0" bIns="0" rtlCol="0" anchor="ctr"/>
          <a:lstStyle/>
          <a:p>
            <a:r>
              <a:rPr lang="en-US" sz="1400" b="1" dirty="0">
                <a:solidFill>
                  <a:srgbClr val="366887"/>
                </a:solidFill>
                <a:latin typeface="Myriad Pro" pitchFamily="34" charset="0"/>
              </a:rPr>
              <a:t>Student </a:t>
            </a:r>
            <a:r>
              <a:rPr lang="en-US" sz="1400" b="1" dirty="0" smtClean="0">
                <a:solidFill>
                  <a:srgbClr val="366887"/>
                </a:solidFill>
                <a:latin typeface="Myriad Pro" pitchFamily="34" charset="0"/>
              </a:rPr>
              <a:t>responds</a:t>
            </a:r>
          </a:p>
        </p:txBody>
      </p:sp>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4064" t="4007" r="6151" b="4798"/>
          <a:stretch/>
        </p:blipFill>
        <p:spPr>
          <a:xfrm>
            <a:off x="5272568" y="4410740"/>
            <a:ext cx="2010932" cy="1584091"/>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9927" y="4410740"/>
            <a:ext cx="1143998" cy="1439610"/>
          </a:xfrm>
          <a:prstGeom prst="rect">
            <a:avLst/>
          </a:prstGeom>
        </p:spPr>
      </p:pic>
      <p:sp>
        <p:nvSpPr>
          <p:cNvPr id="25" name="Line Callout 1 (Accent Bar) 24"/>
          <p:cNvSpPr/>
          <p:nvPr/>
        </p:nvSpPr>
        <p:spPr>
          <a:xfrm flipH="1">
            <a:off x="314214" y="4839438"/>
            <a:ext cx="2431742" cy="1113687"/>
          </a:xfrm>
          <a:prstGeom prst="accentCallout1">
            <a:avLst>
              <a:gd name="adj1" fmla="val 44422"/>
              <a:gd name="adj2" fmla="val -3238"/>
              <a:gd name="adj3" fmla="val 28781"/>
              <a:gd name="adj4" fmla="val -105562"/>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lIns="91440" tIns="0" bIns="0" rtlCol="0" anchor="ctr"/>
          <a:lstStyle/>
          <a:p>
            <a:endParaRPr lang="en-US" sz="1100" b="1" dirty="0" smtClean="0">
              <a:solidFill>
                <a:srgbClr val="366887"/>
              </a:solidFill>
              <a:latin typeface="Myriad Pro" pitchFamily="34" charset="0"/>
            </a:endParaRPr>
          </a:p>
          <a:p>
            <a:r>
              <a:rPr lang="en-US" sz="1400" b="1" dirty="0" smtClean="0">
                <a:solidFill>
                  <a:srgbClr val="366887"/>
                </a:solidFill>
                <a:latin typeface="Myriad Pro" pitchFamily="34" charset="0"/>
              </a:rPr>
              <a:t>Teacher scores  “in real time” on computer or laptop</a:t>
            </a:r>
            <a:endParaRPr lang="en-US" sz="1400" dirty="0" smtClean="0">
              <a:solidFill>
                <a:srgbClr val="D84A19"/>
              </a:solidFill>
              <a:latin typeface="Myriad Pro" pitchFamily="34" charset="0"/>
            </a:endParaRPr>
          </a:p>
          <a:p>
            <a:endParaRPr lang="en-US" sz="1100" b="1" dirty="0" smtClean="0">
              <a:solidFill>
                <a:srgbClr val="366887"/>
              </a:solidFill>
              <a:latin typeface="Myriad Pro" pitchFamily="34" charset="0"/>
            </a:endParaRPr>
          </a:p>
        </p:txBody>
      </p:sp>
      <p:sp>
        <p:nvSpPr>
          <p:cNvPr id="15" name="TextBox 14"/>
          <p:cNvSpPr txBox="1"/>
          <p:nvPr/>
        </p:nvSpPr>
        <p:spPr>
          <a:xfrm>
            <a:off x="6670738" y="4520116"/>
            <a:ext cx="612762" cy="400110"/>
          </a:xfrm>
          <a:prstGeom prst="rect">
            <a:avLst/>
          </a:prstGeom>
          <a:noFill/>
        </p:spPr>
        <p:txBody>
          <a:bodyPr wrap="square" rtlCol="0">
            <a:spAutoFit/>
          </a:bodyPr>
          <a:lstStyle/>
          <a:p>
            <a:r>
              <a:rPr lang="en-US" sz="2000" b="1" dirty="0" smtClean="0">
                <a:solidFill>
                  <a:srgbClr val="366887"/>
                </a:solidFill>
              </a:rPr>
              <a:t>or</a:t>
            </a:r>
            <a:endParaRPr lang="en-US" sz="2000" b="1" dirty="0">
              <a:solidFill>
                <a:srgbClr val="366887"/>
              </a:solidFill>
            </a:endParaRPr>
          </a:p>
        </p:txBody>
      </p:sp>
      <p:sp>
        <p:nvSpPr>
          <p:cNvPr id="20" name="TextBox 19"/>
          <p:cNvSpPr txBox="1"/>
          <p:nvPr/>
        </p:nvSpPr>
        <p:spPr>
          <a:xfrm>
            <a:off x="6278034" y="720157"/>
            <a:ext cx="2686503" cy="954107"/>
          </a:xfrm>
          <a:prstGeom prst="rect">
            <a:avLst/>
          </a:prstGeom>
          <a:noFill/>
        </p:spPr>
        <p:txBody>
          <a:bodyPr wrap="square" rtlCol="0">
            <a:spAutoFit/>
          </a:bodyPr>
          <a:lstStyle/>
          <a:p>
            <a:r>
              <a:rPr lang="en-US" sz="1400" dirty="0" smtClean="0">
                <a:solidFill>
                  <a:srgbClr val="366887"/>
                </a:solidFill>
              </a:rPr>
              <a:t>(CBMReading shown in example.  Process for most earlyReading assessments is similar in both English and Spanish.)</a:t>
            </a:r>
          </a:p>
        </p:txBody>
      </p:sp>
      <p:sp>
        <p:nvSpPr>
          <p:cNvPr id="5" name="TextBox 4"/>
          <p:cNvSpPr txBox="1"/>
          <p:nvPr/>
        </p:nvSpPr>
        <p:spPr>
          <a:xfrm>
            <a:off x="3194879" y="342900"/>
            <a:ext cx="3031942" cy="307777"/>
          </a:xfrm>
          <a:prstGeom prst="rect">
            <a:avLst/>
          </a:prstGeom>
          <a:solidFill>
            <a:srgbClr val="FFC000"/>
          </a:solidFill>
          <a:ln w="28575">
            <a:solidFill>
              <a:srgbClr val="FFC000"/>
            </a:solidFill>
          </a:ln>
        </p:spPr>
        <p:txBody>
          <a:bodyPr wrap="square" rtlCol="0">
            <a:spAutoFit/>
          </a:bodyPr>
          <a:lstStyle/>
          <a:p>
            <a:r>
              <a:rPr lang="en-US" sz="1400" b="1" dirty="0" smtClean="0">
                <a:solidFill>
                  <a:srgbClr val="366887"/>
                </a:solidFill>
              </a:rPr>
              <a:t>Paper copies for student to read aloud</a:t>
            </a:r>
          </a:p>
        </p:txBody>
      </p:sp>
      <p:sp>
        <p:nvSpPr>
          <p:cNvPr id="22" name="TextBox 21"/>
          <p:cNvSpPr txBox="1"/>
          <p:nvPr/>
        </p:nvSpPr>
        <p:spPr>
          <a:xfrm>
            <a:off x="5272568" y="6033325"/>
            <a:ext cx="3516884" cy="307777"/>
          </a:xfrm>
          <a:prstGeom prst="rect">
            <a:avLst/>
          </a:prstGeom>
          <a:solidFill>
            <a:srgbClr val="FFC000"/>
          </a:solidFill>
          <a:ln w="28575">
            <a:solidFill>
              <a:srgbClr val="FFC000"/>
            </a:solidFill>
          </a:ln>
        </p:spPr>
        <p:txBody>
          <a:bodyPr wrap="square" rtlCol="0">
            <a:spAutoFit/>
          </a:bodyPr>
          <a:lstStyle/>
          <a:p>
            <a:pPr algn="ctr"/>
            <a:r>
              <a:rPr lang="en-US" sz="1400" b="1" dirty="0" smtClean="0">
                <a:solidFill>
                  <a:srgbClr val="366887"/>
                </a:solidFill>
              </a:rPr>
              <a:t>Teacher scores on computer device. </a:t>
            </a:r>
          </a:p>
        </p:txBody>
      </p:sp>
    </p:spTree>
    <p:extLst>
      <p:ext uri="{BB962C8B-B14F-4D97-AF65-F5344CB8AC3E}">
        <p14:creationId xmlns:p14="http://schemas.microsoft.com/office/powerpoint/2010/main" val="42348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3" grpId="0" animBg="1"/>
      <p:bldP spid="7" grpId="0" animBg="1"/>
      <p:bldP spid="21" grpId="0" animBg="1"/>
      <p:bldP spid="25"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 of Chapter 62</a:t>
            </a:r>
            <a:endParaRPr lang="en-US" dirty="0"/>
          </a:p>
        </p:txBody>
      </p:sp>
      <p:sp>
        <p:nvSpPr>
          <p:cNvPr id="5" name="Text Placeholder 2"/>
          <p:cNvSpPr txBox="1">
            <a:spLocks/>
          </p:cNvSpPr>
          <p:nvPr/>
        </p:nvSpPr>
        <p:spPr>
          <a:xfrm>
            <a:off x="381000" y="1411552"/>
            <a:ext cx="8458200" cy="4913048"/>
          </a:xfrm>
          <a:prstGeom prst="rect">
            <a:avLst/>
          </a:prstGeom>
        </p:spPr>
        <p:txBody>
          <a:bodyPr>
            <a:normAutofit fontScale="77500" lnSpcReduction="20000"/>
          </a:bodyPr>
          <a:lstStyle>
            <a:lvl1pPr marL="347472" indent="-342900" algn="l" defTabSz="457200" rtl="0" eaLnBrk="1" latinLnBrk="0" hangingPunct="1">
              <a:spcBef>
                <a:spcPts val="500"/>
              </a:spcBef>
              <a:spcAft>
                <a:spcPts val="800"/>
              </a:spcAft>
              <a:buFont typeface="Arial"/>
              <a:buChar char="•"/>
              <a:defRPr sz="3200" kern="1200">
                <a:solidFill>
                  <a:srgbClr val="626262"/>
                </a:solidFill>
                <a:latin typeface="Gill Sans MT"/>
                <a:ea typeface="+mn-ea"/>
                <a:cs typeface="Gill Sans MT"/>
              </a:defRPr>
            </a:lvl1pPr>
            <a:lvl2pPr marL="457200" indent="0" algn="l" defTabSz="457200" rtl="0" eaLnBrk="1" latinLnBrk="0" hangingPunct="1">
              <a:spcBef>
                <a:spcPct val="20000"/>
              </a:spcBef>
              <a:buFont typeface="Arial"/>
              <a:buChar char="–"/>
              <a:defRPr sz="2800" kern="1200">
                <a:solidFill>
                  <a:srgbClr val="626262"/>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626262"/>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1772" indent="-457200"/>
            <a:r>
              <a:rPr lang="en-US" sz="3400" dirty="0" smtClean="0">
                <a:solidFill>
                  <a:schemeClr val="accent3"/>
                </a:solidFill>
                <a:latin typeface="Gill Sans"/>
              </a:rPr>
              <a:t>Universal screening </a:t>
            </a:r>
            <a:r>
              <a:rPr lang="en-US" sz="3400" dirty="0" smtClean="0">
                <a:latin typeface="Gill Sans"/>
              </a:rPr>
              <a:t>in reading K-3</a:t>
            </a:r>
          </a:p>
          <a:p>
            <a:pPr marL="461772" indent="-457200"/>
            <a:r>
              <a:rPr lang="en-US" sz="3400" dirty="0" smtClean="0">
                <a:latin typeface="Gill Sans"/>
              </a:rPr>
              <a:t>For students with a “substantial deficiency” in reading:</a:t>
            </a:r>
          </a:p>
          <a:p>
            <a:pPr marL="571500" lvl="1" indent="-457200"/>
            <a:r>
              <a:rPr lang="en-US" sz="3000" dirty="0" smtClean="0">
                <a:solidFill>
                  <a:schemeClr val="accent3"/>
                </a:solidFill>
              </a:rPr>
              <a:t>Progress monitoring </a:t>
            </a:r>
            <a:r>
              <a:rPr lang="en-US" sz="3000" dirty="0" smtClean="0"/>
              <a:t>(same requirement as for students who are “at risk”)</a:t>
            </a:r>
          </a:p>
          <a:p>
            <a:pPr marL="571500" lvl="1" indent="-457200"/>
            <a:r>
              <a:rPr lang="en-US" sz="3000" dirty="0" smtClean="0">
                <a:solidFill>
                  <a:schemeClr val="accent3"/>
                </a:solidFill>
              </a:rPr>
              <a:t>Intensive instruction</a:t>
            </a:r>
            <a:r>
              <a:rPr lang="en-US" sz="3000" dirty="0" smtClean="0"/>
              <a:t>, including 90 minutes a day of scientific, research-based reading instruction</a:t>
            </a:r>
          </a:p>
          <a:p>
            <a:pPr marL="571500" lvl="1" indent="-457200"/>
            <a:r>
              <a:rPr lang="en-US" sz="3000" dirty="0" smtClean="0">
                <a:solidFill>
                  <a:schemeClr val="accent3"/>
                </a:solidFill>
              </a:rPr>
              <a:t>Notice to parents</a:t>
            </a:r>
            <a:r>
              <a:rPr lang="en-US" sz="3000" dirty="0" smtClean="0"/>
              <a:t>:</a:t>
            </a:r>
          </a:p>
          <a:p>
            <a:pPr marL="1257300" lvl="2" indent="-457200"/>
            <a:r>
              <a:rPr lang="en-US" sz="2600" dirty="0" smtClean="0"/>
              <a:t>The student has a substantial deficiency</a:t>
            </a:r>
          </a:p>
          <a:p>
            <a:pPr marL="1257300" lvl="2" indent="-457200"/>
            <a:r>
              <a:rPr lang="en-US" sz="2600" dirty="0" smtClean="0"/>
              <a:t>Strategies they can use to help the child succeed</a:t>
            </a:r>
          </a:p>
          <a:p>
            <a:pPr marL="1257300" lvl="2" indent="-457200"/>
            <a:r>
              <a:rPr lang="en-US" sz="2600" dirty="0" smtClean="0"/>
              <a:t>Student progress reports</a:t>
            </a:r>
          </a:p>
          <a:p>
            <a:pPr marL="461772" indent="-457200"/>
            <a:r>
              <a:rPr lang="en-US" sz="3100" dirty="0" smtClean="0">
                <a:solidFill>
                  <a:schemeClr val="accent3"/>
                </a:solidFill>
                <a:latin typeface="Gill Sans"/>
              </a:rPr>
              <a:t>Retention</a:t>
            </a:r>
            <a:r>
              <a:rPr lang="en-US" sz="3100" dirty="0" smtClean="0">
                <a:latin typeface="Gill Sans"/>
              </a:rPr>
              <a:t> if the student is not proficient by the end of third grade, did not attend the summer program, and does not qualify for a good cause exemption</a:t>
            </a:r>
          </a:p>
          <a:p>
            <a:pPr marL="571500" lvl="1" indent="-457200"/>
            <a:endParaRPr lang="en-US" sz="3000" dirty="0"/>
          </a:p>
        </p:txBody>
      </p:sp>
    </p:spTree>
    <p:extLst>
      <p:ext uri="{BB962C8B-B14F-4D97-AF65-F5344CB8AC3E}">
        <p14:creationId xmlns:p14="http://schemas.microsoft.com/office/powerpoint/2010/main" val="86196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10075" y="482395"/>
            <a:ext cx="4084761" cy="5140275"/>
            <a:chOff x="4848322" y="1033886"/>
            <a:chExt cx="3646514" cy="4588784"/>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322" y="1033886"/>
              <a:ext cx="3646514" cy="4588784"/>
            </a:xfrm>
            <a:prstGeom prst="rect">
              <a:avLst/>
            </a:prstGeom>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386" y="1472838"/>
              <a:ext cx="2737133" cy="36478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4" name="Slide Number Placeholder 3"/>
          <p:cNvSpPr>
            <a:spLocks noGrp="1"/>
          </p:cNvSpPr>
          <p:nvPr>
            <p:ph type="sldNum" sz="quarter" idx="12"/>
          </p:nvPr>
        </p:nvSpPr>
        <p:spPr>
          <a:xfrm>
            <a:off x="6934200" y="5965210"/>
            <a:ext cx="2133600" cy="365125"/>
          </a:xfrm>
        </p:spPr>
        <p:txBody>
          <a:bodyPr/>
          <a:lstStyle/>
          <a:p>
            <a:fld id="{BD188A3D-B9DB-4364-9A77-5CC9EB633660}" type="slidenum">
              <a:rPr lang="en-US" smtClean="0"/>
              <a:pPr/>
              <a:t>50</a:t>
            </a:fld>
            <a:endParaRPr lang="en-US" dirty="0"/>
          </a:p>
        </p:txBody>
      </p:sp>
      <p:sp>
        <p:nvSpPr>
          <p:cNvPr id="11" name="Line Callout 1 (Accent Bar) 10"/>
          <p:cNvSpPr/>
          <p:nvPr/>
        </p:nvSpPr>
        <p:spPr>
          <a:xfrm flipH="1">
            <a:off x="308499" y="3011651"/>
            <a:ext cx="2431742" cy="438470"/>
          </a:xfrm>
          <a:prstGeom prst="accentCallout1">
            <a:avLst>
              <a:gd name="adj1" fmla="val 74656"/>
              <a:gd name="adj2" fmla="val -2508"/>
              <a:gd name="adj3" fmla="val 15303"/>
              <a:gd name="adj4" fmla="val -133064"/>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lIns="91440" tIns="0" bIns="0" rtlCol="0" anchor="ctr"/>
          <a:lstStyle/>
          <a:p>
            <a:endParaRPr lang="en-US" sz="1100" b="1" dirty="0" smtClean="0">
              <a:solidFill>
                <a:srgbClr val="366887"/>
              </a:solidFill>
              <a:latin typeface="Myriad Pro" pitchFamily="34" charset="0"/>
            </a:endParaRPr>
          </a:p>
          <a:p>
            <a:r>
              <a:rPr lang="en-US" sz="1400" b="1" dirty="0" smtClean="0">
                <a:solidFill>
                  <a:srgbClr val="366887"/>
                </a:solidFill>
                <a:latin typeface="Myriad Pro" pitchFamily="34" charset="0"/>
              </a:rPr>
              <a:t>As student reads , click any word to mark an error.</a:t>
            </a:r>
            <a:endParaRPr lang="en-US" sz="1400" dirty="0" smtClean="0">
              <a:solidFill>
                <a:srgbClr val="366887"/>
              </a:solidFill>
              <a:latin typeface="Myriad Pro" pitchFamily="34" charset="0"/>
            </a:endParaRPr>
          </a:p>
          <a:p>
            <a:pPr marL="628650" lvl="1" indent="-171450">
              <a:buFont typeface="Arial" pitchFamily="34" charset="0"/>
              <a:buChar char="•"/>
            </a:pPr>
            <a:endParaRPr lang="en-US" sz="1050" b="1" dirty="0">
              <a:solidFill>
                <a:srgbClr val="366887"/>
              </a:solidFill>
              <a:latin typeface="Myriad Pro" pitchFamily="34" charset="0"/>
            </a:endParaRPr>
          </a:p>
        </p:txBody>
      </p:sp>
      <p:sp>
        <p:nvSpPr>
          <p:cNvPr id="22" name="Line Callout 1 (Accent Bar) 21"/>
          <p:cNvSpPr/>
          <p:nvPr/>
        </p:nvSpPr>
        <p:spPr>
          <a:xfrm flipH="1">
            <a:off x="308499" y="2325724"/>
            <a:ext cx="2431742" cy="441201"/>
          </a:xfrm>
          <a:prstGeom prst="accentCallout1">
            <a:avLst>
              <a:gd name="adj1" fmla="val 22606"/>
              <a:gd name="adj2" fmla="val -3634"/>
              <a:gd name="adj3" fmla="val -1376"/>
              <a:gd name="adj4" fmla="val -193487"/>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lIns="91440" tIns="0" bIns="0" rtlCol="0" anchor="ctr"/>
          <a:lstStyle/>
          <a:p>
            <a:r>
              <a:rPr lang="en-US" sz="1400" b="1" dirty="0" smtClean="0">
                <a:solidFill>
                  <a:srgbClr val="366887"/>
                </a:solidFill>
                <a:latin typeface="Myriad Pro" pitchFamily="34" charset="0"/>
              </a:rPr>
              <a:t>Click </a:t>
            </a:r>
            <a:r>
              <a:rPr lang="en-US" sz="1400" b="1" dirty="0" smtClean="0">
                <a:solidFill>
                  <a:srgbClr val="CC4F22"/>
                </a:solidFill>
                <a:latin typeface="Myriad Pro" pitchFamily="34" charset="0"/>
              </a:rPr>
              <a:t>“Start Timer”</a:t>
            </a:r>
          </a:p>
        </p:txBody>
      </p:sp>
      <p:sp>
        <p:nvSpPr>
          <p:cNvPr id="23" name="Line Callout 1 (Accent Bar) 22"/>
          <p:cNvSpPr/>
          <p:nvPr/>
        </p:nvSpPr>
        <p:spPr>
          <a:xfrm flipH="1">
            <a:off x="314214" y="1517224"/>
            <a:ext cx="2431742" cy="664125"/>
          </a:xfrm>
          <a:prstGeom prst="accentCallout1">
            <a:avLst>
              <a:gd name="adj1" fmla="val 22606"/>
              <a:gd name="adj2" fmla="val -3634"/>
              <a:gd name="adj3" fmla="val 66798"/>
              <a:gd name="adj4" fmla="val -94602"/>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lIns="91440" tIns="0" bIns="0" rtlCol="0" anchor="ctr"/>
          <a:lstStyle/>
          <a:p>
            <a:r>
              <a:rPr lang="en-US" sz="1400" b="1" dirty="0" smtClean="0">
                <a:solidFill>
                  <a:srgbClr val="366887"/>
                </a:solidFill>
                <a:latin typeface="Myriad Pro" pitchFamily="34" charset="0"/>
              </a:rPr>
              <a:t>Expand any section to obtain administration and scoring directions</a:t>
            </a:r>
          </a:p>
        </p:txBody>
      </p:sp>
      <p:pic>
        <p:nvPicPr>
          <p:cNvPr id="819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467" t="5" r="7066" b="-6"/>
          <a:stretch/>
        </p:blipFill>
        <p:spPr bwMode="auto">
          <a:xfrm>
            <a:off x="5888601" y="3702843"/>
            <a:ext cx="259788" cy="1926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Line Callout 1 (Accent Bar) 23"/>
          <p:cNvSpPr/>
          <p:nvPr/>
        </p:nvSpPr>
        <p:spPr>
          <a:xfrm flipH="1">
            <a:off x="314214" y="4389120"/>
            <a:ext cx="2431742" cy="845820"/>
          </a:xfrm>
          <a:prstGeom prst="accentCallout1">
            <a:avLst>
              <a:gd name="adj1" fmla="val 26096"/>
              <a:gd name="adj2" fmla="val -2842"/>
              <a:gd name="adj3" fmla="val -69649"/>
              <a:gd name="adj4" fmla="val -134274"/>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lIns="91440" tIns="0" bIns="0" rtlCol="0" anchor="ctr"/>
          <a:lstStyle/>
          <a:p>
            <a:r>
              <a:rPr lang="en-US" sz="1400" b="1" dirty="0" smtClean="0">
                <a:solidFill>
                  <a:srgbClr val="366887"/>
                </a:solidFill>
                <a:latin typeface="Myriad Pro" pitchFamily="34" charset="0"/>
              </a:rPr>
              <a:t>When “timer is up,” click last word + </a:t>
            </a:r>
            <a:r>
              <a:rPr lang="en-US" sz="1400" b="1" dirty="0" smtClean="0">
                <a:solidFill>
                  <a:srgbClr val="CC4F22"/>
                </a:solidFill>
                <a:latin typeface="Myriad Pro" pitchFamily="34" charset="0"/>
              </a:rPr>
              <a:t>“Mark Last Word” </a:t>
            </a:r>
          </a:p>
        </p:txBody>
      </p:sp>
      <p:sp>
        <p:nvSpPr>
          <p:cNvPr id="8" name="Rounded Rectangle 7"/>
          <p:cNvSpPr/>
          <p:nvPr/>
        </p:nvSpPr>
        <p:spPr>
          <a:xfrm>
            <a:off x="7190773" y="3173245"/>
            <a:ext cx="490889" cy="1040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Line Callout 1 (Accent Bar) 27"/>
          <p:cNvSpPr/>
          <p:nvPr/>
        </p:nvSpPr>
        <p:spPr>
          <a:xfrm flipH="1">
            <a:off x="328657" y="5619633"/>
            <a:ext cx="2431742" cy="420180"/>
          </a:xfrm>
          <a:prstGeom prst="accentCallout1">
            <a:avLst>
              <a:gd name="adj1" fmla="val 26096"/>
              <a:gd name="adj2" fmla="val -2842"/>
              <a:gd name="adj3" fmla="val -223317"/>
              <a:gd name="adj4" fmla="val -123484"/>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lIns="91440" tIns="0" bIns="0" rtlCol="0" anchor="ctr"/>
          <a:lstStyle/>
          <a:p>
            <a:r>
              <a:rPr lang="en-US" sz="1400" b="1" dirty="0" smtClean="0">
                <a:solidFill>
                  <a:srgbClr val="366887"/>
                </a:solidFill>
                <a:latin typeface="Myriad Pro" pitchFamily="34" charset="0"/>
              </a:rPr>
              <a:t>Click </a:t>
            </a:r>
            <a:r>
              <a:rPr lang="en-US" sz="1400" b="1" dirty="0" smtClean="0">
                <a:solidFill>
                  <a:srgbClr val="D84A19"/>
                </a:solidFill>
                <a:latin typeface="Myriad Pro" pitchFamily="34" charset="0"/>
              </a:rPr>
              <a:t>“Submit Test”</a:t>
            </a:r>
          </a:p>
        </p:txBody>
      </p:sp>
      <p:sp>
        <p:nvSpPr>
          <p:cNvPr id="29" name="TextBox 28"/>
          <p:cNvSpPr txBox="1"/>
          <p:nvPr/>
        </p:nvSpPr>
        <p:spPr>
          <a:xfrm>
            <a:off x="4331368" y="5734291"/>
            <a:ext cx="4313487" cy="769441"/>
          </a:xfrm>
          <a:prstGeom prst="rect">
            <a:avLst/>
          </a:prstGeom>
          <a:solidFill>
            <a:srgbClr val="BA491F">
              <a:alpha val="18039"/>
            </a:srgbClr>
          </a:solidFill>
          <a:ln>
            <a:solidFill>
              <a:srgbClr val="D84A19"/>
            </a:solidFill>
          </a:ln>
        </p:spPr>
        <p:txBody>
          <a:bodyPr wrap="square" rtlCol="0">
            <a:spAutoFit/>
          </a:bodyPr>
          <a:lstStyle/>
          <a:p>
            <a:r>
              <a:rPr lang="en-US" sz="1100" b="1" i="1" dirty="0" smtClean="0">
                <a:solidFill>
                  <a:srgbClr val="D84A19"/>
                </a:solidFill>
                <a:latin typeface="Myriad Pro" pitchFamily="34" charset="0"/>
              </a:rPr>
              <a:t>* Submit Test: </a:t>
            </a:r>
            <a:endParaRPr lang="en-US" sz="1100" b="1" i="1" dirty="0" smtClean="0">
              <a:solidFill>
                <a:srgbClr val="366887"/>
              </a:solidFill>
              <a:latin typeface="Myriad Pro" pitchFamily="34" charset="0"/>
            </a:endParaRPr>
          </a:p>
          <a:p>
            <a:pPr marL="171450" indent="-171450">
              <a:buFont typeface="Arial" pitchFamily="34" charset="0"/>
              <a:buChar char="•"/>
            </a:pPr>
            <a:r>
              <a:rPr lang="en-US" sz="1100" i="1" dirty="0" smtClean="0">
                <a:solidFill>
                  <a:srgbClr val="366887"/>
                </a:solidFill>
                <a:latin typeface="Myriad Pro" pitchFamily="34" charset="0"/>
              </a:rPr>
              <a:t>Auto-scores  and saves the data.  </a:t>
            </a:r>
          </a:p>
          <a:p>
            <a:pPr marL="171450" indent="-171450">
              <a:buFont typeface="Arial" pitchFamily="34" charset="0"/>
              <a:buChar char="•"/>
            </a:pPr>
            <a:r>
              <a:rPr lang="en-US" sz="1100" i="1" dirty="0" smtClean="0">
                <a:solidFill>
                  <a:srgbClr val="366887"/>
                </a:solidFill>
                <a:latin typeface="Myriad Pro" pitchFamily="34" charset="0"/>
              </a:rPr>
              <a:t>The next assessment appears , or  you may return to the main screen.</a:t>
            </a:r>
          </a:p>
        </p:txBody>
      </p:sp>
      <p:sp>
        <p:nvSpPr>
          <p:cNvPr id="19" name="Rectangle 18"/>
          <p:cNvSpPr/>
          <p:nvPr/>
        </p:nvSpPr>
        <p:spPr>
          <a:xfrm>
            <a:off x="206591" y="795729"/>
            <a:ext cx="4803559" cy="800219"/>
          </a:xfrm>
          <a:prstGeom prst="rect">
            <a:avLst/>
          </a:prstGeom>
        </p:spPr>
        <p:txBody>
          <a:bodyPr wrap="square">
            <a:spAutoFit/>
          </a:bodyPr>
          <a:lstStyle/>
          <a:p>
            <a:r>
              <a:rPr lang="en-US" b="1" dirty="0" smtClean="0">
                <a:solidFill>
                  <a:srgbClr val="366887"/>
                </a:solidFill>
                <a:latin typeface="Myriad Pro" pitchFamily="34" charset="0"/>
              </a:rPr>
              <a:t>Administering  CBMReading</a:t>
            </a:r>
          </a:p>
          <a:p>
            <a:pPr lvl="1"/>
            <a:endParaRPr lang="en-US" sz="1400" b="1" dirty="0">
              <a:solidFill>
                <a:srgbClr val="366887"/>
              </a:solidFill>
              <a:latin typeface="Myriad Pro" pitchFamily="34" charset="0"/>
            </a:endParaRPr>
          </a:p>
          <a:p>
            <a:pPr marL="800100" lvl="1" indent="-342900">
              <a:buFont typeface="+mj-lt"/>
              <a:buAutoNum type="arabicPeriod"/>
            </a:pPr>
            <a:endParaRPr lang="en-US" sz="1400" dirty="0">
              <a:solidFill>
                <a:srgbClr val="366887"/>
              </a:solidFill>
              <a:latin typeface="Myriad Pro" pitchFamily="34" charset="0"/>
            </a:endParaRPr>
          </a:p>
        </p:txBody>
      </p:sp>
      <p:sp>
        <p:nvSpPr>
          <p:cNvPr id="20" name="TextBox 19"/>
          <p:cNvSpPr txBox="1"/>
          <p:nvPr/>
        </p:nvSpPr>
        <p:spPr>
          <a:xfrm>
            <a:off x="5050330" y="188304"/>
            <a:ext cx="3305175" cy="369332"/>
          </a:xfrm>
          <a:prstGeom prst="rect">
            <a:avLst/>
          </a:prstGeom>
          <a:noFill/>
        </p:spPr>
        <p:txBody>
          <a:bodyPr wrap="square" rtlCol="0">
            <a:spAutoFit/>
          </a:bodyPr>
          <a:lstStyle/>
          <a:p>
            <a:pPr algn="ctr"/>
            <a:r>
              <a:rPr lang="en-US" dirty="0" smtClean="0">
                <a:solidFill>
                  <a:srgbClr val="366887"/>
                </a:solidFill>
              </a:rPr>
              <a:t>(CBMReading shown</a:t>
            </a:r>
            <a:r>
              <a:rPr lang="en-US" dirty="0">
                <a:solidFill>
                  <a:srgbClr val="366887"/>
                </a:solidFill>
              </a:rPr>
              <a:t> </a:t>
            </a:r>
            <a:r>
              <a:rPr lang="en-US" dirty="0" smtClean="0">
                <a:solidFill>
                  <a:srgbClr val="366887"/>
                </a:solidFill>
              </a:rPr>
              <a:t>on iPad)</a:t>
            </a:r>
          </a:p>
        </p:txBody>
      </p:sp>
    </p:spTree>
    <p:extLst>
      <p:ext uri="{BB962C8B-B14F-4D97-AF65-F5344CB8AC3E}">
        <p14:creationId xmlns:p14="http://schemas.microsoft.com/office/powerpoint/2010/main" val="274581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3" grpId="0" animBg="1"/>
      <p:bldP spid="24" grpId="0" animBg="1"/>
      <p:bldP spid="28" grpId="0" animBg="1"/>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832" y="1419227"/>
            <a:ext cx="8229600" cy="866774"/>
          </a:xfrm>
        </p:spPr>
        <p:txBody>
          <a:bodyPr>
            <a:normAutofit/>
          </a:bodyPr>
          <a:lstStyle/>
          <a:p>
            <a:pPr marL="0" indent="0" algn="ctr">
              <a:buNone/>
            </a:pPr>
            <a:r>
              <a:rPr lang="en-US" sz="4400" b="1" dirty="0" smtClean="0"/>
              <a:t>Administration &amp; Scoring of</a:t>
            </a:r>
            <a:endParaRPr lang="en-US" sz="54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6634" y="3472404"/>
            <a:ext cx="2331997" cy="22083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a:xfrm>
            <a:off x="6934200" y="6096000"/>
            <a:ext cx="2133600" cy="365125"/>
          </a:xfrm>
        </p:spPr>
        <p:txBody>
          <a:bodyPr/>
          <a:lstStyle/>
          <a:p>
            <a:fld id="{BD188A3D-B9DB-4364-9A77-5CC9EB633660}" type="slidenum">
              <a:rPr lang="en-US" smtClean="0"/>
              <a:pPr/>
              <a:t>51</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720" y="2282108"/>
            <a:ext cx="6147756" cy="1013113"/>
          </a:xfrm>
          <a:prstGeom prst="rect">
            <a:avLst/>
          </a:prstGeom>
        </p:spPr>
      </p:pic>
    </p:spTree>
    <p:extLst>
      <p:ext uri="{BB962C8B-B14F-4D97-AF65-F5344CB8AC3E}">
        <p14:creationId xmlns:p14="http://schemas.microsoft.com/office/powerpoint/2010/main" val="19211738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Quicksheet</a:t>
            </a:r>
            <a:endParaRPr lang="en-US" dirty="0"/>
          </a:p>
        </p:txBody>
      </p:sp>
      <p:sp>
        <p:nvSpPr>
          <p:cNvPr id="3" name="Content Placeholder 2"/>
          <p:cNvSpPr>
            <a:spLocks noGrp="1"/>
          </p:cNvSpPr>
          <p:nvPr>
            <p:ph idx="1"/>
          </p:nvPr>
        </p:nvSpPr>
        <p:spPr/>
        <p:txBody>
          <a:bodyPr/>
          <a:lstStyle/>
          <a:p>
            <a:r>
              <a:rPr lang="en-US" dirty="0" smtClean="0"/>
              <a:t>Find the </a:t>
            </a:r>
            <a:r>
              <a:rPr lang="en-US" dirty="0" err="1" smtClean="0"/>
              <a:t>CBMReading</a:t>
            </a:r>
            <a:r>
              <a:rPr lang="en-US" dirty="0" smtClean="0"/>
              <a:t> </a:t>
            </a:r>
            <a:r>
              <a:rPr lang="en-US" dirty="0" err="1" smtClean="0"/>
              <a:t>Quicksheet</a:t>
            </a:r>
            <a:r>
              <a:rPr lang="en-US" dirty="0" smtClean="0"/>
              <a:t> (“Administration Review” Handout)</a:t>
            </a:r>
          </a:p>
          <a:p>
            <a:pPr lvl="1"/>
            <a:r>
              <a:rPr lang="en-US" dirty="0" smtClean="0"/>
              <a:t>CBMR tab in your binder </a:t>
            </a:r>
          </a:p>
          <a:p>
            <a:pPr lvl="1">
              <a:buNone/>
            </a:pPr>
            <a:endParaRPr lang="en-US" dirty="0" smtClean="0"/>
          </a:p>
          <a:p>
            <a:r>
              <a:rPr lang="en-US" dirty="0" smtClean="0"/>
              <a:t>Follow along as we review the directions for administration of CBMR</a:t>
            </a:r>
            <a:endParaRPr lang="en-US" dirty="0"/>
          </a:p>
        </p:txBody>
      </p:sp>
      <p:sp>
        <p:nvSpPr>
          <p:cNvPr id="4" name="Slide Number Placeholder 3"/>
          <p:cNvSpPr>
            <a:spLocks noGrp="1"/>
          </p:cNvSpPr>
          <p:nvPr>
            <p:ph type="sldNum" sz="quarter" idx="12"/>
          </p:nvPr>
        </p:nvSpPr>
        <p:spPr/>
        <p:txBody>
          <a:bodyPr/>
          <a:lstStyle/>
          <a:p>
            <a:fld id="{BD188A3D-B9DB-4364-9A77-5CC9EB633660}" type="slidenum">
              <a:rPr lang="en-US" smtClean="0"/>
              <a:pPr/>
              <a:t>52</a:t>
            </a:fld>
            <a:endParaRPr lang="en-US" dirty="0"/>
          </a:p>
        </p:txBody>
      </p:sp>
    </p:spTree>
    <p:extLst>
      <p:ext uri="{BB962C8B-B14F-4D97-AF65-F5344CB8AC3E}">
        <p14:creationId xmlns:p14="http://schemas.microsoft.com/office/powerpoint/2010/main" val="23967796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&amp; Scoring</a:t>
            </a:r>
            <a:endParaRPr lang="en-US" dirty="0"/>
          </a:p>
        </p:txBody>
      </p:sp>
      <p:sp>
        <p:nvSpPr>
          <p:cNvPr id="4" name="Slide Number Placeholder 3"/>
          <p:cNvSpPr>
            <a:spLocks noGrp="1"/>
          </p:cNvSpPr>
          <p:nvPr>
            <p:ph type="sldNum" sz="quarter" idx="12"/>
          </p:nvPr>
        </p:nvSpPr>
        <p:spPr/>
        <p:txBody>
          <a:bodyPr/>
          <a:lstStyle/>
          <a:p>
            <a:fld id="{BD188A3D-B9DB-4364-9A77-5CC9EB633660}" type="slidenum">
              <a:rPr lang="en-US" smtClean="0"/>
              <a:pPr/>
              <a:t>53</a:t>
            </a:fld>
            <a:endParaRPr lang="en-US" dirty="0"/>
          </a:p>
        </p:txBody>
      </p:sp>
      <p:sp>
        <p:nvSpPr>
          <p:cNvPr id="3" name="Content Placeholder 2"/>
          <p:cNvSpPr>
            <a:spLocks noGrp="1"/>
          </p:cNvSpPr>
          <p:nvPr>
            <p:ph idx="1"/>
          </p:nvPr>
        </p:nvSpPr>
        <p:spPr>
          <a:xfrm>
            <a:off x="258862" y="1039002"/>
            <a:ext cx="8629650" cy="5257800"/>
          </a:xfrm>
        </p:spPr>
        <p:txBody>
          <a:bodyPr>
            <a:normAutofit/>
          </a:bodyPr>
          <a:lstStyle/>
          <a:p>
            <a:r>
              <a:rPr lang="en-US" sz="3600" b="1" dirty="0" smtClean="0"/>
              <a:t>Gather </a:t>
            </a:r>
            <a:r>
              <a:rPr lang="en-US" sz="3600" b="1" dirty="0"/>
              <a:t>Materials</a:t>
            </a:r>
            <a:endParaRPr lang="en-US" sz="3600" dirty="0"/>
          </a:p>
          <a:p>
            <a:pPr lvl="1"/>
            <a:r>
              <a:rPr lang="en-US" sz="3200" b="1" dirty="0" smtClean="0">
                <a:solidFill>
                  <a:srgbClr val="CC4F22"/>
                </a:solidFill>
              </a:rPr>
              <a:t>Teacher</a:t>
            </a:r>
            <a:r>
              <a:rPr lang="en-US" sz="3200" b="1" dirty="0">
                <a:solidFill>
                  <a:srgbClr val="CC4F22"/>
                </a:solidFill>
              </a:rPr>
              <a:t>: </a:t>
            </a:r>
            <a:r>
              <a:rPr lang="en-US" sz="3200" dirty="0">
                <a:solidFill>
                  <a:srgbClr val="366887"/>
                </a:solidFill>
              </a:rPr>
              <a:t>Browser-based FAST application.</a:t>
            </a:r>
          </a:p>
          <a:p>
            <a:pPr lvl="1"/>
            <a:r>
              <a:rPr lang="en-US" sz="3200" b="1" dirty="0">
                <a:solidFill>
                  <a:srgbClr val="CC4F22"/>
                </a:solidFill>
              </a:rPr>
              <a:t>Student:</a:t>
            </a:r>
            <a:r>
              <a:rPr lang="en-US" sz="3200" dirty="0"/>
              <a:t> </a:t>
            </a:r>
            <a:r>
              <a:rPr lang="en-US" sz="3200" dirty="0">
                <a:solidFill>
                  <a:srgbClr val="366887"/>
                </a:solidFill>
              </a:rPr>
              <a:t>Paper copy of student materials.</a:t>
            </a:r>
          </a:p>
          <a:p>
            <a:r>
              <a:rPr lang="en-US" sz="3600" b="1" dirty="0"/>
              <a:t>Prepare to assess</a:t>
            </a:r>
            <a:endParaRPr lang="en-US" sz="3600" dirty="0"/>
          </a:p>
          <a:p>
            <a:pPr lvl="1"/>
            <a:r>
              <a:rPr lang="en-US" sz="2400" dirty="0" smtClean="0"/>
              <a:t>Navigate to CBMReading </a:t>
            </a:r>
            <a:r>
              <a:rPr lang="en-US" sz="2400" dirty="0"/>
              <a:t>assessment.</a:t>
            </a:r>
          </a:p>
          <a:p>
            <a:pPr lvl="1"/>
            <a:r>
              <a:rPr lang="en-US" sz="2400" dirty="0"/>
              <a:t>Find student name and select </a:t>
            </a:r>
            <a:r>
              <a:rPr lang="en-US" sz="2400" dirty="0" smtClean="0"/>
              <a:t>pencil </a:t>
            </a:r>
            <a:r>
              <a:rPr lang="en-US" sz="2400" dirty="0"/>
              <a:t>icon for CBMReading.</a:t>
            </a:r>
          </a:p>
          <a:p>
            <a:pPr marL="0" indent="0">
              <a:buNone/>
            </a:pPr>
            <a:endParaRPr lang="en-US" sz="4000" dirty="0"/>
          </a:p>
        </p:txBody>
      </p:sp>
    </p:spTree>
    <p:extLst>
      <p:ext uri="{BB962C8B-B14F-4D97-AF65-F5344CB8AC3E}">
        <p14:creationId xmlns:p14="http://schemas.microsoft.com/office/powerpoint/2010/main" val="2494517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581900" cy="609600"/>
          </a:xfrm>
        </p:spPr>
        <p:txBody>
          <a:bodyPr/>
          <a:lstStyle/>
          <a:p>
            <a:r>
              <a:rPr lang="en-US" dirty="0" smtClean="0"/>
              <a:t>Administration &amp; Scoring: </a:t>
            </a:r>
            <a:r>
              <a:rPr lang="en-US" b="1" dirty="0" smtClean="0"/>
              <a:t>Preparation</a:t>
            </a:r>
            <a:endParaRPr lang="en-US" b="1" dirty="0"/>
          </a:p>
        </p:txBody>
      </p:sp>
      <p:sp>
        <p:nvSpPr>
          <p:cNvPr id="4" name="Slide Number Placeholder 3"/>
          <p:cNvSpPr>
            <a:spLocks noGrp="1"/>
          </p:cNvSpPr>
          <p:nvPr>
            <p:ph type="sldNum" sz="quarter" idx="12"/>
          </p:nvPr>
        </p:nvSpPr>
        <p:spPr/>
        <p:txBody>
          <a:bodyPr/>
          <a:lstStyle/>
          <a:p>
            <a:fld id="{BD188A3D-B9DB-4364-9A77-5CC9EB633660}" type="slidenum">
              <a:rPr lang="en-US" smtClean="0"/>
              <a:pPr/>
              <a:t>54</a:t>
            </a:fld>
            <a:endParaRPr lang="en-US" dirty="0"/>
          </a:p>
        </p:txBody>
      </p:sp>
      <p:sp>
        <p:nvSpPr>
          <p:cNvPr id="3" name="Content Placeholder 2"/>
          <p:cNvSpPr>
            <a:spLocks noGrp="1"/>
          </p:cNvSpPr>
          <p:nvPr>
            <p:ph idx="1"/>
          </p:nvPr>
        </p:nvSpPr>
        <p:spPr>
          <a:xfrm>
            <a:off x="258862" y="1039002"/>
            <a:ext cx="8623881" cy="5257800"/>
          </a:xfrm>
        </p:spPr>
        <p:txBody>
          <a:bodyPr>
            <a:normAutofit/>
          </a:bodyPr>
          <a:lstStyle/>
          <a:p>
            <a:r>
              <a:rPr lang="en-US" sz="2000" dirty="0" smtClean="0"/>
              <a:t>Click to review </a:t>
            </a:r>
            <a:r>
              <a:rPr lang="en-US" sz="2000" b="1" dirty="0" smtClean="0"/>
              <a:t>“Preparation”</a:t>
            </a:r>
          </a:p>
          <a:p>
            <a:pPr marL="0" indent="0">
              <a:buNone/>
            </a:pPr>
            <a:endParaRPr lang="en-US" sz="2000" dirty="0"/>
          </a:p>
          <a:p>
            <a:endParaRPr lang="en-US" sz="2000" dirty="0" smtClean="0"/>
          </a:p>
          <a:p>
            <a:endParaRPr lang="en-US" sz="2000" dirty="0"/>
          </a:p>
          <a:p>
            <a:endParaRPr lang="en-US" sz="2000" dirty="0" smtClean="0"/>
          </a:p>
          <a:p>
            <a:pPr marL="0" indent="0">
              <a:buNone/>
            </a:pPr>
            <a:r>
              <a:rPr lang="en-US" sz="2000" dirty="0" smtClean="0"/>
              <a:t/>
            </a:r>
            <a:br>
              <a:rPr lang="en-US" sz="2000" dirty="0" smtClean="0"/>
            </a:br>
            <a:r>
              <a:rPr lang="en-US" sz="2000" dirty="0" smtClean="0"/>
              <a:t>         </a:t>
            </a:r>
          </a:p>
          <a:p>
            <a:pPr marL="0" indent="0">
              <a:buNone/>
            </a:pPr>
            <a:r>
              <a:rPr lang="en-US" sz="2000" dirty="0"/>
              <a:t> </a:t>
            </a:r>
            <a:r>
              <a:rPr lang="en-US" sz="2000" dirty="0" smtClean="0"/>
              <a:t>      Click to review </a:t>
            </a:r>
            <a:r>
              <a:rPr lang="en-US" sz="2000" b="1" dirty="0" smtClean="0"/>
              <a:t>“Test Items” </a:t>
            </a:r>
            <a:r>
              <a:rPr lang="en-US" sz="2000" dirty="0" smtClean="0"/>
              <a:t>and read directions </a:t>
            </a:r>
            <a:r>
              <a:rPr lang="en-US" sz="2000" b="1" i="1" dirty="0" smtClean="0">
                <a:solidFill>
                  <a:srgbClr val="CC4F22"/>
                </a:solidFill>
              </a:rPr>
              <a:t>verbatim</a:t>
            </a:r>
            <a:r>
              <a:rPr lang="en-US" sz="2000" dirty="0" smtClean="0">
                <a:solidFill>
                  <a:srgbClr val="CC4F22"/>
                </a:solidFill>
              </a:rPr>
              <a:t> </a:t>
            </a:r>
            <a:r>
              <a:rPr lang="en-US" sz="2000" dirty="0" smtClean="0"/>
              <a:t>to the student.</a:t>
            </a:r>
            <a:endParaRPr lang="en-US" sz="2000" dirty="0"/>
          </a:p>
          <a:p>
            <a:pPr marL="0" indent="0">
              <a:buNone/>
            </a:pPr>
            <a:endParaRPr lang="en-US" dirty="0"/>
          </a:p>
        </p:txBody>
      </p:sp>
      <p:sp>
        <p:nvSpPr>
          <p:cNvPr id="16" name="Down Arrow 15"/>
          <p:cNvSpPr/>
          <p:nvPr/>
        </p:nvSpPr>
        <p:spPr>
          <a:xfrm rot="16200000">
            <a:off x="3505200" y="1990725"/>
            <a:ext cx="323850" cy="361950"/>
          </a:xfrm>
          <a:prstGeom prst="downArrow">
            <a:avLst/>
          </a:prstGeom>
          <a:solidFill>
            <a:srgbClr val="CC4F22"/>
          </a:solidFill>
          <a:ln>
            <a:solidFill>
              <a:srgbClr val="CC4F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grpSp>
        <p:nvGrpSpPr>
          <p:cNvPr id="24" name="Group 23"/>
          <p:cNvGrpSpPr/>
          <p:nvPr/>
        </p:nvGrpSpPr>
        <p:grpSpPr>
          <a:xfrm>
            <a:off x="4133550" y="1238251"/>
            <a:ext cx="4262305" cy="2296006"/>
            <a:chOff x="3895725" y="1043285"/>
            <a:chExt cx="4857150" cy="2316126"/>
          </a:xfrm>
        </p:grpSpPr>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691"/>
            <a:stretch/>
          </p:blipFill>
          <p:spPr bwMode="auto">
            <a:xfrm>
              <a:off x="3895725" y="1043285"/>
              <a:ext cx="4857150" cy="22699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Freeform 21"/>
            <p:cNvSpPr/>
            <p:nvPr/>
          </p:nvSpPr>
          <p:spPr>
            <a:xfrm>
              <a:off x="3895725" y="3209925"/>
              <a:ext cx="4857150" cy="149486"/>
            </a:xfrm>
            <a:custGeom>
              <a:avLst/>
              <a:gdLst>
                <a:gd name="connsiteX0" fmla="*/ 0 w 4391025"/>
                <a:gd name="connsiteY0" fmla="*/ 209550 h 209550"/>
                <a:gd name="connsiteX1" fmla="*/ 0 w 4391025"/>
                <a:gd name="connsiteY1" fmla="*/ 209550 h 209550"/>
                <a:gd name="connsiteX2" fmla="*/ 114300 w 4391025"/>
                <a:gd name="connsiteY2" fmla="*/ 161925 h 209550"/>
                <a:gd name="connsiteX3" fmla="*/ 133350 w 4391025"/>
                <a:gd name="connsiteY3" fmla="*/ 133350 h 209550"/>
                <a:gd name="connsiteX4" fmla="*/ 190500 w 4391025"/>
                <a:gd name="connsiteY4" fmla="*/ 95250 h 209550"/>
                <a:gd name="connsiteX5" fmla="*/ 228600 w 4391025"/>
                <a:gd name="connsiteY5" fmla="*/ 104775 h 209550"/>
                <a:gd name="connsiteX6" fmla="*/ 257175 w 4391025"/>
                <a:gd name="connsiteY6" fmla="*/ 114300 h 209550"/>
                <a:gd name="connsiteX7" fmla="*/ 381000 w 4391025"/>
                <a:gd name="connsiteY7" fmla="*/ 133350 h 209550"/>
                <a:gd name="connsiteX8" fmla="*/ 495300 w 4391025"/>
                <a:gd name="connsiteY8" fmla="*/ 123825 h 209550"/>
                <a:gd name="connsiteX9" fmla="*/ 552450 w 4391025"/>
                <a:gd name="connsiteY9" fmla="*/ 85725 h 209550"/>
                <a:gd name="connsiteX10" fmla="*/ 581025 w 4391025"/>
                <a:gd name="connsiteY10" fmla="*/ 76200 h 209550"/>
                <a:gd name="connsiteX11" fmla="*/ 638175 w 4391025"/>
                <a:gd name="connsiteY11" fmla="*/ 95250 h 209550"/>
                <a:gd name="connsiteX12" fmla="*/ 666750 w 4391025"/>
                <a:gd name="connsiteY12" fmla="*/ 104775 h 209550"/>
                <a:gd name="connsiteX13" fmla="*/ 723900 w 4391025"/>
                <a:gd name="connsiteY13" fmla="*/ 142875 h 209550"/>
                <a:gd name="connsiteX14" fmla="*/ 790575 w 4391025"/>
                <a:gd name="connsiteY14" fmla="*/ 152400 h 209550"/>
                <a:gd name="connsiteX15" fmla="*/ 923925 w 4391025"/>
                <a:gd name="connsiteY15" fmla="*/ 171450 h 209550"/>
                <a:gd name="connsiteX16" fmla="*/ 981075 w 4391025"/>
                <a:gd name="connsiteY16" fmla="*/ 200025 h 209550"/>
                <a:gd name="connsiteX17" fmla="*/ 1009650 w 4391025"/>
                <a:gd name="connsiteY17" fmla="*/ 209550 h 209550"/>
                <a:gd name="connsiteX18" fmla="*/ 1238250 w 4391025"/>
                <a:gd name="connsiteY18" fmla="*/ 200025 h 209550"/>
                <a:gd name="connsiteX19" fmla="*/ 1266825 w 4391025"/>
                <a:gd name="connsiteY19" fmla="*/ 180975 h 209550"/>
                <a:gd name="connsiteX20" fmla="*/ 1314450 w 4391025"/>
                <a:gd name="connsiteY20" fmla="*/ 161925 h 209550"/>
                <a:gd name="connsiteX21" fmla="*/ 1352550 w 4391025"/>
                <a:gd name="connsiteY21" fmla="*/ 180975 h 209550"/>
                <a:gd name="connsiteX22" fmla="*/ 1428750 w 4391025"/>
                <a:gd name="connsiteY22" fmla="*/ 142875 h 209550"/>
                <a:gd name="connsiteX23" fmla="*/ 1457325 w 4391025"/>
                <a:gd name="connsiteY23" fmla="*/ 123825 h 209550"/>
                <a:gd name="connsiteX24" fmla="*/ 1609725 w 4391025"/>
                <a:gd name="connsiteY24" fmla="*/ 133350 h 209550"/>
                <a:gd name="connsiteX25" fmla="*/ 1638300 w 4391025"/>
                <a:gd name="connsiteY25" fmla="*/ 161925 h 209550"/>
                <a:gd name="connsiteX26" fmla="*/ 1676400 w 4391025"/>
                <a:gd name="connsiteY26" fmla="*/ 171450 h 209550"/>
                <a:gd name="connsiteX27" fmla="*/ 1857375 w 4391025"/>
                <a:gd name="connsiteY27" fmla="*/ 161925 h 209550"/>
                <a:gd name="connsiteX28" fmla="*/ 1914525 w 4391025"/>
                <a:gd name="connsiteY28" fmla="*/ 133350 h 209550"/>
                <a:gd name="connsiteX29" fmla="*/ 1943100 w 4391025"/>
                <a:gd name="connsiteY29" fmla="*/ 104775 h 209550"/>
                <a:gd name="connsiteX30" fmla="*/ 2009775 w 4391025"/>
                <a:gd name="connsiteY30" fmla="*/ 95250 h 209550"/>
                <a:gd name="connsiteX31" fmla="*/ 2047875 w 4391025"/>
                <a:gd name="connsiteY31" fmla="*/ 85725 h 209550"/>
                <a:gd name="connsiteX32" fmla="*/ 2114550 w 4391025"/>
                <a:gd name="connsiteY32" fmla="*/ 9525 h 209550"/>
                <a:gd name="connsiteX33" fmla="*/ 2143125 w 4391025"/>
                <a:gd name="connsiteY33" fmla="*/ 0 h 209550"/>
                <a:gd name="connsiteX34" fmla="*/ 2171700 w 4391025"/>
                <a:gd name="connsiteY34" fmla="*/ 19050 h 209550"/>
                <a:gd name="connsiteX35" fmla="*/ 2200275 w 4391025"/>
                <a:gd name="connsiteY35" fmla="*/ 28575 h 209550"/>
                <a:gd name="connsiteX36" fmla="*/ 2238375 w 4391025"/>
                <a:gd name="connsiteY36" fmla="*/ 57150 h 209550"/>
                <a:gd name="connsiteX37" fmla="*/ 2381250 w 4391025"/>
                <a:gd name="connsiteY37" fmla="*/ 47625 h 209550"/>
                <a:gd name="connsiteX38" fmla="*/ 2438400 w 4391025"/>
                <a:gd name="connsiteY38" fmla="*/ 38100 h 209550"/>
                <a:gd name="connsiteX39" fmla="*/ 2571750 w 4391025"/>
                <a:gd name="connsiteY39" fmla="*/ 47625 h 209550"/>
                <a:gd name="connsiteX40" fmla="*/ 2609850 w 4391025"/>
                <a:gd name="connsiteY40" fmla="*/ 57150 h 209550"/>
                <a:gd name="connsiteX41" fmla="*/ 2647950 w 4391025"/>
                <a:gd name="connsiteY41" fmla="*/ 85725 h 209550"/>
                <a:gd name="connsiteX42" fmla="*/ 2676525 w 4391025"/>
                <a:gd name="connsiteY42" fmla="*/ 104775 h 209550"/>
                <a:gd name="connsiteX43" fmla="*/ 2705100 w 4391025"/>
                <a:gd name="connsiteY43" fmla="*/ 114300 h 209550"/>
                <a:gd name="connsiteX44" fmla="*/ 2771775 w 4391025"/>
                <a:gd name="connsiteY44" fmla="*/ 142875 h 209550"/>
                <a:gd name="connsiteX45" fmla="*/ 2876550 w 4391025"/>
                <a:gd name="connsiteY45" fmla="*/ 152400 h 209550"/>
                <a:gd name="connsiteX46" fmla="*/ 2971800 w 4391025"/>
                <a:gd name="connsiteY46" fmla="*/ 123825 h 209550"/>
                <a:gd name="connsiteX47" fmla="*/ 3086100 w 4391025"/>
                <a:gd name="connsiteY47" fmla="*/ 95250 h 209550"/>
                <a:gd name="connsiteX48" fmla="*/ 3143250 w 4391025"/>
                <a:gd name="connsiteY48" fmla="*/ 104775 h 209550"/>
                <a:gd name="connsiteX49" fmla="*/ 3190875 w 4391025"/>
                <a:gd name="connsiteY49" fmla="*/ 114300 h 209550"/>
                <a:gd name="connsiteX50" fmla="*/ 3352800 w 4391025"/>
                <a:gd name="connsiteY50" fmla="*/ 104775 h 209550"/>
                <a:gd name="connsiteX51" fmla="*/ 3400425 w 4391025"/>
                <a:gd name="connsiteY51" fmla="*/ 95250 h 209550"/>
                <a:gd name="connsiteX52" fmla="*/ 3486150 w 4391025"/>
                <a:gd name="connsiteY52" fmla="*/ 95250 h 209550"/>
                <a:gd name="connsiteX53" fmla="*/ 3524250 w 4391025"/>
                <a:gd name="connsiteY53" fmla="*/ 104775 h 209550"/>
                <a:gd name="connsiteX54" fmla="*/ 3590925 w 4391025"/>
                <a:gd name="connsiteY54" fmla="*/ 142875 h 209550"/>
                <a:gd name="connsiteX55" fmla="*/ 3619500 w 4391025"/>
                <a:gd name="connsiteY55" fmla="*/ 152400 h 209550"/>
                <a:gd name="connsiteX56" fmla="*/ 3724275 w 4391025"/>
                <a:gd name="connsiteY56" fmla="*/ 133350 h 209550"/>
                <a:gd name="connsiteX57" fmla="*/ 3733800 w 4391025"/>
                <a:gd name="connsiteY57" fmla="*/ 85725 h 209550"/>
                <a:gd name="connsiteX58" fmla="*/ 3771900 w 4391025"/>
                <a:gd name="connsiteY58" fmla="*/ 95250 h 209550"/>
                <a:gd name="connsiteX59" fmla="*/ 3914775 w 4391025"/>
                <a:gd name="connsiteY59" fmla="*/ 114300 h 209550"/>
                <a:gd name="connsiteX60" fmla="*/ 3952875 w 4391025"/>
                <a:gd name="connsiteY60" fmla="*/ 76200 h 209550"/>
                <a:gd name="connsiteX61" fmla="*/ 4019550 w 4391025"/>
                <a:gd name="connsiteY61" fmla="*/ 47625 h 209550"/>
                <a:gd name="connsiteX62" fmla="*/ 4076700 w 4391025"/>
                <a:gd name="connsiteY62" fmla="*/ 19050 h 209550"/>
                <a:gd name="connsiteX63" fmla="*/ 4191000 w 4391025"/>
                <a:gd name="connsiteY63" fmla="*/ 47625 h 209550"/>
                <a:gd name="connsiteX64" fmla="*/ 4229100 w 4391025"/>
                <a:gd name="connsiteY64" fmla="*/ 57150 h 209550"/>
                <a:gd name="connsiteX65" fmla="*/ 4286250 w 4391025"/>
                <a:gd name="connsiteY65" fmla="*/ 95250 h 209550"/>
                <a:gd name="connsiteX66" fmla="*/ 4314825 w 4391025"/>
                <a:gd name="connsiteY66" fmla="*/ 104775 h 209550"/>
                <a:gd name="connsiteX67" fmla="*/ 4343400 w 4391025"/>
                <a:gd name="connsiteY67" fmla="*/ 123825 h 209550"/>
                <a:gd name="connsiteX68" fmla="*/ 4391025 w 4391025"/>
                <a:gd name="connsiteY68" fmla="*/ 123825 h 209550"/>
                <a:gd name="connsiteX69" fmla="*/ 4371975 w 4391025"/>
                <a:gd name="connsiteY69" fmla="*/ 1333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91025" h="209550">
                  <a:moveTo>
                    <a:pt x="0" y="209550"/>
                  </a:moveTo>
                  <a:lnTo>
                    <a:pt x="0" y="209550"/>
                  </a:lnTo>
                  <a:cubicBezTo>
                    <a:pt x="2844" y="208483"/>
                    <a:pt x="97292" y="176098"/>
                    <a:pt x="114300" y="161925"/>
                  </a:cubicBezTo>
                  <a:cubicBezTo>
                    <a:pt x="123094" y="154596"/>
                    <a:pt x="126021" y="142144"/>
                    <a:pt x="133350" y="133350"/>
                  </a:cubicBezTo>
                  <a:cubicBezTo>
                    <a:pt x="160792" y="100420"/>
                    <a:pt x="155282" y="106989"/>
                    <a:pt x="190500" y="95250"/>
                  </a:cubicBezTo>
                  <a:cubicBezTo>
                    <a:pt x="203200" y="98425"/>
                    <a:pt x="216013" y="101179"/>
                    <a:pt x="228600" y="104775"/>
                  </a:cubicBezTo>
                  <a:cubicBezTo>
                    <a:pt x="238254" y="107533"/>
                    <a:pt x="247374" y="112122"/>
                    <a:pt x="257175" y="114300"/>
                  </a:cubicBezTo>
                  <a:cubicBezTo>
                    <a:pt x="280964" y="119586"/>
                    <a:pt x="359731" y="130312"/>
                    <a:pt x="381000" y="133350"/>
                  </a:cubicBezTo>
                  <a:cubicBezTo>
                    <a:pt x="419100" y="130175"/>
                    <a:pt x="458463" y="134058"/>
                    <a:pt x="495300" y="123825"/>
                  </a:cubicBezTo>
                  <a:cubicBezTo>
                    <a:pt x="517360" y="117697"/>
                    <a:pt x="530730" y="92965"/>
                    <a:pt x="552450" y="85725"/>
                  </a:cubicBezTo>
                  <a:lnTo>
                    <a:pt x="581025" y="76200"/>
                  </a:lnTo>
                  <a:lnTo>
                    <a:pt x="638175" y="95250"/>
                  </a:lnTo>
                  <a:cubicBezTo>
                    <a:pt x="647700" y="98425"/>
                    <a:pt x="658396" y="99206"/>
                    <a:pt x="666750" y="104775"/>
                  </a:cubicBezTo>
                  <a:cubicBezTo>
                    <a:pt x="685800" y="117475"/>
                    <a:pt x="701235" y="139637"/>
                    <a:pt x="723900" y="142875"/>
                  </a:cubicBezTo>
                  <a:lnTo>
                    <a:pt x="790575" y="152400"/>
                  </a:lnTo>
                  <a:cubicBezTo>
                    <a:pt x="861381" y="176002"/>
                    <a:pt x="777849" y="150582"/>
                    <a:pt x="923925" y="171450"/>
                  </a:cubicBezTo>
                  <a:cubicBezTo>
                    <a:pt x="957443" y="176238"/>
                    <a:pt x="950893" y="184934"/>
                    <a:pt x="981075" y="200025"/>
                  </a:cubicBezTo>
                  <a:cubicBezTo>
                    <a:pt x="990055" y="204515"/>
                    <a:pt x="1000125" y="206375"/>
                    <a:pt x="1009650" y="209550"/>
                  </a:cubicBezTo>
                  <a:cubicBezTo>
                    <a:pt x="1085850" y="206375"/>
                    <a:pt x="1162450" y="208447"/>
                    <a:pt x="1238250" y="200025"/>
                  </a:cubicBezTo>
                  <a:cubicBezTo>
                    <a:pt x="1249628" y="198761"/>
                    <a:pt x="1256586" y="186095"/>
                    <a:pt x="1266825" y="180975"/>
                  </a:cubicBezTo>
                  <a:cubicBezTo>
                    <a:pt x="1282118" y="173329"/>
                    <a:pt x="1298575" y="168275"/>
                    <a:pt x="1314450" y="161925"/>
                  </a:cubicBezTo>
                  <a:cubicBezTo>
                    <a:pt x="1327150" y="168275"/>
                    <a:pt x="1338438" y="179407"/>
                    <a:pt x="1352550" y="180975"/>
                  </a:cubicBezTo>
                  <a:cubicBezTo>
                    <a:pt x="1401833" y="186451"/>
                    <a:pt x="1398338" y="168218"/>
                    <a:pt x="1428750" y="142875"/>
                  </a:cubicBezTo>
                  <a:cubicBezTo>
                    <a:pt x="1437544" y="135546"/>
                    <a:pt x="1447800" y="130175"/>
                    <a:pt x="1457325" y="123825"/>
                  </a:cubicBezTo>
                  <a:cubicBezTo>
                    <a:pt x="1508125" y="127000"/>
                    <a:pt x="1559918" y="122864"/>
                    <a:pt x="1609725" y="133350"/>
                  </a:cubicBezTo>
                  <a:cubicBezTo>
                    <a:pt x="1622906" y="136125"/>
                    <a:pt x="1626604" y="155242"/>
                    <a:pt x="1638300" y="161925"/>
                  </a:cubicBezTo>
                  <a:cubicBezTo>
                    <a:pt x="1649666" y="168420"/>
                    <a:pt x="1663700" y="168275"/>
                    <a:pt x="1676400" y="171450"/>
                  </a:cubicBezTo>
                  <a:cubicBezTo>
                    <a:pt x="1736725" y="168275"/>
                    <a:pt x="1797215" y="167394"/>
                    <a:pt x="1857375" y="161925"/>
                  </a:cubicBezTo>
                  <a:cubicBezTo>
                    <a:pt x="1876662" y="160172"/>
                    <a:pt x="1900568" y="144981"/>
                    <a:pt x="1914525" y="133350"/>
                  </a:cubicBezTo>
                  <a:cubicBezTo>
                    <a:pt x="1924873" y="124726"/>
                    <a:pt x="1930593" y="109778"/>
                    <a:pt x="1943100" y="104775"/>
                  </a:cubicBezTo>
                  <a:cubicBezTo>
                    <a:pt x="1963945" y="96437"/>
                    <a:pt x="1987686" y="99266"/>
                    <a:pt x="2009775" y="95250"/>
                  </a:cubicBezTo>
                  <a:cubicBezTo>
                    <a:pt x="2022655" y="92908"/>
                    <a:pt x="2035175" y="88900"/>
                    <a:pt x="2047875" y="85725"/>
                  </a:cubicBezTo>
                  <a:cubicBezTo>
                    <a:pt x="2076450" y="42863"/>
                    <a:pt x="2074863" y="29369"/>
                    <a:pt x="2114550" y="9525"/>
                  </a:cubicBezTo>
                  <a:cubicBezTo>
                    <a:pt x="2123530" y="5035"/>
                    <a:pt x="2133600" y="3175"/>
                    <a:pt x="2143125" y="0"/>
                  </a:cubicBezTo>
                  <a:cubicBezTo>
                    <a:pt x="2152650" y="6350"/>
                    <a:pt x="2161461" y="13930"/>
                    <a:pt x="2171700" y="19050"/>
                  </a:cubicBezTo>
                  <a:cubicBezTo>
                    <a:pt x="2180680" y="23540"/>
                    <a:pt x="2191558" y="23594"/>
                    <a:pt x="2200275" y="28575"/>
                  </a:cubicBezTo>
                  <a:cubicBezTo>
                    <a:pt x="2214058" y="36451"/>
                    <a:pt x="2225675" y="47625"/>
                    <a:pt x="2238375" y="57150"/>
                  </a:cubicBezTo>
                  <a:cubicBezTo>
                    <a:pt x="2286000" y="53975"/>
                    <a:pt x="2333734" y="52150"/>
                    <a:pt x="2381250" y="47625"/>
                  </a:cubicBezTo>
                  <a:cubicBezTo>
                    <a:pt x="2400476" y="45794"/>
                    <a:pt x="2419087" y="38100"/>
                    <a:pt x="2438400" y="38100"/>
                  </a:cubicBezTo>
                  <a:cubicBezTo>
                    <a:pt x="2482963" y="38100"/>
                    <a:pt x="2527300" y="44450"/>
                    <a:pt x="2571750" y="47625"/>
                  </a:cubicBezTo>
                  <a:cubicBezTo>
                    <a:pt x="2584450" y="50800"/>
                    <a:pt x="2598141" y="51296"/>
                    <a:pt x="2609850" y="57150"/>
                  </a:cubicBezTo>
                  <a:cubicBezTo>
                    <a:pt x="2624049" y="64250"/>
                    <a:pt x="2635032" y="76498"/>
                    <a:pt x="2647950" y="85725"/>
                  </a:cubicBezTo>
                  <a:cubicBezTo>
                    <a:pt x="2657265" y="92379"/>
                    <a:pt x="2666286" y="99655"/>
                    <a:pt x="2676525" y="104775"/>
                  </a:cubicBezTo>
                  <a:cubicBezTo>
                    <a:pt x="2685505" y="109265"/>
                    <a:pt x="2695872" y="110345"/>
                    <a:pt x="2705100" y="114300"/>
                  </a:cubicBezTo>
                  <a:cubicBezTo>
                    <a:pt x="2724310" y="122533"/>
                    <a:pt x="2749437" y="139684"/>
                    <a:pt x="2771775" y="142875"/>
                  </a:cubicBezTo>
                  <a:cubicBezTo>
                    <a:pt x="2806492" y="147835"/>
                    <a:pt x="2841625" y="149225"/>
                    <a:pt x="2876550" y="152400"/>
                  </a:cubicBezTo>
                  <a:cubicBezTo>
                    <a:pt x="3044541" y="124401"/>
                    <a:pt x="2845231" y="163378"/>
                    <a:pt x="2971800" y="123825"/>
                  </a:cubicBezTo>
                  <a:cubicBezTo>
                    <a:pt x="3009285" y="112111"/>
                    <a:pt x="3086100" y="95250"/>
                    <a:pt x="3086100" y="95250"/>
                  </a:cubicBezTo>
                  <a:lnTo>
                    <a:pt x="3143250" y="104775"/>
                  </a:lnTo>
                  <a:cubicBezTo>
                    <a:pt x="3159178" y="107671"/>
                    <a:pt x="3174686" y="114300"/>
                    <a:pt x="3190875" y="114300"/>
                  </a:cubicBezTo>
                  <a:cubicBezTo>
                    <a:pt x="3244943" y="114300"/>
                    <a:pt x="3298825" y="107950"/>
                    <a:pt x="3352800" y="104775"/>
                  </a:cubicBezTo>
                  <a:cubicBezTo>
                    <a:pt x="3368675" y="101600"/>
                    <a:pt x="3384236" y="95250"/>
                    <a:pt x="3400425" y="95250"/>
                  </a:cubicBezTo>
                  <a:cubicBezTo>
                    <a:pt x="3509256" y="95250"/>
                    <a:pt x="3393232" y="118479"/>
                    <a:pt x="3486150" y="95250"/>
                  </a:cubicBezTo>
                  <a:cubicBezTo>
                    <a:pt x="3498850" y="98425"/>
                    <a:pt x="3511993" y="100178"/>
                    <a:pt x="3524250" y="104775"/>
                  </a:cubicBezTo>
                  <a:cubicBezTo>
                    <a:pt x="3591046" y="129823"/>
                    <a:pt x="3535655" y="115240"/>
                    <a:pt x="3590925" y="142875"/>
                  </a:cubicBezTo>
                  <a:cubicBezTo>
                    <a:pt x="3599905" y="147365"/>
                    <a:pt x="3609975" y="149225"/>
                    <a:pt x="3619500" y="152400"/>
                  </a:cubicBezTo>
                  <a:cubicBezTo>
                    <a:pt x="3654425" y="146050"/>
                    <a:pt x="3693613" y="151236"/>
                    <a:pt x="3724275" y="133350"/>
                  </a:cubicBezTo>
                  <a:cubicBezTo>
                    <a:pt x="3738259" y="125193"/>
                    <a:pt x="3721158" y="95838"/>
                    <a:pt x="3733800" y="85725"/>
                  </a:cubicBezTo>
                  <a:cubicBezTo>
                    <a:pt x="3744022" y="77547"/>
                    <a:pt x="3759020" y="92908"/>
                    <a:pt x="3771900" y="95250"/>
                  </a:cubicBezTo>
                  <a:cubicBezTo>
                    <a:pt x="3800819" y="100508"/>
                    <a:pt x="3888239" y="110983"/>
                    <a:pt x="3914775" y="114300"/>
                  </a:cubicBezTo>
                  <a:cubicBezTo>
                    <a:pt x="3977120" y="93518"/>
                    <a:pt x="3915930" y="122382"/>
                    <a:pt x="3952875" y="76200"/>
                  </a:cubicBezTo>
                  <a:cubicBezTo>
                    <a:pt x="3969320" y="55644"/>
                    <a:pt x="3996671" y="53345"/>
                    <a:pt x="4019550" y="47625"/>
                  </a:cubicBezTo>
                  <a:cubicBezTo>
                    <a:pt x="4031500" y="39659"/>
                    <a:pt x="4059173" y="17589"/>
                    <a:pt x="4076700" y="19050"/>
                  </a:cubicBezTo>
                  <a:cubicBezTo>
                    <a:pt x="4145321" y="24768"/>
                    <a:pt x="4143883" y="34163"/>
                    <a:pt x="4191000" y="47625"/>
                  </a:cubicBezTo>
                  <a:cubicBezTo>
                    <a:pt x="4203587" y="51221"/>
                    <a:pt x="4216400" y="53975"/>
                    <a:pt x="4229100" y="57150"/>
                  </a:cubicBezTo>
                  <a:cubicBezTo>
                    <a:pt x="4248150" y="69850"/>
                    <a:pt x="4264530" y="88010"/>
                    <a:pt x="4286250" y="95250"/>
                  </a:cubicBezTo>
                  <a:cubicBezTo>
                    <a:pt x="4295775" y="98425"/>
                    <a:pt x="4305845" y="100285"/>
                    <a:pt x="4314825" y="104775"/>
                  </a:cubicBezTo>
                  <a:cubicBezTo>
                    <a:pt x="4325064" y="109895"/>
                    <a:pt x="4332294" y="121049"/>
                    <a:pt x="4343400" y="123825"/>
                  </a:cubicBezTo>
                  <a:cubicBezTo>
                    <a:pt x="4358801" y="127675"/>
                    <a:pt x="4375150" y="123825"/>
                    <a:pt x="4391025" y="123825"/>
                  </a:cubicBezTo>
                  <a:lnTo>
                    <a:pt x="4371975" y="133350"/>
                  </a:lnTo>
                </a:path>
              </a:pathLst>
            </a:custGeom>
            <a:solidFill>
              <a:schemeClr val="bg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3" name="Group 22"/>
          <p:cNvGrpSpPr/>
          <p:nvPr/>
        </p:nvGrpSpPr>
        <p:grpSpPr>
          <a:xfrm>
            <a:off x="4133550" y="3947819"/>
            <a:ext cx="4381500" cy="2405356"/>
            <a:chOff x="4133550" y="3947819"/>
            <a:chExt cx="4381500" cy="2405356"/>
          </a:xfrm>
        </p:grpSpPr>
        <p:pic>
          <p:nvPicPr>
            <p:cNvPr id="819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4548"/>
            <a:stretch/>
          </p:blipFill>
          <p:spPr bwMode="auto">
            <a:xfrm>
              <a:off x="4133550" y="3947819"/>
              <a:ext cx="4381500" cy="23291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 name="Freeform 25"/>
            <p:cNvSpPr/>
            <p:nvPr/>
          </p:nvSpPr>
          <p:spPr>
            <a:xfrm>
              <a:off x="4133550" y="6143625"/>
              <a:ext cx="4381500" cy="209550"/>
            </a:xfrm>
            <a:custGeom>
              <a:avLst/>
              <a:gdLst>
                <a:gd name="connsiteX0" fmla="*/ 0 w 4391025"/>
                <a:gd name="connsiteY0" fmla="*/ 209550 h 209550"/>
                <a:gd name="connsiteX1" fmla="*/ 0 w 4391025"/>
                <a:gd name="connsiteY1" fmla="*/ 209550 h 209550"/>
                <a:gd name="connsiteX2" fmla="*/ 114300 w 4391025"/>
                <a:gd name="connsiteY2" fmla="*/ 161925 h 209550"/>
                <a:gd name="connsiteX3" fmla="*/ 133350 w 4391025"/>
                <a:gd name="connsiteY3" fmla="*/ 133350 h 209550"/>
                <a:gd name="connsiteX4" fmla="*/ 190500 w 4391025"/>
                <a:gd name="connsiteY4" fmla="*/ 95250 h 209550"/>
                <a:gd name="connsiteX5" fmla="*/ 228600 w 4391025"/>
                <a:gd name="connsiteY5" fmla="*/ 104775 h 209550"/>
                <a:gd name="connsiteX6" fmla="*/ 257175 w 4391025"/>
                <a:gd name="connsiteY6" fmla="*/ 114300 h 209550"/>
                <a:gd name="connsiteX7" fmla="*/ 381000 w 4391025"/>
                <a:gd name="connsiteY7" fmla="*/ 133350 h 209550"/>
                <a:gd name="connsiteX8" fmla="*/ 495300 w 4391025"/>
                <a:gd name="connsiteY8" fmla="*/ 123825 h 209550"/>
                <a:gd name="connsiteX9" fmla="*/ 552450 w 4391025"/>
                <a:gd name="connsiteY9" fmla="*/ 85725 h 209550"/>
                <a:gd name="connsiteX10" fmla="*/ 581025 w 4391025"/>
                <a:gd name="connsiteY10" fmla="*/ 76200 h 209550"/>
                <a:gd name="connsiteX11" fmla="*/ 638175 w 4391025"/>
                <a:gd name="connsiteY11" fmla="*/ 95250 h 209550"/>
                <a:gd name="connsiteX12" fmla="*/ 666750 w 4391025"/>
                <a:gd name="connsiteY12" fmla="*/ 104775 h 209550"/>
                <a:gd name="connsiteX13" fmla="*/ 723900 w 4391025"/>
                <a:gd name="connsiteY13" fmla="*/ 142875 h 209550"/>
                <a:gd name="connsiteX14" fmla="*/ 790575 w 4391025"/>
                <a:gd name="connsiteY14" fmla="*/ 152400 h 209550"/>
                <a:gd name="connsiteX15" fmla="*/ 923925 w 4391025"/>
                <a:gd name="connsiteY15" fmla="*/ 171450 h 209550"/>
                <a:gd name="connsiteX16" fmla="*/ 981075 w 4391025"/>
                <a:gd name="connsiteY16" fmla="*/ 200025 h 209550"/>
                <a:gd name="connsiteX17" fmla="*/ 1009650 w 4391025"/>
                <a:gd name="connsiteY17" fmla="*/ 209550 h 209550"/>
                <a:gd name="connsiteX18" fmla="*/ 1238250 w 4391025"/>
                <a:gd name="connsiteY18" fmla="*/ 200025 h 209550"/>
                <a:gd name="connsiteX19" fmla="*/ 1266825 w 4391025"/>
                <a:gd name="connsiteY19" fmla="*/ 180975 h 209550"/>
                <a:gd name="connsiteX20" fmla="*/ 1314450 w 4391025"/>
                <a:gd name="connsiteY20" fmla="*/ 161925 h 209550"/>
                <a:gd name="connsiteX21" fmla="*/ 1352550 w 4391025"/>
                <a:gd name="connsiteY21" fmla="*/ 180975 h 209550"/>
                <a:gd name="connsiteX22" fmla="*/ 1428750 w 4391025"/>
                <a:gd name="connsiteY22" fmla="*/ 142875 h 209550"/>
                <a:gd name="connsiteX23" fmla="*/ 1457325 w 4391025"/>
                <a:gd name="connsiteY23" fmla="*/ 123825 h 209550"/>
                <a:gd name="connsiteX24" fmla="*/ 1609725 w 4391025"/>
                <a:gd name="connsiteY24" fmla="*/ 133350 h 209550"/>
                <a:gd name="connsiteX25" fmla="*/ 1638300 w 4391025"/>
                <a:gd name="connsiteY25" fmla="*/ 161925 h 209550"/>
                <a:gd name="connsiteX26" fmla="*/ 1676400 w 4391025"/>
                <a:gd name="connsiteY26" fmla="*/ 171450 h 209550"/>
                <a:gd name="connsiteX27" fmla="*/ 1857375 w 4391025"/>
                <a:gd name="connsiteY27" fmla="*/ 161925 h 209550"/>
                <a:gd name="connsiteX28" fmla="*/ 1914525 w 4391025"/>
                <a:gd name="connsiteY28" fmla="*/ 133350 h 209550"/>
                <a:gd name="connsiteX29" fmla="*/ 1943100 w 4391025"/>
                <a:gd name="connsiteY29" fmla="*/ 104775 h 209550"/>
                <a:gd name="connsiteX30" fmla="*/ 2009775 w 4391025"/>
                <a:gd name="connsiteY30" fmla="*/ 95250 h 209550"/>
                <a:gd name="connsiteX31" fmla="*/ 2047875 w 4391025"/>
                <a:gd name="connsiteY31" fmla="*/ 85725 h 209550"/>
                <a:gd name="connsiteX32" fmla="*/ 2114550 w 4391025"/>
                <a:gd name="connsiteY32" fmla="*/ 9525 h 209550"/>
                <a:gd name="connsiteX33" fmla="*/ 2143125 w 4391025"/>
                <a:gd name="connsiteY33" fmla="*/ 0 h 209550"/>
                <a:gd name="connsiteX34" fmla="*/ 2171700 w 4391025"/>
                <a:gd name="connsiteY34" fmla="*/ 19050 h 209550"/>
                <a:gd name="connsiteX35" fmla="*/ 2200275 w 4391025"/>
                <a:gd name="connsiteY35" fmla="*/ 28575 h 209550"/>
                <a:gd name="connsiteX36" fmla="*/ 2238375 w 4391025"/>
                <a:gd name="connsiteY36" fmla="*/ 57150 h 209550"/>
                <a:gd name="connsiteX37" fmla="*/ 2381250 w 4391025"/>
                <a:gd name="connsiteY37" fmla="*/ 47625 h 209550"/>
                <a:gd name="connsiteX38" fmla="*/ 2438400 w 4391025"/>
                <a:gd name="connsiteY38" fmla="*/ 38100 h 209550"/>
                <a:gd name="connsiteX39" fmla="*/ 2571750 w 4391025"/>
                <a:gd name="connsiteY39" fmla="*/ 47625 h 209550"/>
                <a:gd name="connsiteX40" fmla="*/ 2609850 w 4391025"/>
                <a:gd name="connsiteY40" fmla="*/ 57150 h 209550"/>
                <a:gd name="connsiteX41" fmla="*/ 2647950 w 4391025"/>
                <a:gd name="connsiteY41" fmla="*/ 85725 h 209550"/>
                <a:gd name="connsiteX42" fmla="*/ 2676525 w 4391025"/>
                <a:gd name="connsiteY42" fmla="*/ 104775 h 209550"/>
                <a:gd name="connsiteX43" fmla="*/ 2705100 w 4391025"/>
                <a:gd name="connsiteY43" fmla="*/ 114300 h 209550"/>
                <a:gd name="connsiteX44" fmla="*/ 2771775 w 4391025"/>
                <a:gd name="connsiteY44" fmla="*/ 142875 h 209550"/>
                <a:gd name="connsiteX45" fmla="*/ 2876550 w 4391025"/>
                <a:gd name="connsiteY45" fmla="*/ 152400 h 209550"/>
                <a:gd name="connsiteX46" fmla="*/ 2971800 w 4391025"/>
                <a:gd name="connsiteY46" fmla="*/ 123825 h 209550"/>
                <a:gd name="connsiteX47" fmla="*/ 3086100 w 4391025"/>
                <a:gd name="connsiteY47" fmla="*/ 95250 h 209550"/>
                <a:gd name="connsiteX48" fmla="*/ 3143250 w 4391025"/>
                <a:gd name="connsiteY48" fmla="*/ 104775 h 209550"/>
                <a:gd name="connsiteX49" fmla="*/ 3190875 w 4391025"/>
                <a:gd name="connsiteY49" fmla="*/ 114300 h 209550"/>
                <a:gd name="connsiteX50" fmla="*/ 3352800 w 4391025"/>
                <a:gd name="connsiteY50" fmla="*/ 104775 h 209550"/>
                <a:gd name="connsiteX51" fmla="*/ 3400425 w 4391025"/>
                <a:gd name="connsiteY51" fmla="*/ 95250 h 209550"/>
                <a:gd name="connsiteX52" fmla="*/ 3486150 w 4391025"/>
                <a:gd name="connsiteY52" fmla="*/ 95250 h 209550"/>
                <a:gd name="connsiteX53" fmla="*/ 3524250 w 4391025"/>
                <a:gd name="connsiteY53" fmla="*/ 104775 h 209550"/>
                <a:gd name="connsiteX54" fmla="*/ 3590925 w 4391025"/>
                <a:gd name="connsiteY54" fmla="*/ 142875 h 209550"/>
                <a:gd name="connsiteX55" fmla="*/ 3619500 w 4391025"/>
                <a:gd name="connsiteY55" fmla="*/ 152400 h 209550"/>
                <a:gd name="connsiteX56" fmla="*/ 3724275 w 4391025"/>
                <a:gd name="connsiteY56" fmla="*/ 133350 h 209550"/>
                <a:gd name="connsiteX57" fmla="*/ 3733800 w 4391025"/>
                <a:gd name="connsiteY57" fmla="*/ 85725 h 209550"/>
                <a:gd name="connsiteX58" fmla="*/ 3771900 w 4391025"/>
                <a:gd name="connsiteY58" fmla="*/ 95250 h 209550"/>
                <a:gd name="connsiteX59" fmla="*/ 3914775 w 4391025"/>
                <a:gd name="connsiteY59" fmla="*/ 114300 h 209550"/>
                <a:gd name="connsiteX60" fmla="*/ 3952875 w 4391025"/>
                <a:gd name="connsiteY60" fmla="*/ 76200 h 209550"/>
                <a:gd name="connsiteX61" fmla="*/ 4019550 w 4391025"/>
                <a:gd name="connsiteY61" fmla="*/ 47625 h 209550"/>
                <a:gd name="connsiteX62" fmla="*/ 4076700 w 4391025"/>
                <a:gd name="connsiteY62" fmla="*/ 19050 h 209550"/>
                <a:gd name="connsiteX63" fmla="*/ 4191000 w 4391025"/>
                <a:gd name="connsiteY63" fmla="*/ 47625 h 209550"/>
                <a:gd name="connsiteX64" fmla="*/ 4229100 w 4391025"/>
                <a:gd name="connsiteY64" fmla="*/ 57150 h 209550"/>
                <a:gd name="connsiteX65" fmla="*/ 4286250 w 4391025"/>
                <a:gd name="connsiteY65" fmla="*/ 95250 h 209550"/>
                <a:gd name="connsiteX66" fmla="*/ 4314825 w 4391025"/>
                <a:gd name="connsiteY66" fmla="*/ 104775 h 209550"/>
                <a:gd name="connsiteX67" fmla="*/ 4343400 w 4391025"/>
                <a:gd name="connsiteY67" fmla="*/ 123825 h 209550"/>
                <a:gd name="connsiteX68" fmla="*/ 4391025 w 4391025"/>
                <a:gd name="connsiteY68" fmla="*/ 123825 h 209550"/>
                <a:gd name="connsiteX69" fmla="*/ 4371975 w 4391025"/>
                <a:gd name="connsiteY69" fmla="*/ 1333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91025" h="209550">
                  <a:moveTo>
                    <a:pt x="0" y="209550"/>
                  </a:moveTo>
                  <a:lnTo>
                    <a:pt x="0" y="209550"/>
                  </a:lnTo>
                  <a:cubicBezTo>
                    <a:pt x="2844" y="208483"/>
                    <a:pt x="97292" y="176098"/>
                    <a:pt x="114300" y="161925"/>
                  </a:cubicBezTo>
                  <a:cubicBezTo>
                    <a:pt x="123094" y="154596"/>
                    <a:pt x="126021" y="142144"/>
                    <a:pt x="133350" y="133350"/>
                  </a:cubicBezTo>
                  <a:cubicBezTo>
                    <a:pt x="160792" y="100420"/>
                    <a:pt x="155282" y="106989"/>
                    <a:pt x="190500" y="95250"/>
                  </a:cubicBezTo>
                  <a:cubicBezTo>
                    <a:pt x="203200" y="98425"/>
                    <a:pt x="216013" y="101179"/>
                    <a:pt x="228600" y="104775"/>
                  </a:cubicBezTo>
                  <a:cubicBezTo>
                    <a:pt x="238254" y="107533"/>
                    <a:pt x="247374" y="112122"/>
                    <a:pt x="257175" y="114300"/>
                  </a:cubicBezTo>
                  <a:cubicBezTo>
                    <a:pt x="280964" y="119586"/>
                    <a:pt x="359731" y="130312"/>
                    <a:pt x="381000" y="133350"/>
                  </a:cubicBezTo>
                  <a:cubicBezTo>
                    <a:pt x="419100" y="130175"/>
                    <a:pt x="458463" y="134058"/>
                    <a:pt x="495300" y="123825"/>
                  </a:cubicBezTo>
                  <a:cubicBezTo>
                    <a:pt x="517360" y="117697"/>
                    <a:pt x="530730" y="92965"/>
                    <a:pt x="552450" y="85725"/>
                  </a:cubicBezTo>
                  <a:lnTo>
                    <a:pt x="581025" y="76200"/>
                  </a:lnTo>
                  <a:lnTo>
                    <a:pt x="638175" y="95250"/>
                  </a:lnTo>
                  <a:cubicBezTo>
                    <a:pt x="647700" y="98425"/>
                    <a:pt x="658396" y="99206"/>
                    <a:pt x="666750" y="104775"/>
                  </a:cubicBezTo>
                  <a:cubicBezTo>
                    <a:pt x="685800" y="117475"/>
                    <a:pt x="701235" y="139637"/>
                    <a:pt x="723900" y="142875"/>
                  </a:cubicBezTo>
                  <a:lnTo>
                    <a:pt x="790575" y="152400"/>
                  </a:lnTo>
                  <a:cubicBezTo>
                    <a:pt x="861381" y="176002"/>
                    <a:pt x="777849" y="150582"/>
                    <a:pt x="923925" y="171450"/>
                  </a:cubicBezTo>
                  <a:cubicBezTo>
                    <a:pt x="957443" y="176238"/>
                    <a:pt x="950893" y="184934"/>
                    <a:pt x="981075" y="200025"/>
                  </a:cubicBezTo>
                  <a:cubicBezTo>
                    <a:pt x="990055" y="204515"/>
                    <a:pt x="1000125" y="206375"/>
                    <a:pt x="1009650" y="209550"/>
                  </a:cubicBezTo>
                  <a:cubicBezTo>
                    <a:pt x="1085850" y="206375"/>
                    <a:pt x="1162450" y="208447"/>
                    <a:pt x="1238250" y="200025"/>
                  </a:cubicBezTo>
                  <a:cubicBezTo>
                    <a:pt x="1249628" y="198761"/>
                    <a:pt x="1256586" y="186095"/>
                    <a:pt x="1266825" y="180975"/>
                  </a:cubicBezTo>
                  <a:cubicBezTo>
                    <a:pt x="1282118" y="173329"/>
                    <a:pt x="1298575" y="168275"/>
                    <a:pt x="1314450" y="161925"/>
                  </a:cubicBezTo>
                  <a:cubicBezTo>
                    <a:pt x="1327150" y="168275"/>
                    <a:pt x="1338438" y="179407"/>
                    <a:pt x="1352550" y="180975"/>
                  </a:cubicBezTo>
                  <a:cubicBezTo>
                    <a:pt x="1401833" y="186451"/>
                    <a:pt x="1398338" y="168218"/>
                    <a:pt x="1428750" y="142875"/>
                  </a:cubicBezTo>
                  <a:cubicBezTo>
                    <a:pt x="1437544" y="135546"/>
                    <a:pt x="1447800" y="130175"/>
                    <a:pt x="1457325" y="123825"/>
                  </a:cubicBezTo>
                  <a:cubicBezTo>
                    <a:pt x="1508125" y="127000"/>
                    <a:pt x="1559918" y="122864"/>
                    <a:pt x="1609725" y="133350"/>
                  </a:cubicBezTo>
                  <a:cubicBezTo>
                    <a:pt x="1622906" y="136125"/>
                    <a:pt x="1626604" y="155242"/>
                    <a:pt x="1638300" y="161925"/>
                  </a:cubicBezTo>
                  <a:cubicBezTo>
                    <a:pt x="1649666" y="168420"/>
                    <a:pt x="1663700" y="168275"/>
                    <a:pt x="1676400" y="171450"/>
                  </a:cubicBezTo>
                  <a:cubicBezTo>
                    <a:pt x="1736725" y="168275"/>
                    <a:pt x="1797215" y="167394"/>
                    <a:pt x="1857375" y="161925"/>
                  </a:cubicBezTo>
                  <a:cubicBezTo>
                    <a:pt x="1876662" y="160172"/>
                    <a:pt x="1900568" y="144981"/>
                    <a:pt x="1914525" y="133350"/>
                  </a:cubicBezTo>
                  <a:cubicBezTo>
                    <a:pt x="1924873" y="124726"/>
                    <a:pt x="1930593" y="109778"/>
                    <a:pt x="1943100" y="104775"/>
                  </a:cubicBezTo>
                  <a:cubicBezTo>
                    <a:pt x="1963945" y="96437"/>
                    <a:pt x="1987686" y="99266"/>
                    <a:pt x="2009775" y="95250"/>
                  </a:cubicBezTo>
                  <a:cubicBezTo>
                    <a:pt x="2022655" y="92908"/>
                    <a:pt x="2035175" y="88900"/>
                    <a:pt x="2047875" y="85725"/>
                  </a:cubicBezTo>
                  <a:cubicBezTo>
                    <a:pt x="2076450" y="42863"/>
                    <a:pt x="2074863" y="29369"/>
                    <a:pt x="2114550" y="9525"/>
                  </a:cubicBezTo>
                  <a:cubicBezTo>
                    <a:pt x="2123530" y="5035"/>
                    <a:pt x="2133600" y="3175"/>
                    <a:pt x="2143125" y="0"/>
                  </a:cubicBezTo>
                  <a:cubicBezTo>
                    <a:pt x="2152650" y="6350"/>
                    <a:pt x="2161461" y="13930"/>
                    <a:pt x="2171700" y="19050"/>
                  </a:cubicBezTo>
                  <a:cubicBezTo>
                    <a:pt x="2180680" y="23540"/>
                    <a:pt x="2191558" y="23594"/>
                    <a:pt x="2200275" y="28575"/>
                  </a:cubicBezTo>
                  <a:cubicBezTo>
                    <a:pt x="2214058" y="36451"/>
                    <a:pt x="2225675" y="47625"/>
                    <a:pt x="2238375" y="57150"/>
                  </a:cubicBezTo>
                  <a:cubicBezTo>
                    <a:pt x="2286000" y="53975"/>
                    <a:pt x="2333734" y="52150"/>
                    <a:pt x="2381250" y="47625"/>
                  </a:cubicBezTo>
                  <a:cubicBezTo>
                    <a:pt x="2400476" y="45794"/>
                    <a:pt x="2419087" y="38100"/>
                    <a:pt x="2438400" y="38100"/>
                  </a:cubicBezTo>
                  <a:cubicBezTo>
                    <a:pt x="2482963" y="38100"/>
                    <a:pt x="2527300" y="44450"/>
                    <a:pt x="2571750" y="47625"/>
                  </a:cubicBezTo>
                  <a:cubicBezTo>
                    <a:pt x="2584450" y="50800"/>
                    <a:pt x="2598141" y="51296"/>
                    <a:pt x="2609850" y="57150"/>
                  </a:cubicBezTo>
                  <a:cubicBezTo>
                    <a:pt x="2624049" y="64250"/>
                    <a:pt x="2635032" y="76498"/>
                    <a:pt x="2647950" y="85725"/>
                  </a:cubicBezTo>
                  <a:cubicBezTo>
                    <a:pt x="2657265" y="92379"/>
                    <a:pt x="2666286" y="99655"/>
                    <a:pt x="2676525" y="104775"/>
                  </a:cubicBezTo>
                  <a:cubicBezTo>
                    <a:pt x="2685505" y="109265"/>
                    <a:pt x="2695872" y="110345"/>
                    <a:pt x="2705100" y="114300"/>
                  </a:cubicBezTo>
                  <a:cubicBezTo>
                    <a:pt x="2724310" y="122533"/>
                    <a:pt x="2749437" y="139684"/>
                    <a:pt x="2771775" y="142875"/>
                  </a:cubicBezTo>
                  <a:cubicBezTo>
                    <a:pt x="2806492" y="147835"/>
                    <a:pt x="2841625" y="149225"/>
                    <a:pt x="2876550" y="152400"/>
                  </a:cubicBezTo>
                  <a:cubicBezTo>
                    <a:pt x="3044541" y="124401"/>
                    <a:pt x="2845231" y="163378"/>
                    <a:pt x="2971800" y="123825"/>
                  </a:cubicBezTo>
                  <a:cubicBezTo>
                    <a:pt x="3009285" y="112111"/>
                    <a:pt x="3086100" y="95250"/>
                    <a:pt x="3086100" y="95250"/>
                  </a:cubicBezTo>
                  <a:lnTo>
                    <a:pt x="3143250" y="104775"/>
                  </a:lnTo>
                  <a:cubicBezTo>
                    <a:pt x="3159178" y="107671"/>
                    <a:pt x="3174686" y="114300"/>
                    <a:pt x="3190875" y="114300"/>
                  </a:cubicBezTo>
                  <a:cubicBezTo>
                    <a:pt x="3244943" y="114300"/>
                    <a:pt x="3298825" y="107950"/>
                    <a:pt x="3352800" y="104775"/>
                  </a:cubicBezTo>
                  <a:cubicBezTo>
                    <a:pt x="3368675" y="101600"/>
                    <a:pt x="3384236" y="95250"/>
                    <a:pt x="3400425" y="95250"/>
                  </a:cubicBezTo>
                  <a:cubicBezTo>
                    <a:pt x="3509256" y="95250"/>
                    <a:pt x="3393232" y="118479"/>
                    <a:pt x="3486150" y="95250"/>
                  </a:cubicBezTo>
                  <a:cubicBezTo>
                    <a:pt x="3498850" y="98425"/>
                    <a:pt x="3511993" y="100178"/>
                    <a:pt x="3524250" y="104775"/>
                  </a:cubicBezTo>
                  <a:cubicBezTo>
                    <a:pt x="3591046" y="129823"/>
                    <a:pt x="3535655" y="115240"/>
                    <a:pt x="3590925" y="142875"/>
                  </a:cubicBezTo>
                  <a:cubicBezTo>
                    <a:pt x="3599905" y="147365"/>
                    <a:pt x="3609975" y="149225"/>
                    <a:pt x="3619500" y="152400"/>
                  </a:cubicBezTo>
                  <a:cubicBezTo>
                    <a:pt x="3654425" y="146050"/>
                    <a:pt x="3693613" y="151236"/>
                    <a:pt x="3724275" y="133350"/>
                  </a:cubicBezTo>
                  <a:cubicBezTo>
                    <a:pt x="3738259" y="125193"/>
                    <a:pt x="3721158" y="95838"/>
                    <a:pt x="3733800" y="85725"/>
                  </a:cubicBezTo>
                  <a:cubicBezTo>
                    <a:pt x="3744022" y="77547"/>
                    <a:pt x="3759020" y="92908"/>
                    <a:pt x="3771900" y="95250"/>
                  </a:cubicBezTo>
                  <a:cubicBezTo>
                    <a:pt x="3800819" y="100508"/>
                    <a:pt x="3888239" y="110983"/>
                    <a:pt x="3914775" y="114300"/>
                  </a:cubicBezTo>
                  <a:cubicBezTo>
                    <a:pt x="3977120" y="93518"/>
                    <a:pt x="3915930" y="122382"/>
                    <a:pt x="3952875" y="76200"/>
                  </a:cubicBezTo>
                  <a:cubicBezTo>
                    <a:pt x="3969320" y="55644"/>
                    <a:pt x="3996671" y="53345"/>
                    <a:pt x="4019550" y="47625"/>
                  </a:cubicBezTo>
                  <a:cubicBezTo>
                    <a:pt x="4031500" y="39659"/>
                    <a:pt x="4059173" y="17589"/>
                    <a:pt x="4076700" y="19050"/>
                  </a:cubicBezTo>
                  <a:cubicBezTo>
                    <a:pt x="4145321" y="24768"/>
                    <a:pt x="4143883" y="34163"/>
                    <a:pt x="4191000" y="47625"/>
                  </a:cubicBezTo>
                  <a:cubicBezTo>
                    <a:pt x="4203587" y="51221"/>
                    <a:pt x="4216400" y="53975"/>
                    <a:pt x="4229100" y="57150"/>
                  </a:cubicBezTo>
                  <a:cubicBezTo>
                    <a:pt x="4248150" y="69850"/>
                    <a:pt x="4264530" y="88010"/>
                    <a:pt x="4286250" y="95250"/>
                  </a:cubicBezTo>
                  <a:cubicBezTo>
                    <a:pt x="4295775" y="98425"/>
                    <a:pt x="4305845" y="100285"/>
                    <a:pt x="4314825" y="104775"/>
                  </a:cubicBezTo>
                  <a:cubicBezTo>
                    <a:pt x="4325064" y="109895"/>
                    <a:pt x="4332294" y="121049"/>
                    <a:pt x="4343400" y="123825"/>
                  </a:cubicBezTo>
                  <a:cubicBezTo>
                    <a:pt x="4358801" y="127675"/>
                    <a:pt x="4375150" y="123825"/>
                    <a:pt x="4391025" y="123825"/>
                  </a:cubicBezTo>
                  <a:lnTo>
                    <a:pt x="4371975" y="133350"/>
                  </a:lnTo>
                </a:path>
              </a:pathLst>
            </a:custGeom>
            <a:solidFill>
              <a:schemeClr val="bg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 name="Rounded Rectangle 4"/>
          <p:cNvSpPr/>
          <p:nvPr/>
        </p:nvSpPr>
        <p:spPr>
          <a:xfrm>
            <a:off x="4057650" y="4819649"/>
            <a:ext cx="4600575" cy="8477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Tree>
    <p:extLst>
      <p:ext uri="{BB962C8B-B14F-4D97-AF65-F5344CB8AC3E}">
        <p14:creationId xmlns:p14="http://schemas.microsoft.com/office/powerpoint/2010/main" val="36503657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 &amp; </a:t>
            </a:r>
            <a:r>
              <a:rPr lang="en-US" dirty="0" smtClean="0"/>
              <a:t>Scoring:  </a:t>
            </a:r>
            <a:r>
              <a:rPr lang="en-US" b="1" dirty="0" smtClean="0"/>
              <a:t>Test Items</a:t>
            </a:r>
            <a:endParaRPr lang="en-US" b="1" dirty="0"/>
          </a:p>
        </p:txBody>
      </p:sp>
      <p:sp>
        <p:nvSpPr>
          <p:cNvPr id="4" name="Slide Number Placeholder 3"/>
          <p:cNvSpPr>
            <a:spLocks noGrp="1"/>
          </p:cNvSpPr>
          <p:nvPr>
            <p:ph type="sldNum" sz="quarter" idx="12"/>
          </p:nvPr>
        </p:nvSpPr>
        <p:spPr/>
        <p:txBody>
          <a:bodyPr/>
          <a:lstStyle/>
          <a:p>
            <a:fld id="{BD188A3D-B9DB-4364-9A77-5CC9EB633660}" type="slidenum">
              <a:rPr lang="en-US" smtClean="0"/>
              <a:pPr/>
              <a:t>55</a:t>
            </a:fld>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164" y="933450"/>
            <a:ext cx="4949514" cy="5273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Line Callout 1 (Accent Bar) 5"/>
          <p:cNvSpPr/>
          <p:nvPr/>
        </p:nvSpPr>
        <p:spPr>
          <a:xfrm flipH="1">
            <a:off x="5429250" y="1047750"/>
            <a:ext cx="3524250" cy="590550"/>
          </a:xfrm>
          <a:prstGeom prst="accentCallout1">
            <a:avLst>
              <a:gd name="adj1" fmla="val 69861"/>
              <a:gd name="adj2" fmla="val 100077"/>
              <a:gd name="adj3" fmla="val 71410"/>
              <a:gd name="adj4" fmla="val 119172"/>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C4F22"/>
                </a:solidFill>
                <a:latin typeface="Myriad Pro" pitchFamily="34" charset="0"/>
              </a:rPr>
              <a:t>Read directions </a:t>
            </a:r>
            <a:r>
              <a:rPr lang="en-US" b="1" i="1" dirty="0" smtClean="0">
                <a:solidFill>
                  <a:srgbClr val="CC4F22"/>
                </a:solidFill>
                <a:latin typeface="Myriad Pro" pitchFamily="34" charset="0"/>
              </a:rPr>
              <a:t>verbatim</a:t>
            </a:r>
            <a:r>
              <a:rPr lang="en-US" b="1" dirty="0" smtClean="0">
                <a:solidFill>
                  <a:srgbClr val="CC4F22"/>
                </a:solidFill>
                <a:latin typeface="Myriad Pro" pitchFamily="34" charset="0"/>
              </a:rPr>
              <a:t>.  </a:t>
            </a:r>
            <a:r>
              <a:rPr lang="en-US" dirty="0" smtClean="0">
                <a:solidFill>
                  <a:srgbClr val="366887"/>
                </a:solidFill>
                <a:latin typeface="Myriad Pro" pitchFamily="34" charset="0"/>
              </a:rPr>
              <a:t>Be ready to start timer.</a:t>
            </a:r>
            <a:endParaRPr lang="en-US" dirty="0">
              <a:solidFill>
                <a:srgbClr val="366887"/>
              </a:solidFill>
              <a:latin typeface="Myriad Pro" pitchFamily="34" charset="0"/>
            </a:endParaRPr>
          </a:p>
        </p:txBody>
      </p:sp>
      <p:sp>
        <p:nvSpPr>
          <p:cNvPr id="7" name="Line Callout 1 (Accent Bar) 6"/>
          <p:cNvSpPr/>
          <p:nvPr/>
        </p:nvSpPr>
        <p:spPr>
          <a:xfrm flipH="1">
            <a:off x="5429250" y="1800226"/>
            <a:ext cx="3524250" cy="742950"/>
          </a:xfrm>
          <a:prstGeom prst="accentCallout1">
            <a:avLst>
              <a:gd name="adj1" fmla="val 71823"/>
              <a:gd name="adj2" fmla="val 99537"/>
              <a:gd name="adj3" fmla="val 71760"/>
              <a:gd name="adj4" fmla="val 174307"/>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C4F22"/>
                </a:solidFill>
                <a:latin typeface="Myriad Pro" pitchFamily="34" charset="0"/>
              </a:rPr>
              <a:t>Start timer</a:t>
            </a:r>
            <a:r>
              <a:rPr lang="en-US" b="1" dirty="0" smtClean="0">
                <a:solidFill>
                  <a:srgbClr val="366887"/>
                </a:solidFill>
                <a:latin typeface="Myriad Pro" pitchFamily="34" charset="0"/>
              </a:rPr>
              <a:t> </a:t>
            </a:r>
            <a:r>
              <a:rPr lang="en-US" i="1" dirty="0" smtClean="0">
                <a:solidFill>
                  <a:srgbClr val="366887"/>
                </a:solidFill>
                <a:latin typeface="Myriad Pro" pitchFamily="34" charset="0"/>
              </a:rPr>
              <a:t>at moment student says first word.  (Wait up to 3 seconds.) </a:t>
            </a:r>
            <a:endParaRPr lang="en-US" dirty="0">
              <a:solidFill>
                <a:srgbClr val="366887"/>
              </a:solidFill>
              <a:latin typeface="Myriad Pro" pitchFamily="34" charset="0"/>
            </a:endParaRPr>
          </a:p>
        </p:txBody>
      </p:sp>
      <p:sp>
        <p:nvSpPr>
          <p:cNvPr id="8" name="Line Callout 1 (Accent Bar) 7"/>
          <p:cNvSpPr/>
          <p:nvPr/>
        </p:nvSpPr>
        <p:spPr>
          <a:xfrm flipH="1">
            <a:off x="5448300" y="2713037"/>
            <a:ext cx="3524250" cy="1173163"/>
          </a:xfrm>
          <a:prstGeom prst="accentCallout1">
            <a:avLst>
              <a:gd name="adj1" fmla="val 30241"/>
              <a:gd name="adj2" fmla="val 99808"/>
              <a:gd name="adj3" fmla="val 30649"/>
              <a:gd name="adj4" fmla="val 121064"/>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C4F22"/>
                </a:solidFill>
                <a:latin typeface="Myriad Pro" pitchFamily="34" charset="0"/>
              </a:rPr>
              <a:t>Any 3” delays, pauses, or struggles with a word:  </a:t>
            </a:r>
            <a:br>
              <a:rPr lang="en-US" b="1" dirty="0" smtClean="0">
                <a:solidFill>
                  <a:srgbClr val="CC4F22"/>
                </a:solidFill>
                <a:latin typeface="Myriad Pro" pitchFamily="34" charset="0"/>
              </a:rPr>
            </a:br>
            <a:r>
              <a:rPr lang="en-US" dirty="0" smtClean="0">
                <a:solidFill>
                  <a:srgbClr val="366887"/>
                </a:solidFill>
                <a:latin typeface="Myriad Pro" pitchFamily="34" charset="0"/>
              </a:rPr>
              <a:t>Say the word to the student and mark it as an error.  </a:t>
            </a:r>
            <a:endParaRPr lang="en-US" dirty="0">
              <a:solidFill>
                <a:srgbClr val="366887"/>
              </a:solidFill>
              <a:latin typeface="Myriad Pro" pitchFamily="34" charset="0"/>
            </a:endParaRPr>
          </a:p>
        </p:txBody>
      </p:sp>
      <p:sp>
        <p:nvSpPr>
          <p:cNvPr id="9" name="Line Callout 1 (Accent Bar) 8"/>
          <p:cNvSpPr/>
          <p:nvPr/>
        </p:nvSpPr>
        <p:spPr>
          <a:xfrm flipH="1">
            <a:off x="5467350" y="4095751"/>
            <a:ext cx="3524250" cy="971550"/>
          </a:xfrm>
          <a:prstGeom prst="accentCallout1">
            <a:avLst>
              <a:gd name="adj1" fmla="val 10526"/>
              <a:gd name="adj2" fmla="val 100889"/>
              <a:gd name="adj3" fmla="val -44137"/>
              <a:gd name="adj4" fmla="val 119172"/>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C4F22"/>
                </a:solidFill>
                <a:latin typeface="Myriad Pro" pitchFamily="34" charset="0"/>
              </a:rPr>
              <a:t>Speed readers:  </a:t>
            </a:r>
            <a:r>
              <a:rPr lang="en-US" dirty="0" smtClean="0">
                <a:solidFill>
                  <a:srgbClr val="366887"/>
                </a:solidFill>
                <a:latin typeface="Myriad Pro" pitchFamily="34" charset="0"/>
              </a:rPr>
              <a:t>Pause timer quickly (e.g., within first sentence or so) address student and resume.</a:t>
            </a:r>
            <a:endParaRPr lang="en-US" dirty="0">
              <a:solidFill>
                <a:srgbClr val="366887"/>
              </a:solidFill>
              <a:latin typeface="Myriad Pro" pitchFamily="34" charset="0"/>
            </a:endParaRPr>
          </a:p>
        </p:txBody>
      </p:sp>
      <p:sp>
        <p:nvSpPr>
          <p:cNvPr id="10" name="Line Callout 1 (Accent Bar) 9"/>
          <p:cNvSpPr/>
          <p:nvPr/>
        </p:nvSpPr>
        <p:spPr>
          <a:xfrm flipH="1">
            <a:off x="5457825" y="5305425"/>
            <a:ext cx="3524250" cy="849313"/>
          </a:xfrm>
          <a:prstGeom prst="accentCallout1">
            <a:avLst>
              <a:gd name="adj1" fmla="val 21310"/>
              <a:gd name="adj2" fmla="val 100078"/>
              <a:gd name="adj3" fmla="val -29059"/>
              <a:gd name="adj4" fmla="val 123227"/>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C4F22"/>
                </a:solidFill>
                <a:latin typeface="Myriad Pro" pitchFamily="34" charset="0"/>
              </a:rPr>
              <a:t>End of 1-minute:  </a:t>
            </a:r>
            <a:r>
              <a:rPr lang="en-US" dirty="0" smtClean="0">
                <a:solidFill>
                  <a:srgbClr val="366887"/>
                </a:solidFill>
                <a:latin typeface="Myriad Pro" pitchFamily="34" charset="0"/>
              </a:rPr>
              <a:t>Mark last word. Prep for next passage.</a:t>
            </a:r>
            <a:endParaRPr lang="en-US" dirty="0">
              <a:solidFill>
                <a:srgbClr val="366887"/>
              </a:solidFill>
              <a:latin typeface="Myriad Pro" pitchFamily="34" charset="0"/>
            </a:endParaRPr>
          </a:p>
        </p:txBody>
      </p:sp>
    </p:spTree>
    <p:extLst>
      <p:ext uri="{BB962C8B-B14F-4D97-AF65-F5344CB8AC3E}">
        <p14:creationId xmlns:p14="http://schemas.microsoft.com/office/powerpoint/2010/main" val="6821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&amp; Scoring:  </a:t>
            </a:r>
            <a:r>
              <a:rPr lang="en-US" b="1" dirty="0" smtClean="0"/>
              <a:t>Scoring</a:t>
            </a:r>
            <a:endParaRPr lang="en-US" b="1" dirty="0"/>
          </a:p>
        </p:txBody>
      </p:sp>
      <p:sp>
        <p:nvSpPr>
          <p:cNvPr id="4" name="Slide Number Placeholder 3"/>
          <p:cNvSpPr>
            <a:spLocks noGrp="1"/>
          </p:cNvSpPr>
          <p:nvPr>
            <p:ph type="sldNum" sz="quarter" idx="12"/>
          </p:nvPr>
        </p:nvSpPr>
        <p:spPr/>
        <p:txBody>
          <a:bodyPr/>
          <a:lstStyle/>
          <a:p>
            <a:fld id="{BD188A3D-B9DB-4364-9A77-5CC9EB633660}" type="slidenum">
              <a:rPr lang="en-US" smtClean="0"/>
              <a:pPr/>
              <a:t>56</a:t>
            </a:fld>
            <a:endParaRPr lang="en-US" dirty="0"/>
          </a:p>
        </p:txBody>
      </p:sp>
      <p:sp>
        <p:nvSpPr>
          <p:cNvPr id="3" name="Content Placeholder 2"/>
          <p:cNvSpPr>
            <a:spLocks noGrp="1"/>
          </p:cNvSpPr>
          <p:nvPr>
            <p:ph idx="1"/>
          </p:nvPr>
        </p:nvSpPr>
        <p:spPr>
          <a:xfrm>
            <a:off x="258862" y="1039002"/>
            <a:ext cx="8629650" cy="5257800"/>
          </a:xfrm>
        </p:spPr>
        <p:txBody>
          <a:bodyPr>
            <a:normAutofit/>
          </a:bodyPr>
          <a:lstStyle/>
          <a:p>
            <a:r>
              <a:rPr lang="en-US" sz="2000" dirty="0" smtClean="0"/>
              <a:t>Review “</a:t>
            </a:r>
            <a:r>
              <a:rPr lang="en-US" sz="2000" b="1" dirty="0" smtClean="0"/>
              <a:t>Scoring, Timing &amp; Discontinue” </a:t>
            </a:r>
            <a:r>
              <a:rPr lang="en-US" sz="2000" dirty="0" smtClean="0"/>
              <a:t>rules:</a:t>
            </a:r>
            <a:br>
              <a:rPr lang="en-US" sz="2000" dirty="0" smtClean="0"/>
            </a:br>
            <a:r>
              <a:rPr lang="en-US" sz="2000" dirty="0" smtClean="0"/>
              <a:t> </a:t>
            </a:r>
            <a:endParaRPr lang="en-US" sz="2000" dirty="0"/>
          </a:p>
          <a:p>
            <a:endParaRPr lang="en-US" sz="2000" dirty="0" smtClean="0"/>
          </a:p>
          <a:p>
            <a:endParaRPr lang="en-US" sz="2000" dirty="0"/>
          </a:p>
          <a:p>
            <a:endParaRPr lang="en-US" sz="2000" dirty="0" smtClean="0"/>
          </a:p>
          <a:p>
            <a:pPr marL="0" indent="0">
              <a:buNone/>
            </a:pPr>
            <a:r>
              <a:rPr lang="en-US" sz="2000" dirty="0" smtClean="0"/>
              <a:t/>
            </a:r>
            <a:br>
              <a:rPr lang="en-US" sz="2000" dirty="0" smtClean="0"/>
            </a:br>
            <a:r>
              <a:rPr lang="en-US" sz="2000" dirty="0" smtClean="0"/>
              <a:t>         </a:t>
            </a:r>
          </a:p>
          <a:p>
            <a:pPr marL="0" indent="0">
              <a:buNone/>
            </a:pPr>
            <a:endParaRPr lang="en-US" sz="2000" dirty="0"/>
          </a:p>
          <a:p>
            <a:pPr marL="0" indent="0">
              <a:buNone/>
            </a:pP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558" y="1647825"/>
            <a:ext cx="6014217" cy="3401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 name="Line Callout 1 (Accent Bar) 26"/>
          <p:cNvSpPr/>
          <p:nvPr/>
        </p:nvSpPr>
        <p:spPr>
          <a:xfrm flipH="1">
            <a:off x="6629400" y="1431669"/>
            <a:ext cx="2324100" cy="1916848"/>
          </a:xfrm>
          <a:prstGeom prst="accentCallout1">
            <a:avLst>
              <a:gd name="adj1" fmla="val 55217"/>
              <a:gd name="adj2" fmla="val 100897"/>
              <a:gd name="adj3" fmla="val 55077"/>
              <a:gd name="adj4" fmla="val 119172"/>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C4F22"/>
                </a:solidFill>
                <a:latin typeface="Myriad Pro" pitchFamily="34" charset="0"/>
              </a:rPr>
              <a:t>3-second pauses or struggles:  </a:t>
            </a:r>
            <a:r>
              <a:rPr lang="en-US" dirty="0" smtClean="0">
                <a:solidFill>
                  <a:srgbClr val="366887"/>
                </a:solidFill>
                <a:latin typeface="Myriad Pro" pitchFamily="34" charset="0"/>
              </a:rPr>
              <a:t>Read the word to the student and mark the word incorrect.  (Only when pause is 3-seconds.)</a:t>
            </a:r>
            <a:endParaRPr lang="en-US" dirty="0">
              <a:solidFill>
                <a:srgbClr val="366887"/>
              </a:solidFill>
              <a:latin typeface="Myriad Pro" pitchFamily="34" charset="0"/>
            </a:endParaRPr>
          </a:p>
        </p:txBody>
      </p:sp>
      <p:sp>
        <p:nvSpPr>
          <p:cNvPr id="28" name="Line Callout 1 (Accent Bar) 27"/>
          <p:cNvSpPr/>
          <p:nvPr/>
        </p:nvSpPr>
        <p:spPr>
          <a:xfrm flipH="1">
            <a:off x="6629400" y="3429000"/>
            <a:ext cx="2324100" cy="1066801"/>
          </a:xfrm>
          <a:prstGeom prst="accentCallout1">
            <a:avLst>
              <a:gd name="adj1" fmla="val 55217"/>
              <a:gd name="adj2" fmla="val 100897"/>
              <a:gd name="adj3" fmla="val 55077"/>
              <a:gd name="adj4" fmla="val 119172"/>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C4F22"/>
                </a:solidFill>
                <a:latin typeface="Myriad Pro" pitchFamily="34" charset="0"/>
              </a:rPr>
              <a:t>When to discontinue early:  </a:t>
            </a:r>
            <a:r>
              <a:rPr lang="en-US" dirty="0" smtClean="0">
                <a:solidFill>
                  <a:srgbClr val="366887"/>
                </a:solidFill>
                <a:latin typeface="Myriad Pro" pitchFamily="34" charset="0"/>
              </a:rPr>
              <a:t>If student gets </a:t>
            </a:r>
            <a:r>
              <a:rPr lang="en-US" i="1" dirty="0" smtClean="0">
                <a:solidFill>
                  <a:srgbClr val="366887"/>
                </a:solidFill>
                <a:latin typeface="Myriad Pro" pitchFamily="34" charset="0"/>
              </a:rPr>
              <a:t>first 10 words incorrect</a:t>
            </a:r>
            <a:endParaRPr lang="en-US" dirty="0">
              <a:solidFill>
                <a:srgbClr val="366887"/>
              </a:solidFill>
              <a:latin typeface="Myriad Pro" pitchFamily="34" charset="0"/>
            </a:endParaRPr>
          </a:p>
        </p:txBody>
      </p:sp>
      <p:sp>
        <p:nvSpPr>
          <p:cNvPr id="29" name="Line Callout 1 (Accent Bar) 28"/>
          <p:cNvSpPr/>
          <p:nvPr/>
        </p:nvSpPr>
        <p:spPr>
          <a:xfrm flipH="1">
            <a:off x="6629400" y="4668208"/>
            <a:ext cx="2324100" cy="1237292"/>
          </a:xfrm>
          <a:prstGeom prst="accentCallout1">
            <a:avLst>
              <a:gd name="adj1" fmla="val 18288"/>
              <a:gd name="adj2" fmla="val 100487"/>
              <a:gd name="adj3" fmla="val 2598"/>
              <a:gd name="adj4" fmla="val 117533"/>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C4F22"/>
                </a:solidFill>
                <a:latin typeface="Myriad Pro" pitchFamily="34" charset="0"/>
              </a:rPr>
              <a:t>Incorrect word? </a:t>
            </a:r>
            <a:r>
              <a:rPr lang="en-US" dirty="0" smtClean="0">
                <a:solidFill>
                  <a:srgbClr val="366887"/>
                </a:solidFill>
                <a:latin typeface="Myriad Pro" pitchFamily="34" charset="0"/>
              </a:rPr>
              <a:t>Check the “Scoring Details” section for specifics.</a:t>
            </a:r>
            <a:endParaRPr lang="en-US" dirty="0">
              <a:solidFill>
                <a:srgbClr val="366887"/>
              </a:solidFill>
              <a:latin typeface="Myriad Pro" pitchFamily="34" charset="0"/>
            </a:endParaRPr>
          </a:p>
        </p:txBody>
      </p:sp>
    </p:spTree>
    <p:extLst>
      <p:ext uri="{BB962C8B-B14F-4D97-AF65-F5344CB8AC3E}">
        <p14:creationId xmlns:p14="http://schemas.microsoft.com/office/powerpoint/2010/main" val="100401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&amp; Scoring:  </a:t>
            </a:r>
            <a:r>
              <a:rPr lang="en-US" b="1" dirty="0" smtClean="0">
                <a:solidFill>
                  <a:srgbClr val="C00000"/>
                </a:solidFill>
              </a:rPr>
              <a:t>Errors</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BD188A3D-B9DB-4364-9A77-5CC9EB633660}" type="slidenum">
              <a:rPr lang="en-US" smtClean="0"/>
              <a:pPr/>
              <a:t>57</a:t>
            </a:fld>
            <a:endParaRPr lang="en-US" dirty="0"/>
          </a:p>
        </p:txBody>
      </p:sp>
      <p:sp>
        <p:nvSpPr>
          <p:cNvPr id="3" name="Content Placeholder 2"/>
          <p:cNvSpPr>
            <a:spLocks noGrp="1"/>
          </p:cNvSpPr>
          <p:nvPr>
            <p:ph idx="1"/>
          </p:nvPr>
        </p:nvSpPr>
        <p:spPr>
          <a:xfrm>
            <a:off x="258862" y="848502"/>
            <a:ext cx="8629650" cy="583166"/>
          </a:xfrm>
        </p:spPr>
        <p:txBody>
          <a:bodyPr>
            <a:normAutofit/>
          </a:bodyPr>
          <a:lstStyle/>
          <a:p>
            <a:r>
              <a:rPr lang="en-US" sz="2000" dirty="0" smtClean="0"/>
              <a:t>Review “</a:t>
            </a:r>
            <a:r>
              <a:rPr lang="en-US" sz="2000" b="1" dirty="0" smtClean="0"/>
              <a:t>Scoring Details” </a:t>
            </a:r>
            <a:r>
              <a:rPr lang="en-US" sz="2000" dirty="0" smtClean="0"/>
              <a:t>rules:</a:t>
            </a:r>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77" y="1431668"/>
            <a:ext cx="5890398" cy="4795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 name="Line Callout 1 (Accent Bar) 26"/>
          <p:cNvSpPr/>
          <p:nvPr/>
        </p:nvSpPr>
        <p:spPr>
          <a:xfrm flipH="1">
            <a:off x="6467475" y="1431668"/>
            <a:ext cx="2324100" cy="738666"/>
          </a:xfrm>
          <a:prstGeom prst="accentCallout1">
            <a:avLst>
              <a:gd name="adj1" fmla="val 90033"/>
              <a:gd name="adj2" fmla="val 100487"/>
              <a:gd name="adj3" fmla="val 191762"/>
              <a:gd name="adj4" fmla="val 132697"/>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00000"/>
                </a:solidFill>
                <a:latin typeface="Myriad Pro" pitchFamily="34" charset="0"/>
              </a:rPr>
              <a:t>Mispronunciations </a:t>
            </a:r>
            <a:r>
              <a:rPr lang="en-US" dirty="0" smtClean="0">
                <a:solidFill>
                  <a:srgbClr val="366887"/>
                </a:solidFill>
                <a:latin typeface="Myriad Pro" pitchFamily="34" charset="0"/>
              </a:rPr>
              <a:t>(Miscue)</a:t>
            </a:r>
            <a:endParaRPr lang="en-US" dirty="0">
              <a:solidFill>
                <a:srgbClr val="366887"/>
              </a:solidFill>
              <a:latin typeface="Myriad Pro" pitchFamily="34" charset="0"/>
            </a:endParaRPr>
          </a:p>
        </p:txBody>
      </p:sp>
      <p:sp>
        <p:nvSpPr>
          <p:cNvPr id="28" name="Line Callout 1 (Accent Bar) 27"/>
          <p:cNvSpPr/>
          <p:nvPr/>
        </p:nvSpPr>
        <p:spPr>
          <a:xfrm flipH="1">
            <a:off x="6467475" y="2302682"/>
            <a:ext cx="2324100" cy="980118"/>
          </a:xfrm>
          <a:prstGeom prst="accentCallout1">
            <a:avLst>
              <a:gd name="adj1" fmla="val 55217"/>
              <a:gd name="adj2" fmla="val 100897"/>
              <a:gd name="adj3" fmla="val 91035"/>
              <a:gd name="adj4" fmla="val 133516"/>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00000"/>
                </a:solidFill>
                <a:latin typeface="Myriad Pro" pitchFamily="34" charset="0"/>
              </a:rPr>
              <a:t>Added endings </a:t>
            </a:r>
            <a:r>
              <a:rPr lang="en-US" dirty="0">
                <a:solidFill>
                  <a:srgbClr val="366887"/>
                </a:solidFill>
                <a:latin typeface="Myriad Pro" pitchFamily="34" charset="0"/>
              </a:rPr>
              <a:t>(Miscue)</a:t>
            </a:r>
          </a:p>
        </p:txBody>
      </p:sp>
      <p:sp>
        <p:nvSpPr>
          <p:cNvPr id="29" name="Line Callout 1 (Accent Bar) 28"/>
          <p:cNvSpPr/>
          <p:nvPr/>
        </p:nvSpPr>
        <p:spPr>
          <a:xfrm flipH="1">
            <a:off x="6467475" y="3420433"/>
            <a:ext cx="2324100" cy="618646"/>
          </a:xfrm>
          <a:prstGeom prst="accentCallout1">
            <a:avLst>
              <a:gd name="adj1" fmla="val 18288"/>
              <a:gd name="adj2" fmla="val 100487"/>
              <a:gd name="adj3" fmla="val 94976"/>
              <a:gd name="adj4" fmla="val 133518"/>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00000"/>
                </a:solidFill>
                <a:latin typeface="Myriad Pro" pitchFamily="34" charset="0"/>
              </a:rPr>
              <a:t>Substitutions </a:t>
            </a:r>
            <a:r>
              <a:rPr lang="en-US" dirty="0">
                <a:solidFill>
                  <a:srgbClr val="366887"/>
                </a:solidFill>
                <a:latin typeface="Myriad Pro" pitchFamily="34" charset="0"/>
              </a:rPr>
              <a:t>(Miscue)</a:t>
            </a:r>
          </a:p>
        </p:txBody>
      </p:sp>
      <p:sp>
        <p:nvSpPr>
          <p:cNvPr id="13" name="Line Callout 1 (Accent Bar) 12"/>
          <p:cNvSpPr/>
          <p:nvPr/>
        </p:nvSpPr>
        <p:spPr>
          <a:xfrm flipH="1">
            <a:off x="6467475" y="4211008"/>
            <a:ext cx="2324100" cy="618646"/>
          </a:xfrm>
          <a:prstGeom prst="accentCallout1">
            <a:avLst>
              <a:gd name="adj1" fmla="val 18288"/>
              <a:gd name="adj2" fmla="val 100487"/>
              <a:gd name="adj3" fmla="val 56484"/>
              <a:gd name="adj4" fmla="val 130648"/>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00000"/>
                </a:solidFill>
                <a:latin typeface="Myriad Pro" pitchFamily="34" charset="0"/>
              </a:rPr>
              <a:t>Omissions</a:t>
            </a:r>
            <a:endParaRPr lang="en-US" dirty="0">
              <a:solidFill>
                <a:srgbClr val="C00000"/>
              </a:solidFill>
              <a:latin typeface="Myriad Pro" pitchFamily="34" charset="0"/>
            </a:endParaRPr>
          </a:p>
        </p:txBody>
      </p:sp>
      <p:sp>
        <p:nvSpPr>
          <p:cNvPr id="14" name="Line Callout 1 (Accent Bar) 13"/>
          <p:cNvSpPr/>
          <p:nvPr/>
        </p:nvSpPr>
        <p:spPr>
          <a:xfrm flipH="1">
            <a:off x="6467475" y="4934908"/>
            <a:ext cx="2324100" cy="618646"/>
          </a:xfrm>
          <a:prstGeom prst="accentCallout1">
            <a:avLst>
              <a:gd name="adj1" fmla="val 18288"/>
              <a:gd name="adj2" fmla="val 100487"/>
              <a:gd name="adj3" fmla="val 19533"/>
              <a:gd name="adj4" fmla="val 130239"/>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00000"/>
                </a:solidFill>
                <a:latin typeface="Myriad Pro" pitchFamily="34" charset="0"/>
              </a:rPr>
              <a:t>Word Reversals  </a:t>
            </a:r>
            <a:r>
              <a:rPr lang="en-US" dirty="0" smtClean="0">
                <a:solidFill>
                  <a:srgbClr val="366887"/>
                </a:solidFill>
                <a:latin typeface="Myriad Pro" pitchFamily="34" charset="0"/>
              </a:rPr>
              <a:t>(Word order)</a:t>
            </a:r>
            <a:endParaRPr lang="en-US" dirty="0">
              <a:solidFill>
                <a:srgbClr val="366887"/>
              </a:solidFill>
              <a:latin typeface="Myriad Pro" pitchFamily="34" charset="0"/>
            </a:endParaRPr>
          </a:p>
        </p:txBody>
      </p:sp>
      <p:sp>
        <p:nvSpPr>
          <p:cNvPr id="15" name="Line Callout 1 (Accent Bar) 14"/>
          <p:cNvSpPr/>
          <p:nvPr/>
        </p:nvSpPr>
        <p:spPr>
          <a:xfrm flipH="1">
            <a:off x="6467475" y="5676900"/>
            <a:ext cx="2324100" cy="733424"/>
          </a:xfrm>
          <a:prstGeom prst="accentCallout1">
            <a:avLst>
              <a:gd name="adj1" fmla="val 18288"/>
              <a:gd name="adj2" fmla="val 100487"/>
              <a:gd name="adj3" fmla="val 12223"/>
              <a:gd name="adj4" fmla="val 131879"/>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00000"/>
                </a:solidFill>
                <a:latin typeface="Myriad Pro" pitchFamily="34" charset="0"/>
              </a:rPr>
              <a:t>3-second pause </a:t>
            </a:r>
            <a:r>
              <a:rPr lang="en-US" b="1" dirty="0" smtClean="0">
                <a:solidFill>
                  <a:srgbClr val="CC4F22"/>
                </a:solidFill>
                <a:latin typeface="Myriad Pro" pitchFamily="34" charset="0"/>
              </a:rPr>
              <a:t/>
            </a:r>
            <a:br>
              <a:rPr lang="en-US" b="1" dirty="0" smtClean="0">
                <a:solidFill>
                  <a:srgbClr val="CC4F22"/>
                </a:solidFill>
                <a:latin typeface="Myriad Pro" pitchFamily="34" charset="0"/>
              </a:rPr>
            </a:br>
            <a:r>
              <a:rPr lang="en-US" dirty="0" smtClean="0">
                <a:solidFill>
                  <a:srgbClr val="366887"/>
                </a:solidFill>
                <a:latin typeface="Myriad Pro" pitchFamily="34" charset="0"/>
              </a:rPr>
              <a:t>(or struggle without reading word)</a:t>
            </a:r>
            <a:endParaRPr lang="en-US" dirty="0">
              <a:solidFill>
                <a:srgbClr val="366887"/>
              </a:solidFill>
              <a:latin typeface="Myriad Pro" pitchFamily="34" charset="0"/>
            </a:endParaRPr>
          </a:p>
        </p:txBody>
      </p:sp>
    </p:spTree>
    <p:extLst>
      <p:ext uri="{BB962C8B-B14F-4D97-AF65-F5344CB8AC3E}">
        <p14:creationId xmlns:p14="http://schemas.microsoft.com/office/powerpoint/2010/main" val="91379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13" grpId="0" animBg="1"/>
      <p:bldP spid="14"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1373152"/>
            <a:ext cx="5931435" cy="2932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71600" y="152400"/>
            <a:ext cx="7391400" cy="784860"/>
          </a:xfrm>
        </p:spPr>
        <p:txBody>
          <a:bodyPr/>
          <a:lstStyle/>
          <a:p>
            <a:r>
              <a:rPr lang="en-US" dirty="0" smtClean="0"/>
              <a:t>Administration &amp; Scoring:  </a:t>
            </a:r>
            <a:r>
              <a:rPr lang="en-US" b="1" dirty="0" smtClean="0">
                <a:solidFill>
                  <a:srgbClr val="008000"/>
                </a:solidFill>
              </a:rPr>
              <a:t>Not Errors</a:t>
            </a:r>
            <a:endParaRPr lang="en-US" b="1" dirty="0">
              <a:solidFill>
                <a:srgbClr val="008000"/>
              </a:solidFill>
            </a:endParaRPr>
          </a:p>
        </p:txBody>
      </p:sp>
      <p:sp>
        <p:nvSpPr>
          <p:cNvPr id="4" name="Slide Number Placeholder 3"/>
          <p:cNvSpPr>
            <a:spLocks noGrp="1"/>
          </p:cNvSpPr>
          <p:nvPr>
            <p:ph type="sldNum" sz="quarter" idx="12"/>
          </p:nvPr>
        </p:nvSpPr>
        <p:spPr>
          <a:xfrm>
            <a:off x="6924675" y="6038850"/>
            <a:ext cx="2133600" cy="365125"/>
          </a:xfrm>
        </p:spPr>
        <p:txBody>
          <a:bodyPr/>
          <a:lstStyle/>
          <a:p>
            <a:fld id="{BD188A3D-B9DB-4364-9A77-5CC9EB633660}" type="slidenum">
              <a:rPr lang="en-US" smtClean="0"/>
              <a:pPr/>
              <a:t>58</a:t>
            </a:fld>
            <a:endParaRPr lang="en-US" dirty="0"/>
          </a:p>
        </p:txBody>
      </p:sp>
      <p:sp>
        <p:nvSpPr>
          <p:cNvPr id="3" name="Content Placeholder 2"/>
          <p:cNvSpPr>
            <a:spLocks noGrp="1"/>
          </p:cNvSpPr>
          <p:nvPr>
            <p:ph idx="1"/>
          </p:nvPr>
        </p:nvSpPr>
        <p:spPr>
          <a:xfrm>
            <a:off x="249337" y="829452"/>
            <a:ext cx="8629650" cy="526016"/>
          </a:xfrm>
        </p:spPr>
        <p:txBody>
          <a:bodyPr>
            <a:normAutofit/>
          </a:bodyPr>
          <a:lstStyle/>
          <a:p>
            <a:r>
              <a:rPr lang="en-US" sz="2000" dirty="0" smtClean="0"/>
              <a:t>Review “</a:t>
            </a:r>
            <a:r>
              <a:rPr lang="en-US" sz="2000" b="1" dirty="0" smtClean="0"/>
              <a:t>Scoring Details” </a:t>
            </a:r>
            <a:r>
              <a:rPr lang="en-US" sz="2000" dirty="0" smtClean="0"/>
              <a:t>rules:</a:t>
            </a:r>
            <a:endParaRPr lang="en-US" dirty="0"/>
          </a:p>
        </p:txBody>
      </p:sp>
      <p:sp>
        <p:nvSpPr>
          <p:cNvPr id="27" name="Line Callout 1 (Accent Bar) 26"/>
          <p:cNvSpPr/>
          <p:nvPr/>
        </p:nvSpPr>
        <p:spPr>
          <a:xfrm flipH="1">
            <a:off x="6391275" y="1355468"/>
            <a:ext cx="2324100" cy="738666"/>
          </a:xfrm>
          <a:prstGeom prst="accentCallout1">
            <a:avLst>
              <a:gd name="adj1" fmla="val 73270"/>
              <a:gd name="adj2" fmla="val 100487"/>
              <a:gd name="adj3" fmla="val 71840"/>
              <a:gd name="adj4" fmla="val 122451"/>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008000"/>
                </a:solidFill>
                <a:latin typeface="Myriad Pro" pitchFamily="34" charset="0"/>
              </a:rPr>
              <a:t>Repetitions</a:t>
            </a:r>
            <a:r>
              <a:rPr lang="en-US" b="1" dirty="0">
                <a:solidFill>
                  <a:srgbClr val="008000"/>
                </a:solidFill>
                <a:latin typeface="Myriad Pro" pitchFamily="34" charset="0"/>
              </a:rPr>
              <a:t> </a:t>
            </a:r>
            <a:r>
              <a:rPr lang="en-US" b="1" dirty="0" smtClean="0">
                <a:solidFill>
                  <a:srgbClr val="CC4F22"/>
                </a:solidFill>
                <a:latin typeface="Myriad Pro" pitchFamily="34" charset="0"/>
              </a:rPr>
              <a:t/>
            </a:r>
            <a:br>
              <a:rPr lang="en-US" b="1" dirty="0" smtClean="0">
                <a:solidFill>
                  <a:srgbClr val="CC4F22"/>
                </a:solidFill>
                <a:latin typeface="Myriad Pro" pitchFamily="34" charset="0"/>
              </a:rPr>
            </a:br>
            <a:r>
              <a:rPr lang="en-US" dirty="0" smtClean="0">
                <a:solidFill>
                  <a:srgbClr val="366887"/>
                </a:solidFill>
                <a:latin typeface="Myriad Pro" pitchFamily="34" charset="0"/>
              </a:rPr>
              <a:t>(are not errors)</a:t>
            </a:r>
            <a:endParaRPr lang="en-US" dirty="0">
              <a:solidFill>
                <a:srgbClr val="366887"/>
              </a:solidFill>
              <a:latin typeface="Myriad Pro" pitchFamily="34" charset="0"/>
            </a:endParaRPr>
          </a:p>
        </p:txBody>
      </p:sp>
      <p:sp>
        <p:nvSpPr>
          <p:cNvPr id="28" name="Line Callout 1 (Accent Bar) 27"/>
          <p:cNvSpPr/>
          <p:nvPr/>
        </p:nvSpPr>
        <p:spPr>
          <a:xfrm flipH="1">
            <a:off x="6391275" y="2226482"/>
            <a:ext cx="2324100" cy="980118"/>
          </a:xfrm>
          <a:prstGeom prst="accentCallout1">
            <a:avLst>
              <a:gd name="adj1" fmla="val 32865"/>
              <a:gd name="adj2" fmla="val 100897"/>
              <a:gd name="adj3" fmla="val 33698"/>
              <a:gd name="adj4" fmla="val 126549"/>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008000"/>
                </a:solidFill>
                <a:latin typeface="Myriad Pro" pitchFamily="34" charset="0"/>
              </a:rPr>
              <a:t>Dialect Differences</a:t>
            </a:r>
            <a:br>
              <a:rPr lang="en-US" b="1" dirty="0" smtClean="0">
                <a:solidFill>
                  <a:srgbClr val="008000"/>
                </a:solidFill>
                <a:latin typeface="Myriad Pro" pitchFamily="34" charset="0"/>
              </a:rPr>
            </a:br>
            <a:r>
              <a:rPr lang="en-US" sz="1400" dirty="0" smtClean="0">
                <a:solidFill>
                  <a:srgbClr val="366887"/>
                </a:solidFill>
                <a:latin typeface="Myriad Pro" pitchFamily="34" charset="0"/>
              </a:rPr>
              <a:t>(Dialect or articulation differences are </a:t>
            </a:r>
            <a:r>
              <a:rPr lang="en-US" sz="1400" dirty="0">
                <a:solidFill>
                  <a:srgbClr val="366887"/>
                </a:solidFill>
                <a:latin typeface="Myriad Pro" pitchFamily="34" charset="0"/>
              </a:rPr>
              <a:t>not errors)</a:t>
            </a:r>
          </a:p>
        </p:txBody>
      </p:sp>
      <p:sp>
        <p:nvSpPr>
          <p:cNvPr id="29" name="Line Callout 1 (Accent Bar) 28"/>
          <p:cNvSpPr/>
          <p:nvPr/>
        </p:nvSpPr>
        <p:spPr>
          <a:xfrm flipH="1">
            <a:off x="6391275" y="3344233"/>
            <a:ext cx="2324100" cy="618646"/>
          </a:xfrm>
          <a:prstGeom prst="accentCallout1">
            <a:avLst>
              <a:gd name="adj1" fmla="val 18288"/>
              <a:gd name="adj2" fmla="val 100487"/>
              <a:gd name="adj3" fmla="val -48211"/>
              <a:gd name="adj4" fmla="val 122452"/>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008000"/>
                </a:solidFill>
                <a:latin typeface="Myriad Pro" pitchFamily="34" charset="0"/>
              </a:rPr>
              <a:t>Insertions</a:t>
            </a:r>
            <a:r>
              <a:rPr lang="en-US" b="1" dirty="0" smtClean="0">
                <a:solidFill>
                  <a:srgbClr val="CC4F22"/>
                </a:solidFill>
                <a:latin typeface="Myriad Pro" pitchFamily="34" charset="0"/>
              </a:rPr>
              <a:t> </a:t>
            </a:r>
            <a:br>
              <a:rPr lang="en-US" b="1" dirty="0" smtClean="0">
                <a:solidFill>
                  <a:srgbClr val="CC4F22"/>
                </a:solidFill>
                <a:latin typeface="Myriad Pro" pitchFamily="34" charset="0"/>
              </a:rPr>
            </a:br>
            <a:r>
              <a:rPr lang="en-US" dirty="0">
                <a:solidFill>
                  <a:srgbClr val="366887"/>
                </a:solidFill>
                <a:latin typeface="Myriad Pro" pitchFamily="34" charset="0"/>
              </a:rPr>
              <a:t>(are not errors)</a:t>
            </a:r>
          </a:p>
        </p:txBody>
      </p:sp>
      <p:sp>
        <p:nvSpPr>
          <p:cNvPr id="13" name="Line Callout 1 (Accent Bar) 12"/>
          <p:cNvSpPr/>
          <p:nvPr/>
        </p:nvSpPr>
        <p:spPr>
          <a:xfrm flipH="1">
            <a:off x="6391275" y="4134807"/>
            <a:ext cx="2324100" cy="865817"/>
          </a:xfrm>
          <a:prstGeom prst="accentCallout1">
            <a:avLst>
              <a:gd name="adj1" fmla="val 18288"/>
              <a:gd name="adj2" fmla="val 100487"/>
              <a:gd name="adj3" fmla="val -40326"/>
              <a:gd name="adj4" fmla="val 123681"/>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008000"/>
                </a:solidFill>
                <a:latin typeface="Myriad Pro" pitchFamily="34" charset="0"/>
              </a:rPr>
              <a:t>Self-Corrections</a:t>
            </a:r>
            <a:r>
              <a:rPr lang="en-US" b="1" dirty="0" smtClean="0">
                <a:solidFill>
                  <a:srgbClr val="CC4F22"/>
                </a:solidFill>
                <a:latin typeface="Myriad Pro" pitchFamily="34" charset="0"/>
              </a:rPr>
              <a:t/>
            </a:r>
            <a:br>
              <a:rPr lang="en-US" b="1" dirty="0" smtClean="0">
                <a:solidFill>
                  <a:srgbClr val="CC4F22"/>
                </a:solidFill>
                <a:latin typeface="Myriad Pro" pitchFamily="34" charset="0"/>
              </a:rPr>
            </a:br>
            <a:r>
              <a:rPr lang="en-US" sz="1400" dirty="0" smtClean="0">
                <a:solidFill>
                  <a:srgbClr val="366887"/>
                </a:solidFill>
                <a:latin typeface="Myriad Pro" pitchFamily="34" charset="0"/>
              </a:rPr>
              <a:t>(When within 3 seconds are not </a:t>
            </a:r>
            <a:r>
              <a:rPr lang="en-US" sz="1400" dirty="0">
                <a:solidFill>
                  <a:srgbClr val="366887"/>
                </a:solidFill>
                <a:latin typeface="Myriad Pro" pitchFamily="34" charset="0"/>
              </a:rPr>
              <a:t>errors</a:t>
            </a:r>
            <a:r>
              <a:rPr lang="en-US" sz="1400" dirty="0" smtClean="0">
                <a:solidFill>
                  <a:srgbClr val="366887"/>
                </a:solidFill>
                <a:latin typeface="Myriad Pro" pitchFamily="34" charset="0"/>
              </a:rPr>
              <a:t>)</a:t>
            </a:r>
            <a:endParaRPr lang="en-US" dirty="0">
              <a:solidFill>
                <a:srgbClr val="366887"/>
              </a:solidFill>
              <a:latin typeface="Myriad Pro" pitchFamily="34" charset="0"/>
            </a:endParaRPr>
          </a:p>
        </p:txBody>
      </p:sp>
    </p:spTree>
    <p:extLst>
      <p:ext uri="{BB962C8B-B14F-4D97-AF65-F5344CB8AC3E}">
        <p14:creationId xmlns:p14="http://schemas.microsoft.com/office/powerpoint/2010/main" val="355016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14500"/>
            <a:ext cx="4191000" cy="49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
        <p:nvSpPr>
          <p:cNvPr id="4" name="Title 3"/>
          <p:cNvSpPr>
            <a:spLocks noGrp="1"/>
          </p:cNvSpPr>
          <p:nvPr>
            <p:ph type="title"/>
          </p:nvPr>
        </p:nvSpPr>
        <p:spPr>
          <a:xfrm>
            <a:off x="1447800" y="295275"/>
            <a:ext cx="7391400" cy="609600"/>
          </a:xfrm>
        </p:spPr>
        <p:txBody>
          <a:bodyPr/>
          <a:lstStyle/>
          <a:p>
            <a:r>
              <a:rPr lang="en-US" dirty="0" smtClean="0"/>
              <a:t>Administration &amp; Scoring:</a:t>
            </a:r>
            <a:br>
              <a:rPr lang="en-US" dirty="0" smtClean="0"/>
            </a:br>
            <a:r>
              <a:rPr lang="en-US" b="1" dirty="0" smtClean="0"/>
              <a:t>Summary of Errors</a:t>
            </a:r>
            <a:endParaRPr lang="en-US" b="1" dirty="0"/>
          </a:p>
        </p:txBody>
      </p:sp>
      <p:sp>
        <p:nvSpPr>
          <p:cNvPr id="9" name="Rectangle 8"/>
          <p:cNvSpPr/>
          <p:nvPr/>
        </p:nvSpPr>
        <p:spPr>
          <a:xfrm>
            <a:off x="304800" y="2209800"/>
            <a:ext cx="4191000" cy="3200400"/>
          </a:xfrm>
          <a:prstGeom prst="rect">
            <a:avLst/>
          </a:prstGeom>
          <a:solidFill>
            <a:srgbClr val="C000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rgbClr val="1F497D">
                    <a:satMod val="155000"/>
                  </a:srgbClr>
                </a:solidFill>
                <a:prstDash val="solid"/>
              </a:ln>
              <a:solidFill>
                <a:srgbClr val="EEECE1">
                  <a:tint val="85000"/>
                  <a:satMod val="155000"/>
                </a:srgbClr>
              </a:solidFill>
            </a:endParaRPr>
          </a:p>
        </p:txBody>
      </p:sp>
      <p:sp>
        <p:nvSpPr>
          <p:cNvPr id="10" name="Rectangle 9"/>
          <p:cNvSpPr/>
          <p:nvPr/>
        </p:nvSpPr>
        <p:spPr>
          <a:xfrm>
            <a:off x="4648200" y="2209800"/>
            <a:ext cx="4191000" cy="3200400"/>
          </a:xfrm>
          <a:prstGeom prst="rect">
            <a:avLst/>
          </a:prstGeom>
          <a:solidFill>
            <a:srgbClr val="008000">
              <a:alpha val="1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rgbClr val="1F497D">
                    <a:satMod val="155000"/>
                  </a:srgbClr>
                </a:solidFill>
                <a:prstDash val="solid"/>
              </a:ln>
              <a:solidFill>
                <a:srgbClr val="EEECE1">
                  <a:tint val="85000"/>
                  <a:satMod val="155000"/>
                </a:srgbClr>
              </a:solidFill>
            </a:endParaRPr>
          </a:p>
        </p:txBody>
      </p:sp>
      <p:sp>
        <p:nvSpPr>
          <p:cNvPr id="5" name="Text Placeholder 4"/>
          <p:cNvSpPr>
            <a:spLocks noGrp="1"/>
          </p:cNvSpPr>
          <p:nvPr>
            <p:ph type="body" idx="1"/>
          </p:nvPr>
        </p:nvSpPr>
        <p:spPr>
          <a:xfrm>
            <a:off x="380206" y="1570038"/>
            <a:ext cx="4040188" cy="639762"/>
          </a:xfrm>
        </p:spPr>
        <p:txBody>
          <a:bodyPr/>
          <a:lstStyle/>
          <a:p>
            <a:pPr algn="ctr"/>
            <a:r>
              <a:rPr lang="en-US" dirty="0" smtClean="0">
                <a:solidFill>
                  <a:schemeClr val="bg1"/>
                </a:solidFill>
              </a:rPr>
              <a:t>ERRORS</a:t>
            </a:r>
            <a:endParaRPr lang="en-US" dirty="0">
              <a:solidFill>
                <a:schemeClr val="bg1"/>
              </a:solidFill>
            </a:endParaRPr>
          </a:p>
        </p:txBody>
      </p:sp>
      <p:sp>
        <p:nvSpPr>
          <p:cNvPr id="6" name="Content Placeholder 5"/>
          <p:cNvSpPr>
            <a:spLocks noGrp="1"/>
          </p:cNvSpPr>
          <p:nvPr>
            <p:ph sz="half" idx="2"/>
          </p:nvPr>
        </p:nvSpPr>
        <p:spPr>
          <a:xfrm>
            <a:off x="380206" y="2501900"/>
            <a:ext cx="4040188" cy="2616200"/>
          </a:xfrm>
        </p:spPr>
        <p:txBody>
          <a:bodyPr>
            <a:normAutofit lnSpcReduction="10000"/>
          </a:bodyPr>
          <a:lstStyle/>
          <a:p>
            <a:r>
              <a:rPr lang="en-US" dirty="0" smtClean="0"/>
              <a:t>Mispronunciations, </a:t>
            </a:r>
            <a:br>
              <a:rPr lang="en-US" dirty="0" smtClean="0"/>
            </a:br>
            <a:r>
              <a:rPr lang="en-US" dirty="0" smtClean="0"/>
              <a:t>adding endings, substitutions (miscues)</a:t>
            </a:r>
          </a:p>
          <a:p>
            <a:r>
              <a:rPr lang="en-US" dirty="0" smtClean="0"/>
              <a:t>Omissions</a:t>
            </a:r>
          </a:p>
          <a:p>
            <a:r>
              <a:rPr lang="en-US" dirty="0" smtClean="0"/>
              <a:t>3-second pauses or struggles</a:t>
            </a:r>
          </a:p>
          <a:p>
            <a:r>
              <a:rPr lang="en-US" dirty="0" smtClean="0"/>
              <a:t>Word reversals</a:t>
            </a:r>
            <a:endParaRPr lang="en-US" dirty="0"/>
          </a:p>
        </p:txBody>
      </p:sp>
      <p:sp>
        <p:nvSpPr>
          <p:cNvPr id="8" name="Content Placeholder 7"/>
          <p:cNvSpPr>
            <a:spLocks noGrp="1"/>
          </p:cNvSpPr>
          <p:nvPr>
            <p:ph sz="quarter" idx="4"/>
          </p:nvPr>
        </p:nvSpPr>
        <p:spPr>
          <a:xfrm>
            <a:off x="4722812" y="2460625"/>
            <a:ext cx="4041775" cy="2292350"/>
          </a:xfrm>
        </p:spPr>
        <p:txBody>
          <a:bodyPr>
            <a:normAutofit/>
          </a:bodyPr>
          <a:lstStyle/>
          <a:p>
            <a:r>
              <a:rPr lang="en-US" dirty="0" smtClean="0"/>
              <a:t>Repetitions</a:t>
            </a:r>
          </a:p>
          <a:p>
            <a:r>
              <a:rPr lang="en-US" dirty="0" smtClean="0"/>
              <a:t>Dialect differences</a:t>
            </a:r>
          </a:p>
          <a:p>
            <a:r>
              <a:rPr lang="en-US" dirty="0" smtClean="0"/>
              <a:t>Insertions</a:t>
            </a:r>
          </a:p>
          <a:p>
            <a:r>
              <a:rPr lang="en-US" dirty="0" smtClean="0"/>
              <a:t>Self-corrections (within 3 seconds)</a:t>
            </a:r>
            <a:endParaRPr lang="en-US" dirty="0"/>
          </a:p>
        </p:txBody>
      </p:sp>
      <p:sp>
        <p:nvSpPr>
          <p:cNvPr id="13" name="Rectangle 12"/>
          <p:cNvSpPr/>
          <p:nvPr/>
        </p:nvSpPr>
        <p:spPr>
          <a:xfrm>
            <a:off x="4648200" y="1714500"/>
            <a:ext cx="4191000" cy="49530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
        <p:nvSpPr>
          <p:cNvPr id="7" name="Text Placeholder 6"/>
          <p:cNvSpPr>
            <a:spLocks noGrp="1"/>
          </p:cNvSpPr>
          <p:nvPr>
            <p:ph type="body" sz="quarter" idx="3"/>
          </p:nvPr>
        </p:nvSpPr>
        <p:spPr/>
        <p:txBody>
          <a:bodyPr/>
          <a:lstStyle/>
          <a:p>
            <a:pPr algn="ctr"/>
            <a:r>
              <a:rPr lang="en-US" dirty="0" smtClean="0">
                <a:solidFill>
                  <a:schemeClr val="bg1"/>
                </a:solidFill>
              </a:rPr>
              <a:t>NOT ERRORS</a:t>
            </a:r>
            <a:endParaRPr lang="en-US" dirty="0">
              <a:solidFill>
                <a:schemeClr val="bg1"/>
              </a:solidFill>
            </a:endParaRPr>
          </a:p>
        </p:txBody>
      </p:sp>
    </p:spTree>
    <p:extLst>
      <p:ext uri="{BB962C8B-B14F-4D97-AF65-F5344CB8AC3E}">
        <p14:creationId xmlns:p14="http://schemas.microsoft.com/office/powerpoint/2010/main" val="1566853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DMPS Implementation</a:t>
            </a:r>
            <a:endParaRPr lang="en-US" dirty="0"/>
          </a:p>
        </p:txBody>
      </p:sp>
      <p:sp>
        <p:nvSpPr>
          <p:cNvPr id="5" name="Text Placeholder 2"/>
          <p:cNvSpPr txBox="1">
            <a:spLocks/>
          </p:cNvSpPr>
          <p:nvPr/>
        </p:nvSpPr>
        <p:spPr>
          <a:xfrm>
            <a:off x="381000" y="1411552"/>
            <a:ext cx="8458200" cy="4913048"/>
          </a:xfrm>
          <a:prstGeom prst="rect">
            <a:avLst/>
          </a:prstGeom>
        </p:spPr>
        <p:txBody>
          <a:bodyPr>
            <a:normAutofit fontScale="77500" lnSpcReduction="20000"/>
          </a:bodyPr>
          <a:lstStyle>
            <a:lvl1pPr marL="347472" indent="-342900" algn="l" defTabSz="457200" rtl="0" eaLnBrk="1" latinLnBrk="0" hangingPunct="1">
              <a:spcBef>
                <a:spcPts val="500"/>
              </a:spcBef>
              <a:spcAft>
                <a:spcPts val="800"/>
              </a:spcAft>
              <a:buFont typeface="Arial"/>
              <a:buChar char="•"/>
              <a:defRPr sz="3200" kern="1200">
                <a:solidFill>
                  <a:srgbClr val="626262"/>
                </a:solidFill>
                <a:latin typeface="Gill Sans MT"/>
                <a:ea typeface="+mn-ea"/>
                <a:cs typeface="Gill Sans MT"/>
              </a:defRPr>
            </a:lvl1pPr>
            <a:lvl2pPr marL="457200" indent="0" algn="l" defTabSz="457200" rtl="0" eaLnBrk="1" latinLnBrk="0" hangingPunct="1">
              <a:spcBef>
                <a:spcPct val="20000"/>
              </a:spcBef>
              <a:buFont typeface="Arial"/>
              <a:buChar char="–"/>
              <a:defRPr sz="2800" kern="1200">
                <a:solidFill>
                  <a:srgbClr val="626262"/>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626262"/>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1772" indent="-457200"/>
            <a:r>
              <a:rPr lang="en-US" sz="3400" dirty="0" smtClean="0"/>
              <a:t>Universal screening in reading K-3      </a:t>
            </a:r>
            <a:r>
              <a:rPr lang="en-US" sz="3400" dirty="0" smtClean="0">
                <a:solidFill>
                  <a:srgbClr val="FF0000"/>
                </a:solidFill>
              </a:rPr>
              <a:t>2014 K-1, 2015 2-3</a:t>
            </a:r>
            <a:endParaRPr lang="en-US" sz="3400" dirty="0" smtClean="0"/>
          </a:p>
          <a:p>
            <a:pPr marL="461772" indent="-457200"/>
            <a:r>
              <a:rPr lang="en-US" sz="3400" dirty="0" smtClean="0"/>
              <a:t>For students with a “substantial deficiency” in reading:</a:t>
            </a:r>
          </a:p>
          <a:p>
            <a:pPr marL="571500" lvl="1" indent="-457200"/>
            <a:r>
              <a:rPr lang="en-US" sz="3000" dirty="0" smtClean="0"/>
              <a:t>Progress monitoring (same requirement as for students who are “at risk”)</a:t>
            </a:r>
          </a:p>
          <a:p>
            <a:pPr marL="571500" lvl="1" indent="-457200"/>
            <a:r>
              <a:rPr lang="en-US" sz="3000" dirty="0" smtClean="0"/>
              <a:t>Intensive instruction, including 90 minutes a day of scientific, research-based reading instruction</a:t>
            </a:r>
          </a:p>
          <a:p>
            <a:pPr marL="571500" lvl="1" indent="-457200"/>
            <a:r>
              <a:rPr lang="en-US" sz="3000" dirty="0" smtClean="0"/>
              <a:t>Notice to parents:</a:t>
            </a:r>
          </a:p>
          <a:p>
            <a:pPr marL="1257300" lvl="2" indent="-457200"/>
            <a:r>
              <a:rPr lang="en-US" sz="2600" dirty="0" smtClean="0"/>
              <a:t>The student has a substantial deficiency</a:t>
            </a:r>
          </a:p>
          <a:p>
            <a:pPr marL="1257300" lvl="2" indent="-457200"/>
            <a:r>
              <a:rPr lang="en-US" sz="2600" dirty="0" smtClean="0"/>
              <a:t>Strategies they can use to help the child succeed</a:t>
            </a:r>
          </a:p>
          <a:p>
            <a:pPr marL="1257300" lvl="2" indent="-457200"/>
            <a:r>
              <a:rPr lang="en-US" sz="2600" dirty="0" smtClean="0"/>
              <a:t>Student progress reports</a:t>
            </a:r>
          </a:p>
          <a:p>
            <a:pPr marL="461772" indent="-457200"/>
            <a:r>
              <a:rPr lang="en-US" sz="3400" dirty="0" smtClean="0"/>
              <a:t>Retention if the student is not proficient by the end of third grade, did not attend the summer program, and does not qualify for a good cause exemption</a:t>
            </a:r>
          </a:p>
          <a:p>
            <a:pPr marL="571500" lvl="1" indent="-457200"/>
            <a:endParaRPr lang="en-US" sz="3000" dirty="0"/>
          </a:p>
        </p:txBody>
      </p:sp>
    </p:spTree>
    <p:extLst>
      <p:ext uri="{BB962C8B-B14F-4D97-AF65-F5344CB8AC3E}">
        <p14:creationId xmlns:p14="http://schemas.microsoft.com/office/powerpoint/2010/main" val="30420586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551" y="1316978"/>
            <a:ext cx="6262152" cy="39789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Administration &amp; Scoring</a:t>
            </a:r>
            <a:endParaRPr lang="en-US" b="1" dirty="0"/>
          </a:p>
        </p:txBody>
      </p:sp>
      <p:sp>
        <p:nvSpPr>
          <p:cNvPr id="4" name="Slide Number Placeholder 3"/>
          <p:cNvSpPr>
            <a:spLocks noGrp="1"/>
          </p:cNvSpPr>
          <p:nvPr>
            <p:ph type="sldNum" sz="quarter" idx="12"/>
          </p:nvPr>
        </p:nvSpPr>
        <p:spPr/>
        <p:txBody>
          <a:bodyPr/>
          <a:lstStyle/>
          <a:p>
            <a:fld id="{BD188A3D-B9DB-4364-9A77-5CC9EB633660}" type="slidenum">
              <a:rPr lang="en-US" smtClean="0"/>
              <a:pPr/>
              <a:t>60</a:t>
            </a:fld>
            <a:endParaRPr lang="en-US" dirty="0"/>
          </a:p>
        </p:txBody>
      </p:sp>
      <p:sp>
        <p:nvSpPr>
          <p:cNvPr id="6" name="Line Callout 1 (Accent Bar) 5"/>
          <p:cNvSpPr/>
          <p:nvPr/>
        </p:nvSpPr>
        <p:spPr>
          <a:xfrm flipH="1">
            <a:off x="6629400" y="881359"/>
            <a:ext cx="2324100" cy="1118891"/>
          </a:xfrm>
          <a:prstGeom prst="accentCallout1">
            <a:avLst>
              <a:gd name="adj1" fmla="val 29591"/>
              <a:gd name="adj2" fmla="val 100897"/>
              <a:gd name="adj3" fmla="val 106283"/>
              <a:gd name="adj4" fmla="val 176549"/>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C4F22"/>
                </a:solidFill>
                <a:latin typeface="Myriad Pro" pitchFamily="34" charset="0"/>
              </a:rPr>
              <a:t>Use “Real Time”</a:t>
            </a:r>
            <a:br>
              <a:rPr lang="en-US" b="1" dirty="0" smtClean="0">
                <a:solidFill>
                  <a:srgbClr val="CC4F22"/>
                </a:solidFill>
                <a:latin typeface="Myriad Pro" pitchFamily="34" charset="0"/>
              </a:rPr>
            </a:br>
            <a:r>
              <a:rPr lang="en-US" sz="1600" dirty="0" smtClean="0">
                <a:solidFill>
                  <a:srgbClr val="366887"/>
                </a:solidFill>
                <a:latin typeface="Myriad Pro" pitchFamily="34" charset="0"/>
              </a:rPr>
              <a:t>(The default setting for any PC, Mac, iPad or Chromebook)</a:t>
            </a:r>
            <a:endParaRPr lang="en-US" sz="1600" dirty="0">
              <a:solidFill>
                <a:srgbClr val="366887"/>
              </a:solidFill>
              <a:latin typeface="Myriad Pro" pitchFamily="34" charset="0"/>
            </a:endParaRPr>
          </a:p>
        </p:txBody>
      </p:sp>
      <p:sp>
        <p:nvSpPr>
          <p:cNvPr id="10" name="Content Placeholder 2"/>
          <p:cNvSpPr>
            <a:spLocks noGrp="1"/>
          </p:cNvSpPr>
          <p:nvPr>
            <p:ph idx="1"/>
          </p:nvPr>
        </p:nvSpPr>
        <p:spPr>
          <a:xfrm>
            <a:off x="258862" y="819927"/>
            <a:ext cx="5741888" cy="583166"/>
          </a:xfrm>
        </p:spPr>
        <p:txBody>
          <a:bodyPr>
            <a:normAutofit/>
          </a:bodyPr>
          <a:lstStyle/>
          <a:p>
            <a:r>
              <a:rPr lang="en-US" sz="2000" dirty="0" smtClean="0"/>
              <a:t>Administering </a:t>
            </a:r>
            <a:r>
              <a:rPr lang="en-US" sz="2000" b="1" dirty="0" smtClean="0"/>
              <a:t>CBMReading</a:t>
            </a:r>
            <a:r>
              <a:rPr lang="en-US" sz="2000" dirty="0" smtClean="0"/>
              <a:t> via browser</a:t>
            </a:r>
            <a:endParaRPr lang="en-US" b="1" dirty="0"/>
          </a:p>
        </p:txBody>
      </p:sp>
      <p:sp>
        <p:nvSpPr>
          <p:cNvPr id="11" name="Line Callout 1 (Accent Bar) 10"/>
          <p:cNvSpPr/>
          <p:nvPr/>
        </p:nvSpPr>
        <p:spPr>
          <a:xfrm flipH="1">
            <a:off x="6629400" y="2152650"/>
            <a:ext cx="2324100" cy="1118891"/>
          </a:xfrm>
          <a:prstGeom prst="accentCallout1">
            <a:avLst>
              <a:gd name="adj1" fmla="val 26186"/>
              <a:gd name="adj2" fmla="val 100897"/>
              <a:gd name="adj3" fmla="val 25410"/>
              <a:gd name="adj4" fmla="val 123270"/>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C4F22"/>
                </a:solidFill>
                <a:latin typeface="Myriad Pro" pitchFamily="34" charset="0"/>
              </a:rPr>
              <a:t>Use “1 minute”</a:t>
            </a:r>
            <a:br>
              <a:rPr lang="en-US" b="1" dirty="0" smtClean="0">
                <a:solidFill>
                  <a:srgbClr val="CC4F22"/>
                </a:solidFill>
                <a:latin typeface="Myriad Pro" pitchFamily="34" charset="0"/>
              </a:rPr>
            </a:br>
            <a:r>
              <a:rPr lang="en-US" sz="1600" dirty="0" smtClean="0">
                <a:solidFill>
                  <a:srgbClr val="366887"/>
                </a:solidFill>
                <a:latin typeface="Myriad Pro" pitchFamily="34" charset="0"/>
              </a:rPr>
              <a:t>(The default setting for any PC, Mac, iPad or Chromebook)</a:t>
            </a:r>
            <a:endParaRPr lang="en-US" sz="1600" dirty="0">
              <a:solidFill>
                <a:srgbClr val="366887"/>
              </a:solidFill>
              <a:latin typeface="Myriad Pro" pitchFamily="34" charset="0"/>
            </a:endParaRPr>
          </a:p>
        </p:txBody>
      </p:sp>
      <p:sp>
        <p:nvSpPr>
          <p:cNvPr id="13" name="Line Callout 1 (Accent Bar) 12"/>
          <p:cNvSpPr/>
          <p:nvPr/>
        </p:nvSpPr>
        <p:spPr>
          <a:xfrm flipH="1">
            <a:off x="6629400" y="3366791"/>
            <a:ext cx="2324100" cy="1424284"/>
          </a:xfrm>
          <a:prstGeom prst="accentCallout1">
            <a:avLst>
              <a:gd name="adj1" fmla="val 26186"/>
              <a:gd name="adj2" fmla="val 100897"/>
              <a:gd name="adj3" fmla="val -42803"/>
              <a:gd name="adj4" fmla="val 124909"/>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C4F22"/>
                </a:solidFill>
                <a:latin typeface="Myriad Pro" pitchFamily="34" charset="0"/>
              </a:rPr>
              <a:t>Start Timer</a:t>
            </a:r>
            <a:br>
              <a:rPr lang="en-US" b="1" dirty="0" smtClean="0">
                <a:solidFill>
                  <a:srgbClr val="CC4F22"/>
                </a:solidFill>
                <a:latin typeface="Myriad Pro" pitchFamily="34" charset="0"/>
              </a:rPr>
            </a:br>
            <a:r>
              <a:rPr lang="en-US" sz="1600" dirty="0" smtClean="0">
                <a:solidFill>
                  <a:srgbClr val="366887"/>
                </a:solidFill>
                <a:latin typeface="Myriad Pro" pitchFamily="34" charset="0"/>
              </a:rPr>
              <a:t>After you read directions verbatim and student says first word.</a:t>
            </a:r>
            <a:endParaRPr lang="en-US" sz="1600" dirty="0">
              <a:solidFill>
                <a:srgbClr val="366887"/>
              </a:solidFill>
              <a:latin typeface="Myriad Pro" pitchFamily="34" charset="0"/>
            </a:endParaRPr>
          </a:p>
        </p:txBody>
      </p:sp>
      <p:sp>
        <p:nvSpPr>
          <p:cNvPr id="14" name="Line Callout 1 (Accent Bar) 13"/>
          <p:cNvSpPr/>
          <p:nvPr/>
        </p:nvSpPr>
        <p:spPr>
          <a:xfrm flipH="1">
            <a:off x="6638925" y="4914900"/>
            <a:ext cx="2324100" cy="960120"/>
          </a:xfrm>
          <a:prstGeom prst="accentCallout1">
            <a:avLst>
              <a:gd name="adj1" fmla="val 26186"/>
              <a:gd name="adj2" fmla="val 100897"/>
              <a:gd name="adj3" fmla="val -102266"/>
              <a:gd name="adj4" fmla="val 269581"/>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C4F22"/>
                </a:solidFill>
                <a:latin typeface="Myriad Pro" pitchFamily="34" charset="0"/>
              </a:rPr>
              <a:t>Click to mark errors </a:t>
            </a:r>
            <a:br>
              <a:rPr lang="en-US" b="1" dirty="0" smtClean="0">
                <a:solidFill>
                  <a:srgbClr val="CC4F22"/>
                </a:solidFill>
                <a:latin typeface="Myriad Pro" pitchFamily="34" charset="0"/>
              </a:rPr>
            </a:br>
            <a:r>
              <a:rPr lang="en-US" sz="1600" dirty="0" smtClean="0">
                <a:solidFill>
                  <a:srgbClr val="366887"/>
                </a:solidFill>
                <a:latin typeface="Myriad Pro" pitchFamily="34" charset="0"/>
              </a:rPr>
              <a:t>Click again to de-select</a:t>
            </a:r>
            <a:endParaRPr lang="en-US" dirty="0">
              <a:solidFill>
                <a:srgbClr val="366887"/>
              </a:solidFill>
              <a:latin typeface="Myriad Pro" pitchFamily="34" charset="0"/>
            </a:endParaRPr>
          </a:p>
        </p:txBody>
      </p:sp>
      <p:sp>
        <p:nvSpPr>
          <p:cNvPr id="15" name="Rectangle 14"/>
          <p:cNvSpPr/>
          <p:nvPr/>
        </p:nvSpPr>
        <p:spPr>
          <a:xfrm>
            <a:off x="1736725" y="3404890"/>
            <a:ext cx="434975" cy="123826"/>
          </a:xfrm>
          <a:prstGeom prst="rect">
            <a:avLst/>
          </a:prstGeom>
          <a:solidFill>
            <a:srgbClr val="FF0000">
              <a:alpha val="18039"/>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
        <p:nvSpPr>
          <p:cNvPr id="16" name="Rectangle 15"/>
          <p:cNvSpPr/>
          <p:nvPr/>
        </p:nvSpPr>
        <p:spPr>
          <a:xfrm>
            <a:off x="1079500" y="3601976"/>
            <a:ext cx="511175" cy="145518"/>
          </a:xfrm>
          <a:prstGeom prst="rect">
            <a:avLst/>
          </a:prstGeom>
          <a:solidFill>
            <a:srgbClr val="FF0000">
              <a:alpha val="18039"/>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
        <p:nvSpPr>
          <p:cNvPr id="17" name="Rectangle 16"/>
          <p:cNvSpPr/>
          <p:nvPr/>
        </p:nvSpPr>
        <p:spPr>
          <a:xfrm>
            <a:off x="2336801" y="3819136"/>
            <a:ext cx="368300" cy="145518"/>
          </a:xfrm>
          <a:prstGeom prst="rect">
            <a:avLst/>
          </a:prstGeom>
          <a:solidFill>
            <a:srgbClr val="FF0000">
              <a:alpha val="18039"/>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Tree>
    <p:extLst>
      <p:ext uri="{BB962C8B-B14F-4D97-AF65-F5344CB8AC3E}">
        <p14:creationId xmlns:p14="http://schemas.microsoft.com/office/powerpoint/2010/main" val="306023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&amp; Scoring</a:t>
            </a:r>
            <a:endParaRPr lang="en-US" b="1" dirty="0"/>
          </a:p>
        </p:txBody>
      </p:sp>
      <p:sp>
        <p:nvSpPr>
          <p:cNvPr id="4" name="Slide Number Placeholder 3"/>
          <p:cNvSpPr>
            <a:spLocks noGrp="1"/>
          </p:cNvSpPr>
          <p:nvPr>
            <p:ph type="sldNum" sz="quarter" idx="12"/>
          </p:nvPr>
        </p:nvSpPr>
        <p:spPr/>
        <p:txBody>
          <a:bodyPr/>
          <a:lstStyle/>
          <a:p>
            <a:fld id="{BD188A3D-B9DB-4364-9A77-5CC9EB633660}" type="slidenum">
              <a:rPr lang="en-US" smtClean="0"/>
              <a:pPr/>
              <a:t>61</a:t>
            </a:fld>
            <a:endParaRPr lang="en-US" dirty="0"/>
          </a:p>
        </p:txBody>
      </p:sp>
      <p:sp>
        <p:nvSpPr>
          <p:cNvPr id="10" name="Content Placeholder 2"/>
          <p:cNvSpPr>
            <a:spLocks noGrp="1"/>
          </p:cNvSpPr>
          <p:nvPr>
            <p:ph idx="1"/>
          </p:nvPr>
        </p:nvSpPr>
        <p:spPr>
          <a:xfrm>
            <a:off x="258862" y="819927"/>
            <a:ext cx="5741888" cy="583166"/>
          </a:xfrm>
        </p:spPr>
        <p:txBody>
          <a:bodyPr>
            <a:normAutofit/>
          </a:bodyPr>
          <a:lstStyle/>
          <a:p>
            <a:r>
              <a:rPr lang="en-US" sz="2000" dirty="0" smtClean="0"/>
              <a:t>Administering </a:t>
            </a:r>
            <a:r>
              <a:rPr lang="en-US" sz="2000" b="1" dirty="0" smtClean="0"/>
              <a:t>CBMReading</a:t>
            </a:r>
            <a:r>
              <a:rPr lang="en-US" sz="2000" dirty="0" smtClean="0"/>
              <a:t> via browser</a:t>
            </a:r>
            <a:endParaRPr lang="en-US" b="1" dirty="0"/>
          </a:p>
        </p:txBody>
      </p:sp>
      <p:grpSp>
        <p:nvGrpSpPr>
          <p:cNvPr id="3" name="Group 2"/>
          <p:cNvGrpSpPr/>
          <p:nvPr/>
        </p:nvGrpSpPr>
        <p:grpSpPr>
          <a:xfrm>
            <a:off x="186552" y="1589280"/>
            <a:ext cx="6246720" cy="2906520"/>
            <a:chOff x="186552" y="1589280"/>
            <a:chExt cx="6246720" cy="290652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552" y="1589280"/>
              <a:ext cx="6246720" cy="29065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633562" y="3042540"/>
              <a:ext cx="1652938" cy="145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grpSp>
      <p:sp>
        <p:nvSpPr>
          <p:cNvPr id="13" name="Line Callout 1 (Accent Bar) 12"/>
          <p:cNvSpPr/>
          <p:nvPr/>
        </p:nvSpPr>
        <p:spPr>
          <a:xfrm flipH="1">
            <a:off x="6629400" y="2994660"/>
            <a:ext cx="2324100" cy="2186940"/>
          </a:xfrm>
          <a:prstGeom prst="accentCallout1">
            <a:avLst>
              <a:gd name="adj1" fmla="val 26186"/>
              <a:gd name="adj2" fmla="val 100897"/>
              <a:gd name="adj3" fmla="val 3681"/>
              <a:gd name="adj4" fmla="val 214008"/>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C4F22"/>
                </a:solidFill>
                <a:latin typeface="Myriad Pro" pitchFamily="34" charset="0"/>
              </a:rPr>
              <a:t>Bulk Errors: </a:t>
            </a:r>
            <a:br>
              <a:rPr lang="en-US" b="1" dirty="0" smtClean="0">
                <a:solidFill>
                  <a:srgbClr val="CC4F22"/>
                </a:solidFill>
                <a:latin typeface="Myriad Pro" pitchFamily="34" charset="0"/>
              </a:rPr>
            </a:br>
            <a:r>
              <a:rPr lang="en-US" sz="1600" dirty="0" smtClean="0">
                <a:solidFill>
                  <a:srgbClr val="366887"/>
                </a:solidFill>
                <a:latin typeface="Myriad Pro" pitchFamily="34" charset="0"/>
              </a:rPr>
              <a:t>Highlight a row (or portion of a row) if student skipped a group of words.  Then click the </a:t>
            </a:r>
            <a:r>
              <a:rPr lang="en-US" sz="1600" b="1" dirty="0" smtClean="0">
                <a:solidFill>
                  <a:srgbClr val="366887"/>
                </a:solidFill>
                <a:latin typeface="Myriad Pro" pitchFamily="34" charset="0"/>
              </a:rPr>
              <a:t>“Bulk Errors” button </a:t>
            </a:r>
            <a:r>
              <a:rPr lang="en-US" sz="1600" dirty="0" smtClean="0">
                <a:solidFill>
                  <a:srgbClr val="366887"/>
                </a:solidFill>
                <a:latin typeface="Myriad Pro" pitchFamily="34" charset="0"/>
              </a:rPr>
              <a:t>to mark them all incorrect.</a:t>
            </a:r>
            <a:endParaRPr lang="en-US" sz="1600" dirty="0">
              <a:solidFill>
                <a:srgbClr val="366887"/>
              </a:solidFill>
              <a:latin typeface="Myriad Pro" pitchFamily="34" charset="0"/>
            </a:endParaRPr>
          </a:p>
        </p:txBody>
      </p:sp>
    </p:spTree>
    <p:extLst>
      <p:ext uri="{BB962C8B-B14F-4D97-AF65-F5344CB8AC3E}">
        <p14:creationId xmlns:p14="http://schemas.microsoft.com/office/powerpoint/2010/main" val="27854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&amp; Scoring</a:t>
            </a:r>
            <a:endParaRPr lang="en-US" b="1" dirty="0"/>
          </a:p>
        </p:txBody>
      </p:sp>
      <p:sp>
        <p:nvSpPr>
          <p:cNvPr id="4" name="Slide Number Placeholder 3"/>
          <p:cNvSpPr>
            <a:spLocks noGrp="1"/>
          </p:cNvSpPr>
          <p:nvPr>
            <p:ph type="sldNum" sz="quarter" idx="12"/>
          </p:nvPr>
        </p:nvSpPr>
        <p:spPr/>
        <p:txBody>
          <a:bodyPr/>
          <a:lstStyle/>
          <a:p>
            <a:fld id="{BD188A3D-B9DB-4364-9A77-5CC9EB633660}" type="slidenum">
              <a:rPr lang="en-US" smtClean="0"/>
              <a:pPr/>
              <a:t>62</a:t>
            </a:fld>
            <a:endParaRPr lang="en-US" dirty="0"/>
          </a:p>
        </p:txBody>
      </p:sp>
      <p:sp>
        <p:nvSpPr>
          <p:cNvPr id="6" name="Line Callout 1 (Accent Bar) 5"/>
          <p:cNvSpPr/>
          <p:nvPr/>
        </p:nvSpPr>
        <p:spPr>
          <a:xfrm flipH="1">
            <a:off x="6629400" y="881359"/>
            <a:ext cx="2324100" cy="1785641"/>
          </a:xfrm>
          <a:prstGeom prst="accentCallout1">
            <a:avLst>
              <a:gd name="adj1" fmla="val 5587"/>
              <a:gd name="adj2" fmla="val 100897"/>
              <a:gd name="adj3" fmla="val 217411"/>
              <a:gd name="adj4" fmla="val 255647"/>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C4F22"/>
                </a:solidFill>
                <a:latin typeface="Myriad Pro" pitchFamily="34" charset="0"/>
              </a:rPr>
              <a:t>Mark last word</a:t>
            </a:r>
            <a:br>
              <a:rPr lang="en-US" b="1" dirty="0" smtClean="0">
                <a:solidFill>
                  <a:srgbClr val="CC4F22"/>
                </a:solidFill>
                <a:latin typeface="Myriad Pro" pitchFamily="34" charset="0"/>
              </a:rPr>
            </a:br>
            <a:r>
              <a:rPr lang="en-US" sz="1600" dirty="0" smtClean="0">
                <a:solidFill>
                  <a:srgbClr val="366887"/>
                </a:solidFill>
                <a:latin typeface="Myriad Pro" pitchFamily="34" charset="0"/>
              </a:rPr>
              <a:t>Click on the last word the student read when the “tone” is played at the end of time limit.  Click it again to mark it as an error.   </a:t>
            </a:r>
            <a:endParaRPr lang="en-US" sz="1600" dirty="0">
              <a:solidFill>
                <a:srgbClr val="366887"/>
              </a:solidFill>
              <a:latin typeface="Myriad Pro" pitchFamily="34" charset="0"/>
            </a:endParaRPr>
          </a:p>
        </p:txBody>
      </p:sp>
      <p:sp>
        <p:nvSpPr>
          <p:cNvPr id="10" name="Content Placeholder 2"/>
          <p:cNvSpPr>
            <a:spLocks noGrp="1"/>
          </p:cNvSpPr>
          <p:nvPr>
            <p:ph idx="1"/>
          </p:nvPr>
        </p:nvSpPr>
        <p:spPr>
          <a:xfrm>
            <a:off x="258862" y="819927"/>
            <a:ext cx="5741888" cy="583166"/>
          </a:xfrm>
        </p:spPr>
        <p:txBody>
          <a:bodyPr>
            <a:normAutofit/>
          </a:bodyPr>
          <a:lstStyle/>
          <a:p>
            <a:pPr marL="0" indent="0">
              <a:buNone/>
            </a:pPr>
            <a:r>
              <a:rPr lang="en-US" sz="2000" dirty="0" smtClean="0"/>
              <a:t>       Administering </a:t>
            </a:r>
            <a:r>
              <a:rPr lang="en-US" sz="2000" b="1" dirty="0" smtClean="0"/>
              <a:t>CBMReading</a:t>
            </a:r>
            <a:r>
              <a:rPr lang="en-US" sz="2000" dirty="0" smtClean="0"/>
              <a:t> via browser</a:t>
            </a:r>
            <a:endParaRPr lang="en-US" b="1" dirty="0"/>
          </a:p>
        </p:txBody>
      </p:sp>
      <p:sp>
        <p:nvSpPr>
          <p:cNvPr id="14" name="Freeform 13"/>
          <p:cNvSpPr/>
          <p:nvPr/>
        </p:nvSpPr>
        <p:spPr>
          <a:xfrm>
            <a:off x="190500" y="5619750"/>
            <a:ext cx="6181801" cy="285750"/>
          </a:xfrm>
          <a:custGeom>
            <a:avLst/>
            <a:gdLst>
              <a:gd name="connsiteX0" fmla="*/ 0 w 6181801"/>
              <a:gd name="connsiteY0" fmla="*/ 266700 h 285750"/>
              <a:gd name="connsiteX1" fmla="*/ 0 w 6181801"/>
              <a:gd name="connsiteY1" fmla="*/ 266700 h 285750"/>
              <a:gd name="connsiteX2" fmla="*/ 85725 w 6181801"/>
              <a:gd name="connsiteY2" fmla="*/ 247650 h 285750"/>
              <a:gd name="connsiteX3" fmla="*/ 114300 w 6181801"/>
              <a:gd name="connsiteY3" fmla="*/ 238125 h 285750"/>
              <a:gd name="connsiteX4" fmla="*/ 180975 w 6181801"/>
              <a:gd name="connsiteY4" fmla="*/ 219075 h 285750"/>
              <a:gd name="connsiteX5" fmla="*/ 209550 w 6181801"/>
              <a:gd name="connsiteY5" fmla="*/ 200025 h 285750"/>
              <a:gd name="connsiteX6" fmla="*/ 257175 w 6181801"/>
              <a:gd name="connsiteY6" fmla="*/ 190500 h 285750"/>
              <a:gd name="connsiteX7" fmla="*/ 295275 w 6181801"/>
              <a:gd name="connsiteY7" fmla="*/ 180975 h 285750"/>
              <a:gd name="connsiteX8" fmla="*/ 323850 w 6181801"/>
              <a:gd name="connsiteY8" fmla="*/ 161925 h 285750"/>
              <a:gd name="connsiteX9" fmla="*/ 381000 w 6181801"/>
              <a:gd name="connsiteY9" fmla="*/ 152400 h 285750"/>
              <a:gd name="connsiteX10" fmla="*/ 466725 w 6181801"/>
              <a:gd name="connsiteY10" fmla="*/ 171450 h 285750"/>
              <a:gd name="connsiteX11" fmla="*/ 504825 w 6181801"/>
              <a:gd name="connsiteY11" fmla="*/ 180975 h 285750"/>
              <a:gd name="connsiteX12" fmla="*/ 533400 w 6181801"/>
              <a:gd name="connsiteY12" fmla="*/ 200025 h 285750"/>
              <a:gd name="connsiteX13" fmla="*/ 561975 w 6181801"/>
              <a:gd name="connsiteY13" fmla="*/ 209550 h 285750"/>
              <a:gd name="connsiteX14" fmla="*/ 609600 w 6181801"/>
              <a:gd name="connsiteY14" fmla="*/ 228600 h 285750"/>
              <a:gd name="connsiteX15" fmla="*/ 819150 w 6181801"/>
              <a:gd name="connsiteY15" fmla="*/ 219075 h 285750"/>
              <a:gd name="connsiteX16" fmla="*/ 876300 w 6181801"/>
              <a:gd name="connsiteY16" fmla="*/ 200025 h 285750"/>
              <a:gd name="connsiteX17" fmla="*/ 933450 w 6181801"/>
              <a:gd name="connsiteY17" fmla="*/ 161925 h 285750"/>
              <a:gd name="connsiteX18" fmla="*/ 990600 w 6181801"/>
              <a:gd name="connsiteY18" fmla="*/ 133350 h 285750"/>
              <a:gd name="connsiteX19" fmla="*/ 1066800 w 6181801"/>
              <a:gd name="connsiteY19" fmla="*/ 114300 h 285750"/>
              <a:gd name="connsiteX20" fmla="*/ 1352550 w 6181801"/>
              <a:gd name="connsiteY20" fmla="*/ 123825 h 285750"/>
              <a:gd name="connsiteX21" fmla="*/ 1438275 w 6181801"/>
              <a:gd name="connsiteY21" fmla="*/ 152400 h 285750"/>
              <a:gd name="connsiteX22" fmla="*/ 1485900 w 6181801"/>
              <a:gd name="connsiteY22" fmla="*/ 161925 h 285750"/>
              <a:gd name="connsiteX23" fmla="*/ 1543050 w 6181801"/>
              <a:gd name="connsiteY23" fmla="*/ 180975 h 285750"/>
              <a:gd name="connsiteX24" fmla="*/ 1581150 w 6181801"/>
              <a:gd name="connsiteY24" fmla="*/ 190500 h 285750"/>
              <a:gd name="connsiteX25" fmla="*/ 1838325 w 6181801"/>
              <a:gd name="connsiteY25" fmla="*/ 180975 h 285750"/>
              <a:gd name="connsiteX26" fmla="*/ 1866900 w 6181801"/>
              <a:gd name="connsiteY26" fmla="*/ 161925 h 285750"/>
              <a:gd name="connsiteX27" fmla="*/ 1943100 w 6181801"/>
              <a:gd name="connsiteY27" fmla="*/ 123825 h 285750"/>
              <a:gd name="connsiteX28" fmla="*/ 2057400 w 6181801"/>
              <a:gd name="connsiteY28" fmla="*/ 85725 h 285750"/>
              <a:gd name="connsiteX29" fmla="*/ 2085975 w 6181801"/>
              <a:gd name="connsiteY29" fmla="*/ 76200 h 285750"/>
              <a:gd name="connsiteX30" fmla="*/ 2114550 w 6181801"/>
              <a:gd name="connsiteY30" fmla="*/ 57150 h 285750"/>
              <a:gd name="connsiteX31" fmla="*/ 2162175 w 6181801"/>
              <a:gd name="connsiteY31" fmla="*/ 47625 h 285750"/>
              <a:gd name="connsiteX32" fmla="*/ 2190750 w 6181801"/>
              <a:gd name="connsiteY32" fmla="*/ 38100 h 285750"/>
              <a:gd name="connsiteX33" fmla="*/ 2276475 w 6181801"/>
              <a:gd name="connsiteY33" fmla="*/ 47625 h 285750"/>
              <a:gd name="connsiteX34" fmla="*/ 2343150 w 6181801"/>
              <a:gd name="connsiteY34" fmla="*/ 76200 h 285750"/>
              <a:gd name="connsiteX35" fmla="*/ 2381250 w 6181801"/>
              <a:gd name="connsiteY35" fmla="*/ 85725 h 285750"/>
              <a:gd name="connsiteX36" fmla="*/ 2457450 w 6181801"/>
              <a:gd name="connsiteY36" fmla="*/ 104775 h 285750"/>
              <a:gd name="connsiteX37" fmla="*/ 2667000 w 6181801"/>
              <a:gd name="connsiteY37" fmla="*/ 114300 h 285750"/>
              <a:gd name="connsiteX38" fmla="*/ 2743200 w 6181801"/>
              <a:gd name="connsiteY38" fmla="*/ 142875 h 285750"/>
              <a:gd name="connsiteX39" fmla="*/ 2771775 w 6181801"/>
              <a:gd name="connsiteY39" fmla="*/ 152400 h 285750"/>
              <a:gd name="connsiteX40" fmla="*/ 2809875 w 6181801"/>
              <a:gd name="connsiteY40" fmla="*/ 171450 h 285750"/>
              <a:gd name="connsiteX41" fmla="*/ 2924175 w 6181801"/>
              <a:gd name="connsiteY41" fmla="*/ 152400 h 285750"/>
              <a:gd name="connsiteX42" fmla="*/ 2981325 w 6181801"/>
              <a:gd name="connsiteY42" fmla="*/ 142875 h 285750"/>
              <a:gd name="connsiteX43" fmla="*/ 3009900 w 6181801"/>
              <a:gd name="connsiteY43" fmla="*/ 133350 h 285750"/>
              <a:gd name="connsiteX44" fmla="*/ 3286125 w 6181801"/>
              <a:gd name="connsiteY44" fmla="*/ 123825 h 285750"/>
              <a:gd name="connsiteX45" fmla="*/ 3333750 w 6181801"/>
              <a:gd name="connsiteY45" fmla="*/ 114300 h 285750"/>
              <a:gd name="connsiteX46" fmla="*/ 3362325 w 6181801"/>
              <a:gd name="connsiteY46" fmla="*/ 104775 h 285750"/>
              <a:gd name="connsiteX47" fmla="*/ 3467100 w 6181801"/>
              <a:gd name="connsiteY47" fmla="*/ 85725 h 285750"/>
              <a:gd name="connsiteX48" fmla="*/ 3505200 w 6181801"/>
              <a:gd name="connsiteY48" fmla="*/ 47625 h 285750"/>
              <a:gd name="connsiteX49" fmla="*/ 3533775 w 6181801"/>
              <a:gd name="connsiteY49" fmla="*/ 19050 h 285750"/>
              <a:gd name="connsiteX50" fmla="*/ 3562350 w 6181801"/>
              <a:gd name="connsiteY50" fmla="*/ 0 h 285750"/>
              <a:gd name="connsiteX51" fmla="*/ 3619500 w 6181801"/>
              <a:gd name="connsiteY51" fmla="*/ 9525 h 285750"/>
              <a:gd name="connsiteX52" fmla="*/ 3648075 w 6181801"/>
              <a:gd name="connsiteY52" fmla="*/ 28575 h 285750"/>
              <a:gd name="connsiteX53" fmla="*/ 3686175 w 6181801"/>
              <a:gd name="connsiteY53" fmla="*/ 47625 h 285750"/>
              <a:gd name="connsiteX54" fmla="*/ 3733800 w 6181801"/>
              <a:gd name="connsiteY54" fmla="*/ 57150 h 285750"/>
              <a:gd name="connsiteX55" fmla="*/ 3771900 w 6181801"/>
              <a:gd name="connsiteY55" fmla="*/ 66675 h 285750"/>
              <a:gd name="connsiteX56" fmla="*/ 3867150 w 6181801"/>
              <a:gd name="connsiteY56" fmla="*/ 95250 h 285750"/>
              <a:gd name="connsiteX57" fmla="*/ 3924300 w 6181801"/>
              <a:gd name="connsiteY57" fmla="*/ 104775 h 285750"/>
              <a:gd name="connsiteX58" fmla="*/ 3990975 w 6181801"/>
              <a:gd name="connsiteY58" fmla="*/ 133350 h 285750"/>
              <a:gd name="connsiteX59" fmla="*/ 4038600 w 6181801"/>
              <a:gd name="connsiteY59" fmla="*/ 161925 h 285750"/>
              <a:gd name="connsiteX60" fmla="*/ 4095750 w 6181801"/>
              <a:gd name="connsiteY60" fmla="*/ 200025 h 285750"/>
              <a:gd name="connsiteX61" fmla="*/ 4238625 w 6181801"/>
              <a:gd name="connsiteY61" fmla="*/ 190500 h 285750"/>
              <a:gd name="connsiteX62" fmla="*/ 4286250 w 6181801"/>
              <a:gd name="connsiteY62" fmla="*/ 180975 h 285750"/>
              <a:gd name="connsiteX63" fmla="*/ 4410075 w 6181801"/>
              <a:gd name="connsiteY63" fmla="*/ 171450 h 285750"/>
              <a:gd name="connsiteX64" fmla="*/ 4457700 w 6181801"/>
              <a:gd name="connsiteY64" fmla="*/ 161925 h 285750"/>
              <a:gd name="connsiteX65" fmla="*/ 4486275 w 6181801"/>
              <a:gd name="connsiteY65" fmla="*/ 152400 h 285750"/>
              <a:gd name="connsiteX66" fmla="*/ 4619625 w 6181801"/>
              <a:gd name="connsiteY66" fmla="*/ 161925 h 285750"/>
              <a:gd name="connsiteX67" fmla="*/ 4648200 w 6181801"/>
              <a:gd name="connsiteY67" fmla="*/ 171450 h 285750"/>
              <a:gd name="connsiteX68" fmla="*/ 4695825 w 6181801"/>
              <a:gd name="connsiteY68" fmla="*/ 190500 h 285750"/>
              <a:gd name="connsiteX69" fmla="*/ 4733925 w 6181801"/>
              <a:gd name="connsiteY69" fmla="*/ 200025 h 285750"/>
              <a:gd name="connsiteX70" fmla="*/ 4762500 w 6181801"/>
              <a:gd name="connsiteY70" fmla="*/ 209550 h 285750"/>
              <a:gd name="connsiteX71" fmla="*/ 4819650 w 6181801"/>
              <a:gd name="connsiteY71" fmla="*/ 190500 h 285750"/>
              <a:gd name="connsiteX72" fmla="*/ 4857750 w 6181801"/>
              <a:gd name="connsiteY72" fmla="*/ 171450 h 285750"/>
              <a:gd name="connsiteX73" fmla="*/ 4981575 w 6181801"/>
              <a:gd name="connsiteY73" fmla="*/ 161925 h 285750"/>
              <a:gd name="connsiteX74" fmla="*/ 5276850 w 6181801"/>
              <a:gd name="connsiteY74" fmla="*/ 161925 h 285750"/>
              <a:gd name="connsiteX75" fmla="*/ 5410200 w 6181801"/>
              <a:gd name="connsiteY75" fmla="*/ 152400 h 285750"/>
              <a:gd name="connsiteX76" fmla="*/ 5695950 w 6181801"/>
              <a:gd name="connsiteY76" fmla="*/ 133350 h 285750"/>
              <a:gd name="connsiteX77" fmla="*/ 5743575 w 6181801"/>
              <a:gd name="connsiteY77" fmla="*/ 123825 h 285750"/>
              <a:gd name="connsiteX78" fmla="*/ 5905500 w 6181801"/>
              <a:gd name="connsiteY78" fmla="*/ 161925 h 285750"/>
              <a:gd name="connsiteX79" fmla="*/ 5934075 w 6181801"/>
              <a:gd name="connsiteY79" fmla="*/ 180975 h 285750"/>
              <a:gd name="connsiteX80" fmla="*/ 6086475 w 6181801"/>
              <a:gd name="connsiteY80" fmla="*/ 171450 h 285750"/>
              <a:gd name="connsiteX81" fmla="*/ 6172200 w 6181801"/>
              <a:gd name="connsiteY81" fmla="*/ 171450 h 285750"/>
              <a:gd name="connsiteX82" fmla="*/ 6181725 w 6181801"/>
              <a:gd name="connsiteY82" fmla="*/ 285750 h 285750"/>
              <a:gd name="connsiteX83" fmla="*/ 0 w 6181801"/>
              <a:gd name="connsiteY83" fmla="*/ 26670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181801" h="285750">
                <a:moveTo>
                  <a:pt x="0" y="266700"/>
                </a:moveTo>
                <a:lnTo>
                  <a:pt x="0" y="266700"/>
                </a:lnTo>
                <a:cubicBezTo>
                  <a:pt x="28575" y="260350"/>
                  <a:pt x="57327" y="254750"/>
                  <a:pt x="85725" y="247650"/>
                </a:cubicBezTo>
                <a:cubicBezTo>
                  <a:pt x="95465" y="245215"/>
                  <a:pt x="104646" y="240883"/>
                  <a:pt x="114300" y="238125"/>
                </a:cubicBezTo>
                <a:cubicBezTo>
                  <a:pt x="128542" y="234056"/>
                  <a:pt x="165750" y="226688"/>
                  <a:pt x="180975" y="219075"/>
                </a:cubicBezTo>
                <a:cubicBezTo>
                  <a:pt x="191214" y="213955"/>
                  <a:pt x="198831" y="204045"/>
                  <a:pt x="209550" y="200025"/>
                </a:cubicBezTo>
                <a:cubicBezTo>
                  <a:pt x="224709" y="194341"/>
                  <a:pt x="241371" y="194012"/>
                  <a:pt x="257175" y="190500"/>
                </a:cubicBezTo>
                <a:cubicBezTo>
                  <a:pt x="269954" y="187660"/>
                  <a:pt x="282575" y="184150"/>
                  <a:pt x="295275" y="180975"/>
                </a:cubicBezTo>
                <a:cubicBezTo>
                  <a:pt x="304800" y="174625"/>
                  <a:pt x="312990" y="165545"/>
                  <a:pt x="323850" y="161925"/>
                </a:cubicBezTo>
                <a:cubicBezTo>
                  <a:pt x="342172" y="155818"/>
                  <a:pt x="361687" y="152400"/>
                  <a:pt x="381000" y="152400"/>
                </a:cubicBezTo>
                <a:cubicBezTo>
                  <a:pt x="423974" y="152400"/>
                  <a:pt x="432347" y="161628"/>
                  <a:pt x="466725" y="171450"/>
                </a:cubicBezTo>
                <a:cubicBezTo>
                  <a:pt x="479312" y="175046"/>
                  <a:pt x="492125" y="177800"/>
                  <a:pt x="504825" y="180975"/>
                </a:cubicBezTo>
                <a:cubicBezTo>
                  <a:pt x="514350" y="187325"/>
                  <a:pt x="523161" y="194905"/>
                  <a:pt x="533400" y="200025"/>
                </a:cubicBezTo>
                <a:cubicBezTo>
                  <a:pt x="542380" y="204515"/>
                  <a:pt x="552574" y="206025"/>
                  <a:pt x="561975" y="209550"/>
                </a:cubicBezTo>
                <a:cubicBezTo>
                  <a:pt x="577984" y="215553"/>
                  <a:pt x="593725" y="222250"/>
                  <a:pt x="609600" y="228600"/>
                </a:cubicBezTo>
                <a:cubicBezTo>
                  <a:pt x="679450" y="225425"/>
                  <a:pt x="749626" y="226524"/>
                  <a:pt x="819150" y="219075"/>
                </a:cubicBezTo>
                <a:cubicBezTo>
                  <a:pt x="839116" y="216936"/>
                  <a:pt x="859592" y="211164"/>
                  <a:pt x="876300" y="200025"/>
                </a:cubicBezTo>
                <a:lnTo>
                  <a:pt x="933450" y="161925"/>
                </a:lnTo>
                <a:cubicBezTo>
                  <a:pt x="963462" y="141917"/>
                  <a:pt x="957232" y="142450"/>
                  <a:pt x="990600" y="133350"/>
                </a:cubicBezTo>
                <a:cubicBezTo>
                  <a:pt x="1015859" y="126461"/>
                  <a:pt x="1066800" y="114300"/>
                  <a:pt x="1066800" y="114300"/>
                </a:cubicBezTo>
                <a:cubicBezTo>
                  <a:pt x="1162050" y="117475"/>
                  <a:pt x="1257402" y="118388"/>
                  <a:pt x="1352550" y="123825"/>
                </a:cubicBezTo>
                <a:cubicBezTo>
                  <a:pt x="1418440" y="127590"/>
                  <a:pt x="1381887" y="133604"/>
                  <a:pt x="1438275" y="152400"/>
                </a:cubicBezTo>
                <a:cubicBezTo>
                  <a:pt x="1453634" y="157520"/>
                  <a:pt x="1470281" y="157665"/>
                  <a:pt x="1485900" y="161925"/>
                </a:cubicBezTo>
                <a:cubicBezTo>
                  <a:pt x="1505273" y="167209"/>
                  <a:pt x="1523569" y="176105"/>
                  <a:pt x="1543050" y="180975"/>
                </a:cubicBezTo>
                <a:lnTo>
                  <a:pt x="1581150" y="190500"/>
                </a:lnTo>
                <a:cubicBezTo>
                  <a:pt x="1666875" y="187325"/>
                  <a:pt x="1752967" y="189511"/>
                  <a:pt x="1838325" y="180975"/>
                </a:cubicBezTo>
                <a:cubicBezTo>
                  <a:pt x="1849716" y="179836"/>
                  <a:pt x="1856850" y="167407"/>
                  <a:pt x="1866900" y="161925"/>
                </a:cubicBezTo>
                <a:cubicBezTo>
                  <a:pt x="1891831" y="148327"/>
                  <a:pt x="1916159" y="132805"/>
                  <a:pt x="1943100" y="123825"/>
                </a:cubicBezTo>
                <a:lnTo>
                  <a:pt x="2057400" y="85725"/>
                </a:lnTo>
                <a:cubicBezTo>
                  <a:pt x="2066925" y="82550"/>
                  <a:pt x="2077621" y="81769"/>
                  <a:pt x="2085975" y="76200"/>
                </a:cubicBezTo>
                <a:cubicBezTo>
                  <a:pt x="2095500" y="69850"/>
                  <a:pt x="2103831" y="61170"/>
                  <a:pt x="2114550" y="57150"/>
                </a:cubicBezTo>
                <a:cubicBezTo>
                  <a:pt x="2129709" y="51466"/>
                  <a:pt x="2146469" y="51552"/>
                  <a:pt x="2162175" y="47625"/>
                </a:cubicBezTo>
                <a:cubicBezTo>
                  <a:pt x="2171915" y="45190"/>
                  <a:pt x="2181225" y="41275"/>
                  <a:pt x="2190750" y="38100"/>
                </a:cubicBezTo>
                <a:cubicBezTo>
                  <a:pt x="2219325" y="41275"/>
                  <a:pt x="2248115" y="42898"/>
                  <a:pt x="2276475" y="47625"/>
                </a:cubicBezTo>
                <a:cubicBezTo>
                  <a:pt x="2304859" y="52356"/>
                  <a:pt x="2315391" y="65790"/>
                  <a:pt x="2343150" y="76200"/>
                </a:cubicBezTo>
                <a:cubicBezTo>
                  <a:pt x="2355407" y="80797"/>
                  <a:pt x="2368663" y="82129"/>
                  <a:pt x="2381250" y="85725"/>
                </a:cubicBezTo>
                <a:cubicBezTo>
                  <a:pt x="2413862" y="95043"/>
                  <a:pt x="2418235" y="101870"/>
                  <a:pt x="2457450" y="104775"/>
                </a:cubicBezTo>
                <a:cubicBezTo>
                  <a:pt x="2527181" y="109940"/>
                  <a:pt x="2597150" y="111125"/>
                  <a:pt x="2667000" y="114300"/>
                </a:cubicBezTo>
                <a:cubicBezTo>
                  <a:pt x="2731860" y="135920"/>
                  <a:pt x="2652085" y="108707"/>
                  <a:pt x="2743200" y="142875"/>
                </a:cubicBezTo>
                <a:cubicBezTo>
                  <a:pt x="2752601" y="146400"/>
                  <a:pt x="2762547" y="148445"/>
                  <a:pt x="2771775" y="152400"/>
                </a:cubicBezTo>
                <a:cubicBezTo>
                  <a:pt x="2784826" y="157993"/>
                  <a:pt x="2797175" y="165100"/>
                  <a:pt x="2809875" y="171450"/>
                </a:cubicBezTo>
                <a:lnTo>
                  <a:pt x="2924175" y="152400"/>
                </a:lnTo>
                <a:cubicBezTo>
                  <a:pt x="2943225" y="149225"/>
                  <a:pt x="2963003" y="148982"/>
                  <a:pt x="2981325" y="142875"/>
                </a:cubicBezTo>
                <a:cubicBezTo>
                  <a:pt x="2990850" y="139700"/>
                  <a:pt x="2999879" y="133976"/>
                  <a:pt x="3009900" y="133350"/>
                </a:cubicBezTo>
                <a:cubicBezTo>
                  <a:pt x="3101850" y="127603"/>
                  <a:pt x="3194050" y="127000"/>
                  <a:pt x="3286125" y="123825"/>
                </a:cubicBezTo>
                <a:cubicBezTo>
                  <a:pt x="3302000" y="120650"/>
                  <a:pt x="3318044" y="118227"/>
                  <a:pt x="3333750" y="114300"/>
                </a:cubicBezTo>
                <a:cubicBezTo>
                  <a:pt x="3343490" y="111865"/>
                  <a:pt x="3352508" y="106879"/>
                  <a:pt x="3362325" y="104775"/>
                </a:cubicBezTo>
                <a:cubicBezTo>
                  <a:pt x="3397035" y="97337"/>
                  <a:pt x="3432175" y="92075"/>
                  <a:pt x="3467100" y="85725"/>
                </a:cubicBezTo>
                <a:cubicBezTo>
                  <a:pt x="3485243" y="31296"/>
                  <a:pt x="3461657" y="76654"/>
                  <a:pt x="3505200" y="47625"/>
                </a:cubicBezTo>
                <a:cubicBezTo>
                  <a:pt x="3516408" y="40153"/>
                  <a:pt x="3523427" y="27674"/>
                  <a:pt x="3533775" y="19050"/>
                </a:cubicBezTo>
                <a:cubicBezTo>
                  <a:pt x="3542569" y="11721"/>
                  <a:pt x="3552825" y="6350"/>
                  <a:pt x="3562350" y="0"/>
                </a:cubicBezTo>
                <a:cubicBezTo>
                  <a:pt x="3581400" y="3175"/>
                  <a:pt x="3601178" y="3418"/>
                  <a:pt x="3619500" y="9525"/>
                </a:cubicBezTo>
                <a:cubicBezTo>
                  <a:pt x="3630360" y="13145"/>
                  <a:pt x="3638136" y="22895"/>
                  <a:pt x="3648075" y="28575"/>
                </a:cubicBezTo>
                <a:cubicBezTo>
                  <a:pt x="3660403" y="35620"/>
                  <a:pt x="3672705" y="43135"/>
                  <a:pt x="3686175" y="47625"/>
                </a:cubicBezTo>
                <a:cubicBezTo>
                  <a:pt x="3701534" y="52745"/>
                  <a:pt x="3717996" y="53638"/>
                  <a:pt x="3733800" y="57150"/>
                </a:cubicBezTo>
                <a:cubicBezTo>
                  <a:pt x="3746579" y="59990"/>
                  <a:pt x="3759361" y="62913"/>
                  <a:pt x="3771900" y="66675"/>
                </a:cubicBezTo>
                <a:cubicBezTo>
                  <a:pt x="3820496" y="81254"/>
                  <a:pt x="3823242" y="86468"/>
                  <a:pt x="3867150" y="95250"/>
                </a:cubicBezTo>
                <a:cubicBezTo>
                  <a:pt x="3886088" y="99038"/>
                  <a:pt x="3905447" y="100585"/>
                  <a:pt x="3924300" y="104775"/>
                </a:cubicBezTo>
                <a:cubicBezTo>
                  <a:pt x="3946782" y="109771"/>
                  <a:pt x="3971562" y="122565"/>
                  <a:pt x="3990975" y="133350"/>
                </a:cubicBezTo>
                <a:cubicBezTo>
                  <a:pt x="4007159" y="142341"/>
                  <a:pt x="4022981" y="151986"/>
                  <a:pt x="4038600" y="161925"/>
                </a:cubicBezTo>
                <a:cubicBezTo>
                  <a:pt x="4057916" y="174217"/>
                  <a:pt x="4095750" y="200025"/>
                  <a:pt x="4095750" y="200025"/>
                </a:cubicBezTo>
                <a:cubicBezTo>
                  <a:pt x="4143375" y="196850"/>
                  <a:pt x="4191131" y="195249"/>
                  <a:pt x="4238625" y="190500"/>
                </a:cubicBezTo>
                <a:cubicBezTo>
                  <a:pt x="4254734" y="188889"/>
                  <a:pt x="4270160" y="182763"/>
                  <a:pt x="4286250" y="180975"/>
                </a:cubicBezTo>
                <a:cubicBezTo>
                  <a:pt x="4327394" y="176403"/>
                  <a:pt x="4368800" y="174625"/>
                  <a:pt x="4410075" y="171450"/>
                </a:cubicBezTo>
                <a:cubicBezTo>
                  <a:pt x="4425950" y="168275"/>
                  <a:pt x="4441994" y="165852"/>
                  <a:pt x="4457700" y="161925"/>
                </a:cubicBezTo>
                <a:cubicBezTo>
                  <a:pt x="4467440" y="159490"/>
                  <a:pt x="4476235" y="152400"/>
                  <a:pt x="4486275" y="152400"/>
                </a:cubicBezTo>
                <a:cubicBezTo>
                  <a:pt x="4530838" y="152400"/>
                  <a:pt x="4575175" y="158750"/>
                  <a:pt x="4619625" y="161925"/>
                </a:cubicBezTo>
                <a:cubicBezTo>
                  <a:pt x="4629150" y="165100"/>
                  <a:pt x="4638799" y="167925"/>
                  <a:pt x="4648200" y="171450"/>
                </a:cubicBezTo>
                <a:cubicBezTo>
                  <a:pt x="4664209" y="177453"/>
                  <a:pt x="4679605" y="185093"/>
                  <a:pt x="4695825" y="190500"/>
                </a:cubicBezTo>
                <a:cubicBezTo>
                  <a:pt x="4708244" y="194640"/>
                  <a:pt x="4721338" y="196429"/>
                  <a:pt x="4733925" y="200025"/>
                </a:cubicBezTo>
                <a:cubicBezTo>
                  <a:pt x="4743579" y="202783"/>
                  <a:pt x="4752975" y="206375"/>
                  <a:pt x="4762500" y="209550"/>
                </a:cubicBezTo>
                <a:cubicBezTo>
                  <a:pt x="4781550" y="203200"/>
                  <a:pt x="4801689" y="199480"/>
                  <a:pt x="4819650" y="190500"/>
                </a:cubicBezTo>
                <a:cubicBezTo>
                  <a:pt x="4832350" y="184150"/>
                  <a:pt x="4843767" y="173918"/>
                  <a:pt x="4857750" y="171450"/>
                </a:cubicBezTo>
                <a:cubicBezTo>
                  <a:pt x="4898517" y="164256"/>
                  <a:pt x="4940300" y="165100"/>
                  <a:pt x="4981575" y="161925"/>
                </a:cubicBezTo>
                <a:cubicBezTo>
                  <a:pt x="5109007" y="130067"/>
                  <a:pt x="4966555" y="161925"/>
                  <a:pt x="5276850" y="161925"/>
                </a:cubicBezTo>
                <a:cubicBezTo>
                  <a:pt x="5321413" y="161925"/>
                  <a:pt x="5365750" y="155575"/>
                  <a:pt x="5410200" y="152400"/>
                </a:cubicBezTo>
                <a:cubicBezTo>
                  <a:pt x="5523097" y="114768"/>
                  <a:pt x="5403619" y="151621"/>
                  <a:pt x="5695950" y="133350"/>
                </a:cubicBezTo>
                <a:cubicBezTo>
                  <a:pt x="5712108" y="132340"/>
                  <a:pt x="5727700" y="127000"/>
                  <a:pt x="5743575" y="123825"/>
                </a:cubicBezTo>
                <a:cubicBezTo>
                  <a:pt x="5757722" y="126397"/>
                  <a:pt x="5877117" y="143003"/>
                  <a:pt x="5905500" y="161925"/>
                </a:cubicBezTo>
                <a:lnTo>
                  <a:pt x="5934075" y="180975"/>
                </a:lnTo>
                <a:cubicBezTo>
                  <a:pt x="5984875" y="177800"/>
                  <a:pt x="6035828" y="176515"/>
                  <a:pt x="6086475" y="171450"/>
                </a:cubicBezTo>
                <a:cubicBezTo>
                  <a:pt x="6167184" y="163379"/>
                  <a:pt x="6078468" y="152704"/>
                  <a:pt x="6172200" y="171450"/>
                </a:cubicBezTo>
                <a:cubicBezTo>
                  <a:pt x="6183300" y="260252"/>
                  <a:pt x="6181725" y="222052"/>
                  <a:pt x="6181725" y="285750"/>
                </a:cubicBezTo>
                <a:lnTo>
                  <a:pt x="0" y="266700"/>
                </a:lnTo>
                <a:close/>
              </a:path>
            </a:pathLst>
          </a:custGeom>
          <a:solidFill>
            <a:schemeClr val="bg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grpSp>
        <p:nvGrpSpPr>
          <p:cNvPr id="5" name="Group 4"/>
          <p:cNvGrpSpPr/>
          <p:nvPr/>
        </p:nvGrpSpPr>
        <p:grpSpPr>
          <a:xfrm>
            <a:off x="186551" y="1371446"/>
            <a:ext cx="6166109" cy="4515004"/>
            <a:chOff x="186551" y="1371446"/>
            <a:chExt cx="6166109" cy="4515004"/>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551" y="1371446"/>
              <a:ext cx="6166109" cy="45150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52950" y="4114800"/>
              <a:ext cx="1799710" cy="17430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grpSp>
      <p:sp>
        <p:nvSpPr>
          <p:cNvPr id="17" name="Line Callout 1 (Accent Bar) 16"/>
          <p:cNvSpPr/>
          <p:nvPr/>
        </p:nvSpPr>
        <p:spPr>
          <a:xfrm flipH="1">
            <a:off x="7229474" y="5606415"/>
            <a:ext cx="1548766" cy="314325"/>
          </a:xfrm>
          <a:prstGeom prst="accentCallout1">
            <a:avLst>
              <a:gd name="adj1" fmla="val 2611"/>
              <a:gd name="adj2" fmla="val 100077"/>
              <a:gd name="adj3" fmla="val -1272730"/>
              <a:gd name="adj4" fmla="val 387600"/>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b="1" dirty="0" smtClean="0">
                <a:solidFill>
                  <a:srgbClr val="CC4F22"/>
                </a:solidFill>
                <a:latin typeface="Myriad Pro" pitchFamily="34" charset="0"/>
              </a:rPr>
              <a:t>Submit test</a:t>
            </a:r>
            <a:endParaRPr lang="en-US" sz="1600" dirty="0">
              <a:solidFill>
                <a:srgbClr val="366887"/>
              </a:solidFill>
              <a:latin typeface="Myriad Pro" pitchFamily="34" charset="0"/>
            </a:endParaRPr>
          </a:p>
        </p:txBody>
      </p:sp>
    </p:spTree>
    <p:extLst>
      <p:ext uri="{BB962C8B-B14F-4D97-AF65-F5344CB8AC3E}">
        <p14:creationId xmlns:p14="http://schemas.microsoft.com/office/powerpoint/2010/main" val="422554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CBM Reading </a:t>
            </a:r>
            <a:r>
              <a:rPr lang="en-US" dirty="0" smtClean="0">
                <a:solidFill>
                  <a:schemeClr val="accent2"/>
                </a:solidFill>
              </a:rPr>
              <a:t>Common Questions</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4572" indent="0" algn="ctr">
              <a:buNone/>
            </a:pPr>
            <a:r>
              <a:rPr lang="en-US" dirty="0" smtClean="0"/>
              <a:t>Question: Fluency/Automaticity</a:t>
            </a:r>
            <a:endParaRPr lang="en-US" dirty="0"/>
          </a:p>
          <a:p>
            <a:pPr marL="4572" indent="0">
              <a:buNone/>
            </a:pPr>
            <a:r>
              <a:rPr lang="en-US" i="1" dirty="0" smtClean="0"/>
              <a:t>I have kids that can read it (CBM) or produce it (Early Reading Measures), but just not fast enough to meet the benchmark score.  Why does it matter if they are fast? </a:t>
            </a:r>
            <a:endParaRPr lang="en-US" i="1" dirty="0"/>
          </a:p>
        </p:txBody>
      </p:sp>
    </p:spTree>
    <p:extLst>
      <p:ext uri="{BB962C8B-B14F-4D97-AF65-F5344CB8AC3E}">
        <p14:creationId xmlns:p14="http://schemas.microsoft.com/office/powerpoint/2010/main" val="11862775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CBM Reading </a:t>
            </a:r>
            <a:r>
              <a:rPr lang="en-US" dirty="0" smtClean="0">
                <a:solidFill>
                  <a:schemeClr val="accent2"/>
                </a:solidFill>
              </a:rPr>
              <a:t>Common Questions</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4572" indent="0" algn="ctr">
              <a:buNone/>
            </a:pPr>
            <a:r>
              <a:rPr lang="en-US" dirty="0" smtClean="0"/>
              <a:t>Explanation: Fluency/Automaticity</a:t>
            </a:r>
          </a:p>
          <a:p>
            <a:pPr marL="4572" indent="0">
              <a:buNone/>
            </a:pPr>
            <a:r>
              <a:rPr lang="en-US" i="1" dirty="0" smtClean="0"/>
              <a:t>Fluency/Automaticity is a predictor of comprehension and overall reading health.  </a:t>
            </a:r>
            <a:endParaRPr lang="en-US" i="1" dirty="0"/>
          </a:p>
        </p:txBody>
      </p:sp>
      <p:pic>
        <p:nvPicPr>
          <p:cNvPr id="4" name="Picture 2" descr="http://allthingsfadra.com/wp-content/uploads/2013/03/full-b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76600"/>
            <a:ext cx="3047164" cy="30070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14800" y="3522341"/>
            <a:ext cx="4572000" cy="2431435"/>
          </a:xfrm>
          <a:prstGeom prst="rect">
            <a:avLst/>
          </a:prstGeom>
        </p:spPr>
        <p:txBody>
          <a:bodyPr>
            <a:spAutoFit/>
          </a:bodyPr>
          <a:lstStyle/>
          <a:p>
            <a:r>
              <a:rPr lang="en-US" sz="3200" b="1" dirty="0" smtClean="0"/>
              <a:t>Automaticity Theory: </a:t>
            </a:r>
            <a:r>
              <a:rPr lang="en-US" sz="2000" dirty="0" smtClean="0"/>
              <a:t>The working brain only has so </a:t>
            </a:r>
            <a:r>
              <a:rPr lang="en-US" sz="2000" dirty="0"/>
              <a:t>much attention to give to a task.  Reading “the words” </a:t>
            </a:r>
            <a:r>
              <a:rPr lang="en-US" sz="2000" dirty="0" smtClean="0"/>
              <a:t>(or producing the letter sounds, etc.) must </a:t>
            </a:r>
            <a:r>
              <a:rPr lang="en-US" sz="2000" dirty="0"/>
              <a:t>be automatic so attention can be paid to </a:t>
            </a:r>
            <a:r>
              <a:rPr lang="en-US" sz="2000" dirty="0" smtClean="0"/>
              <a:t>comprehending.  </a:t>
            </a:r>
            <a:endParaRPr lang="en-US" sz="2000" dirty="0"/>
          </a:p>
        </p:txBody>
      </p:sp>
    </p:spTree>
    <p:extLst>
      <p:ext uri="{BB962C8B-B14F-4D97-AF65-F5344CB8AC3E}">
        <p14:creationId xmlns:p14="http://schemas.microsoft.com/office/powerpoint/2010/main" val="21820267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CBM Reading </a:t>
            </a:r>
            <a:r>
              <a:rPr lang="en-US" dirty="0" smtClean="0">
                <a:solidFill>
                  <a:schemeClr val="accent2"/>
                </a:solidFill>
              </a:rPr>
              <a:t>Common Questions</a:t>
            </a:r>
            <a:endParaRPr lang="en-US" dirty="0"/>
          </a:p>
        </p:txBody>
      </p:sp>
      <p:sp>
        <p:nvSpPr>
          <p:cNvPr id="3" name="Content Placeholder 2"/>
          <p:cNvSpPr>
            <a:spLocks noGrp="1"/>
          </p:cNvSpPr>
          <p:nvPr>
            <p:ph idx="1"/>
          </p:nvPr>
        </p:nvSpPr>
        <p:spPr/>
        <p:txBody>
          <a:bodyPr>
            <a:normAutofit/>
          </a:bodyPr>
          <a:lstStyle/>
          <a:p>
            <a:pPr marL="4572" indent="0" algn="ctr">
              <a:buNone/>
            </a:pPr>
            <a:r>
              <a:rPr lang="en-US" dirty="0"/>
              <a:t>Automaticity Theory</a:t>
            </a:r>
            <a:endParaRPr lang="en-US" i="1" dirty="0" smtClean="0"/>
          </a:p>
          <a:p>
            <a:pPr marL="4572" indent="0">
              <a:buNone/>
            </a:pPr>
            <a:r>
              <a:rPr lang="en-US" i="1" dirty="0" smtClean="0"/>
              <a:t>When </a:t>
            </a:r>
            <a:r>
              <a:rPr lang="en-US" i="1" dirty="0"/>
              <a:t>a truly automatic reader, students will look at a page and read the words on it in sequence, without unnatural hesitations. They will understand what those words mean on a subconscious level, and won't even have to think about or give too much attention to them to absorb their meanings</a:t>
            </a:r>
            <a:r>
              <a:rPr lang="en-US" i="1" dirty="0" smtClean="0"/>
              <a:t>. </a:t>
            </a:r>
          </a:p>
          <a:p>
            <a:pPr marL="4572" indent="0">
              <a:buNone/>
            </a:pPr>
            <a:r>
              <a:rPr lang="en-US" i="1" dirty="0"/>
              <a:t>-</a:t>
            </a:r>
            <a:r>
              <a:rPr lang="en-US" dirty="0" smtClean="0"/>
              <a:t>S. Jay Samuels</a:t>
            </a:r>
          </a:p>
        </p:txBody>
      </p:sp>
    </p:spTree>
    <p:extLst>
      <p:ext uri="{BB962C8B-B14F-4D97-AF65-F5344CB8AC3E}">
        <p14:creationId xmlns:p14="http://schemas.microsoft.com/office/powerpoint/2010/main" val="3364799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CBM Reading </a:t>
            </a:r>
            <a:r>
              <a:rPr lang="en-US" dirty="0" smtClean="0">
                <a:solidFill>
                  <a:schemeClr val="accent2"/>
                </a:solidFill>
              </a:rPr>
              <a:t>Common Questions</a:t>
            </a:r>
            <a:endParaRPr lang="en-US" dirty="0"/>
          </a:p>
        </p:txBody>
      </p:sp>
      <p:sp>
        <p:nvSpPr>
          <p:cNvPr id="3" name="Content Placeholder 2"/>
          <p:cNvSpPr>
            <a:spLocks noGrp="1"/>
          </p:cNvSpPr>
          <p:nvPr>
            <p:ph idx="1"/>
          </p:nvPr>
        </p:nvSpPr>
        <p:spPr>
          <a:xfrm>
            <a:off x="24161" y="1525528"/>
            <a:ext cx="8534400" cy="4525963"/>
          </a:xfrm>
        </p:spPr>
        <p:txBody>
          <a:bodyPr>
            <a:normAutofit fontScale="92500" lnSpcReduction="10000"/>
          </a:bodyPr>
          <a:lstStyle/>
          <a:p>
            <a:pPr marL="4572" indent="0" algn="ctr">
              <a:buNone/>
            </a:pPr>
            <a:endParaRPr lang="en-US" i="1" dirty="0"/>
          </a:p>
          <a:p>
            <a:pPr marL="4572" indent="0" algn="ctr">
              <a:buNone/>
            </a:pPr>
            <a:endParaRPr lang="en-US" i="1" dirty="0" smtClean="0"/>
          </a:p>
          <a:p>
            <a:pPr marL="4572" indent="0" algn="ctr">
              <a:buNone/>
            </a:pPr>
            <a:endParaRPr lang="en-US" i="1" dirty="0"/>
          </a:p>
          <a:p>
            <a:pPr marL="4572" indent="0" algn="ctr">
              <a:buNone/>
            </a:pPr>
            <a:endParaRPr lang="en-US" i="1" dirty="0" smtClean="0"/>
          </a:p>
          <a:p>
            <a:pPr marL="4572" indent="0" algn="ctr">
              <a:buNone/>
            </a:pPr>
            <a:endParaRPr lang="en-US" i="1" dirty="0"/>
          </a:p>
          <a:p>
            <a:pPr marL="4572" indent="0" algn="ctr">
              <a:buNone/>
            </a:pPr>
            <a:endParaRPr lang="en-US" sz="2800" i="1" dirty="0" smtClean="0">
              <a:hlinkClick r:id="rId3"/>
            </a:endParaRPr>
          </a:p>
          <a:p>
            <a:pPr marL="4572" indent="0" algn="ctr">
              <a:buNone/>
            </a:pPr>
            <a:endParaRPr lang="en-US" sz="1800" dirty="0" smtClean="0">
              <a:solidFill>
                <a:srgbClr val="FF0000"/>
              </a:solidFill>
            </a:endParaRPr>
          </a:p>
          <a:p>
            <a:pPr marL="4572" indent="0" algn="ctr">
              <a:buNone/>
            </a:pPr>
            <a:endParaRPr lang="en-US" sz="1800" dirty="0" smtClean="0">
              <a:solidFill>
                <a:srgbClr val="FF0000"/>
              </a:solidFill>
            </a:endParaRPr>
          </a:p>
          <a:p>
            <a:pPr marL="4572" indent="0" algn="ctr">
              <a:buNone/>
            </a:pPr>
            <a:r>
              <a:rPr lang="en-US" sz="1800" dirty="0" smtClean="0">
                <a:solidFill>
                  <a:srgbClr val="FF0000"/>
                </a:solidFill>
              </a:rPr>
              <a:t>Click link if video won’t play in </a:t>
            </a:r>
            <a:r>
              <a:rPr lang="en-US" sz="1800" dirty="0" err="1" smtClean="0">
                <a:solidFill>
                  <a:srgbClr val="FF0000"/>
                </a:solidFill>
              </a:rPr>
              <a:t>ppt</a:t>
            </a:r>
            <a:r>
              <a:rPr lang="en-US" sz="1800" dirty="0" smtClean="0">
                <a:solidFill>
                  <a:srgbClr val="FF0000"/>
                </a:solidFill>
              </a:rPr>
              <a:t>                   </a:t>
            </a:r>
            <a:r>
              <a:rPr lang="en-US" sz="1800" i="1" dirty="0" smtClean="0">
                <a:hlinkClick r:id="rId3"/>
              </a:rPr>
              <a:t>Automaticity Video</a:t>
            </a:r>
            <a:endParaRPr lang="en-US" sz="1800" i="1" dirty="0" smtClean="0"/>
          </a:p>
        </p:txBody>
      </p:sp>
      <p:pic>
        <p:nvPicPr>
          <p:cNvPr id="5" name="syybu5yRXTA"/>
          <p:cNvPicPr>
            <a:picLocks noRot="1" noChangeAspect="1"/>
          </p:cNvPicPr>
          <p:nvPr>
            <a:videoFile r:link="rId1"/>
          </p:nvPr>
        </p:nvPicPr>
        <p:blipFill>
          <a:blip r:embed="rId4"/>
          <a:stretch>
            <a:fillRect/>
          </a:stretch>
        </p:blipFill>
        <p:spPr>
          <a:xfrm>
            <a:off x="855133" y="1397194"/>
            <a:ext cx="7433733" cy="4181475"/>
          </a:xfrm>
          <a:prstGeom prst="rect">
            <a:avLst/>
          </a:prstGeom>
        </p:spPr>
      </p:pic>
      <p:sp>
        <p:nvSpPr>
          <p:cNvPr id="9" name="Right Arrow 8"/>
          <p:cNvSpPr/>
          <p:nvPr/>
        </p:nvSpPr>
        <p:spPr>
          <a:xfrm>
            <a:off x="4581292" y="5638004"/>
            <a:ext cx="990600" cy="51733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1061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CBM Reading </a:t>
            </a:r>
            <a:r>
              <a:rPr lang="en-US" dirty="0" smtClean="0">
                <a:solidFill>
                  <a:schemeClr val="accent2"/>
                </a:solidFill>
              </a:rPr>
              <a:t>Common Questions</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4572" indent="0" algn="ctr">
              <a:buNone/>
            </a:pPr>
            <a:r>
              <a:rPr lang="en-US" dirty="0" smtClean="0"/>
              <a:t>Explanation: Fluency/Automaticity</a:t>
            </a:r>
          </a:p>
          <a:p>
            <a:pPr marL="4572" indent="0">
              <a:buNone/>
            </a:pPr>
            <a:r>
              <a:rPr lang="en-US" i="1" dirty="0" smtClean="0"/>
              <a:t>Inform students of best practices for this assessment.</a:t>
            </a:r>
          </a:p>
          <a:p>
            <a:pPr marL="4572" indent="0">
              <a:buNone/>
            </a:pPr>
            <a:r>
              <a:rPr lang="en-US" dirty="0" smtClean="0"/>
              <a:t>Test Prep: “Try to read each word.  If you come to a word that you don’t know, I’ll tell it to you”</a:t>
            </a:r>
          </a:p>
          <a:p>
            <a:pPr lvl="1"/>
            <a:r>
              <a:rPr lang="en-US" i="1" dirty="0" smtClean="0"/>
              <a:t>Try the words; keep going.</a:t>
            </a:r>
          </a:p>
          <a:p>
            <a:pPr marL="4572" indent="0">
              <a:buNone/>
            </a:pPr>
            <a:r>
              <a:rPr lang="en-US" dirty="0" smtClean="0"/>
              <a:t>Test Prep: Type up familiar picture book as practice passage on one page. </a:t>
            </a:r>
            <a:endParaRPr lang="en-US" dirty="0"/>
          </a:p>
        </p:txBody>
      </p:sp>
    </p:spTree>
    <p:extLst>
      <p:ext uri="{BB962C8B-B14F-4D97-AF65-F5344CB8AC3E}">
        <p14:creationId xmlns:p14="http://schemas.microsoft.com/office/powerpoint/2010/main" val="7695597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CBM-Reading </a:t>
            </a:r>
            <a:r>
              <a:rPr lang="en-US" dirty="0">
                <a:solidFill>
                  <a:schemeClr val="accent2"/>
                </a:solidFill>
              </a:rPr>
              <a:t>Directions</a:t>
            </a:r>
          </a:p>
        </p:txBody>
      </p:sp>
      <p:sp>
        <p:nvSpPr>
          <p:cNvPr id="3" name="Content Placeholder 2"/>
          <p:cNvSpPr>
            <a:spLocks noGrp="1"/>
          </p:cNvSpPr>
          <p:nvPr>
            <p:ph idx="1"/>
          </p:nvPr>
        </p:nvSpPr>
        <p:spPr/>
        <p:txBody>
          <a:bodyPr>
            <a:normAutofit fontScale="92500" lnSpcReduction="20000"/>
          </a:bodyPr>
          <a:lstStyle/>
          <a:p>
            <a:r>
              <a:rPr lang="en-US" b="1" dirty="0"/>
              <a:t>Standardized</a:t>
            </a:r>
            <a:r>
              <a:rPr lang="en-US" dirty="0"/>
              <a:t> means a test is given the same way each time to each student.</a:t>
            </a:r>
          </a:p>
          <a:p>
            <a:r>
              <a:rPr lang="en-US" dirty="0"/>
              <a:t>This is important because it provides teachers with the </a:t>
            </a:r>
            <a:r>
              <a:rPr lang="en-US" b="1" dirty="0"/>
              <a:t>most accurate</a:t>
            </a:r>
            <a:r>
              <a:rPr lang="en-US" dirty="0"/>
              <a:t> reading results. To administer a standardized assessment:</a:t>
            </a:r>
          </a:p>
          <a:p>
            <a:pPr lvl="1"/>
            <a:r>
              <a:rPr lang="en-US" dirty="0"/>
              <a:t>Follow and read the directions exactly as they are listed.</a:t>
            </a:r>
          </a:p>
          <a:p>
            <a:pPr lvl="1"/>
            <a:r>
              <a:rPr lang="en-US" dirty="0"/>
              <a:t>Remember this is a time to test, not teach.</a:t>
            </a:r>
          </a:p>
          <a:p>
            <a:pPr lvl="2"/>
            <a:r>
              <a:rPr lang="en-US" dirty="0"/>
              <a:t>Students should not practice reading the passages ahead of time.</a:t>
            </a:r>
          </a:p>
          <a:p>
            <a:pPr lvl="2"/>
            <a:r>
              <a:rPr lang="en-US" dirty="0"/>
              <a:t>Errors should not be corrected during the assessment.</a:t>
            </a:r>
          </a:p>
          <a:p>
            <a:endParaRPr lang="en-US" dirty="0"/>
          </a:p>
        </p:txBody>
      </p:sp>
    </p:spTree>
    <p:extLst>
      <p:ext uri="{BB962C8B-B14F-4D97-AF65-F5344CB8AC3E}">
        <p14:creationId xmlns:p14="http://schemas.microsoft.com/office/powerpoint/2010/main" val="24836085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93"/>
            <a:ext cx="8229600" cy="1143000"/>
          </a:xfrm>
        </p:spPr>
        <p:txBody>
          <a:bodyPr/>
          <a:lstStyle/>
          <a:p>
            <a:r>
              <a:rPr lang="en-US" dirty="0" smtClean="0"/>
              <a:t>Administration &amp; Scoring “Don’t</a:t>
            </a:r>
            <a:r>
              <a:rPr lang="en-US" sz="2800" dirty="0" smtClean="0"/>
              <a:t>s</a:t>
            </a:r>
            <a:r>
              <a:rPr lang="en-US" dirty="0" smtClean="0"/>
              <a:t>”</a:t>
            </a:r>
            <a:endParaRPr lang="en-US" dirty="0"/>
          </a:p>
        </p:txBody>
      </p:sp>
      <p:sp>
        <p:nvSpPr>
          <p:cNvPr id="4" name="Slide Number Placeholder 3"/>
          <p:cNvSpPr>
            <a:spLocks noGrp="1"/>
          </p:cNvSpPr>
          <p:nvPr>
            <p:ph type="sldNum" sz="quarter" idx="12"/>
          </p:nvPr>
        </p:nvSpPr>
        <p:spPr/>
        <p:txBody>
          <a:bodyPr/>
          <a:lstStyle/>
          <a:p>
            <a:fld id="{BD188A3D-B9DB-4364-9A77-5CC9EB633660}" type="slidenum">
              <a:rPr lang="en-US" smtClean="0">
                <a:solidFill>
                  <a:prstClr val="black">
                    <a:tint val="75000"/>
                  </a:prstClr>
                </a:solidFill>
              </a:rPr>
              <a:pPr/>
              <a:t>69</a:t>
            </a:fld>
            <a:endParaRPr lang="en-US" dirty="0">
              <a:solidFill>
                <a:prstClr val="black">
                  <a:tint val="75000"/>
                </a:prstClr>
              </a:solidFill>
            </a:endParaRPr>
          </a:p>
        </p:txBody>
      </p:sp>
      <p:sp>
        <p:nvSpPr>
          <p:cNvPr id="6" name="TextBox 5"/>
          <p:cNvSpPr txBox="1"/>
          <p:nvPr/>
        </p:nvSpPr>
        <p:spPr>
          <a:xfrm>
            <a:off x="316326" y="952500"/>
            <a:ext cx="8663366" cy="523220"/>
          </a:xfrm>
          <a:prstGeom prst="rect">
            <a:avLst/>
          </a:prstGeom>
          <a:noFill/>
        </p:spPr>
        <p:txBody>
          <a:bodyPr wrap="square" rtlCol="0">
            <a:spAutoFit/>
          </a:bodyPr>
          <a:lstStyle/>
          <a:p>
            <a:r>
              <a:rPr lang="en-US" sz="2800" b="1" dirty="0" smtClean="0">
                <a:solidFill>
                  <a:srgbClr val="366887"/>
                </a:solidFill>
              </a:rPr>
              <a:t>Administering a standardized assessment:  </a:t>
            </a:r>
            <a:r>
              <a:rPr lang="en-US" sz="2800" b="1" dirty="0" smtClean="0">
                <a:solidFill>
                  <a:srgbClr val="CC4F22"/>
                </a:solidFill>
              </a:rPr>
              <a:t>The “Don’t</a:t>
            </a:r>
            <a:r>
              <a:rPr lang="en-US" sz="2000" b="1" dirty="0" smtClean="0">
                <a:solidFill>
                  <a:srgbClr val="CC4F22"/>
                </a:solidFill>
              </a:rPr>
              <a:t>s</a:t>
            </a:r>
            <a:r>
              <a:rPr lang="en-US" sz="2800" b="1" dirty="0" smtClean="0">
                <a:solidFill>
                  <a:srgbClr val="CC4F22"/>
                </a:solidFill>
              </a:rPr>
              <a:t>”</a:t>
            </a:r>
            <a:endParaRPr lang="en-US" sz="2800" b="1" dirty="0">
              <a:solidFill>
                <a:srgbClr val="CC4F22"/>
              </a:solidFill>
            </a:endParaRPr>
          </a:p>
        </p:txBody>
      </p:sp>
      <p:grpSp>
        <p:nvGrpSpPr>
          <p:cNvPr id="12" name="Group 11"/>
          <p:cNvGrpSpPr/>
          <p:nvPr/>
        </p:nvGrpSpPr>
        <p:grpSpPr>
          <a:xfrm>
            <a:off x="186737" y="1628772"/>
            <a:ext cx="4295985" cy="2171701"/>
            <a:chOff x="438150" y="1581150"/>
            <a:chExt cx="4314825" cy="2181225"/>
          </a:xfrm>
        </p:grpSpPr>
        <p:sp>
          <p:nvSpPr>
            <p:cNvPr id="8" name="Rounded Rectangle 7"/>
            <p:cNvSpPr/>
            <p:nvPr/>
          </p:nvSpPr>
          <p:spPr>
            <a:xfrm>
              <a:off x="438150" y="1581150"/>
              <a:ext cx="4314825" cy="218122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
          <p:nvSpPr>
            <p:cNvPr id="9" name="TextBox 8"/>
            <p:cNvSpPr txBox="1"/>
            <p:nvPr/>
          </p:nvSpPr>
          <p:spPr>
            <a:xfrm>
              <a:off x="438150" y="1925032"/>
              <a:ext cx="2266951" cy="1569660"/>
            </a:xfrm>
            <a:prstGeom prst="rect">
              <a:avLst/>
            </a:prstGeom>
            <a:noFill/>
          </p:spPr>
          <p:txBody>
            <a:bodyPr wrap="square" rtlCol="0">
              <a:spAutoFit/>
            </a:bodyPr>
            <a:lstStyle/>
            <a:p>
              <a:r>
                <a:rPr lang="en-US" sz="2400" dirty="0">
                  <a:solidFill>
                    <a:srgbClr val="366887"/>
                  </a:solidFill>
                </a:rPr>
                <a:t>Follow and </a:t>
              </a:r>
              <a:r>
                <a:rPr lang="en-US" sz="2400" b="1" dirty="0" smtClean="0">
                  <a:solidFill>
                    <a:srgbClr val="CC4F22"/>
                  </a:solidFill>
                </a:rPr>
                <a:t>read the directions exactly </a:t>
              </a:r>
              <a:r>
                <a:rPr lang="en-US" sz="2400" dirty="0" smtClean="0">
                  <a:solidFill>
                    <a:srgbClr val="366887"/>
                  </a:solidFill>
                </a:rPr>
                <a:t>as </a:t>
              </a:r>
              <a:r>
                <a:rPr lang="en-US" sz="2400" dirty="0">
                  <a:solidFill>
                    <a:srgbClr val="366887"/>
                  </a:solidFill>
                </a:rPr>
                <a:t>they are listed</a:t>
              </a:r>
              <a:r>
                <a:rPr lang="en-US" sz="2400" dirty="0" smtClean="0">
                  <a:solidFill>
                    <a:srgbClr val="366887"/>
                  </a:solidFill>
                </a:rPr>
                <a:t>.</a:t>
              </a:r>
              <a:endParaRPr lang="en-US" dirty="0" smtClean="0">
                <a:solidFill>
                  <a:srgbClr val="366887"/>
                </a:solidFill>
              </a:endParaRPr>
            </a:p>
          </p:txBody>
        </p:sp>
        <p:sp>
          <p:nvSpPr>
            <p:cNvPr id="11" name="&quot;No&quot; Symbol 10"/>
            <p:cNvSpPr/>
            <p:nvPr/>
          </p:nvSpPr>
          <p:spPr>
            <a:xfrm>
              <a:off x="2528887" y="1733549"/>
              <a:ext cx="2090738" cy="1895475"/>
            </a:xfrm>
            <a:prstGeom prst="noSmoking">
              <a:avLst>
                <a:gd name="adj" fmla="val 5478"/>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smtClean="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0" name="TextBox 9"/>
            <p:cNvSpPr txBox="1"/>
            <p:nvPr/>
          </p:nvSpPr>
          <p:spPr>
            <a:xfrm>
              <a:off x="2569368" y="2171253"/>
              <a:ext cx="2009775" cy="1015663"/>
            </a:xfrm>
            <a:prstGeom prst="rect">
              <a:avLst/>
            </a:prstGeom>
            <a:noFill/>
          </p:spPr>
          <p:txBody>
            <a:bodyPr wrap="square" rtlCol="0">
              <a:spAutoFit/>
            </a:bodyPr>
            <a:lstStyle/>
            <a:p>
              <a:pPr algn="ctr"/>
              <a:r>
                <a:rPr lang="en-US" sz="3200" b="1" dirty="0" smtClean="0">
                  <a:solidFill>
                    <a:prstClr val="black"/>
                  </a:solidFill>
                  <a:effectLst>
                    <a:outerShdw blurRad="38100" dist="38100" dir="2700000" algn="tl">
                      <a:srgbClr val="000000">
                        <a:alpha val="43137"/>
                      </a:srgbClr>
                    </a:outerShdw>
                  </a:effectLst>
                </a:rPr>
                <a:t>Modify </a:t>
              </a:r>
              <a:r>
                <a:rPr lang="en-US" sz="2800" b="1" dirty="0" smtClean="0">
                  <a:solidFill>
                    <a:prstClr val="black"/>
                  </a:solidFill>
                  <a:effectLst>
                    <a:outerShdw blurRad="38100" dist="38100" dir="2700000" algn="tl">
                      <a:srgbClr val="000000">
                        <a:alpha val="43137"/>
                      </a:srgbClr>
                    </a:outerShdw>
                  </a:effectLst>
                </a:rPr>
                <a:t>Directions</a:t>
              </a:r>
            </a:p>
          </p:txBody>
        </p:sp>
      </p:grpSp>
      <p:grpSp>
        <p:nvGrpSpPr>
          <p:cNvPr id="13" name="Group 12"/>
          <p:cNvGrpSpPr/>
          <p:nvPr/>
        </p:nvGrpSpPr>
        <p:grpSpPr>
          <a:xfrm>
            <a:off x="4664867" y="1628772"/>
            <a:ext cx="4314825" cy="2181225"/>
            <a:chOff x="438150" y="1581150"/>
            <a:chExt cx="4314825" cy="2181225"/>
          </a:xfrm>
        </p:grpSpPr>
        <p:sp>
          <p:nvSpPr>
            <p:cNvPr id="14" name="Rounded Rectangle 13"/>
            <p:cNvSpPr/>
            <p:nvPr/>
          </p:nvSpPr>
          <p:spPr>
            <a:xfrm>
              <a:off x="438150" y="1581150"/>
              <a:ext cx="4314825" cy="2181225"/>
            </a:xfrm>
            <a:prstGeom prst="roundRect">
              <a:avLst/>
            </a:prstGeom>
            <a:solidFill>
              <a:srgbClr val="CC4F22">
                <a:alpha val="12157"/>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
          <p:nvSpPr>
            <p:cNvPr id="15" name="TextBox 14"/>
            <p:cNvSpPr txBox="1"/>
            <p:nvPr/>
          </p:nvSpPr>
          <p:spPr>
            <a:xfrm>
              <a:off x="552449" y="1728693"/>
              <a:ext cx="2266951" cy="1938992"/>
            </a:xfrm>
            <a:prstGeom prst="rect">
              <a:avLst/>
            </a:prstGeom>
            <a:noFill/>
          </p:spPr>
          <p:txBody>
            <a:bodyPr wrap="square" rtlCol="0">
              <a:spAutoFit/>
            </a:bodyPr>
            <a:lstStyle/>
            <a:p>
              <a:r>
                <a:rPr lang="en-US" sz="2400" dirty="0" smtClean="0">
                  <a:solidFill>
                    <a:srgbClr val="366887"/>
                  </a:solidFill>
                </a:rPr>
                <a:t>This is a test.</a:t>
              </a:r>
              <a:br>
                <a:rPr lang="en-US" sz="2400" dirty="0" smtClean="0">
                  <a:solidFill>
                    <a:srgbClr val="366887"/>
                  </a:solidFill>
                </a:rPr>
              </a:br>
              <a:r>
                <a:rPr lang="en-US" sz="2400" b="1" dirty="0" smtClean="0">
                  <a:solidFill>
                    <a:srgbClr val="CC4F22"/>
                  </a:solidFill>
                </a:rPr>
                <a:t>Do not teach</a:t>
              </a:r>
              <a:r>
                <a:rPr lang="en-US" sz="2400" b="1" dirty="0">
                  <a:solidFill>
                    <a:srgbClr val="366887"/>
                  </a:solidFill>
                </a:rPr>
                <a:t> </a:t>
              </a:r>
              <a:r>
                <a:rPr lang="en-US" sz="2400" b="1" dirty="0" smtClean="0">
                  <a:solidFill>
                    <a:srgbClr val="366887"/>
                  </a:solidFill>
                </a:rPr>
                <a:t/>
              </a:r>
              <a:br>
                <a:rPr lang="en-US" sz="2400" b="1" dirty="0" smtClean="0">
                  <a:solidFill>
                    <a:srgbClr val="366887"/>
                  </a:solidFill>
                </a:rPr>
              </a:br>
              <a:r>
                <a:rPr lang="en-US" sz="2400" b="1" dirty="0" smtClean="0">
                  <a:solidFill>
                    <a:srgbClr val="CC4F22"/>
                  </a:solidFill>
                </a:rPr>
                <a:t>or correct student </a:t>
              </a:r>
              <a:r>
                <a:rPr lang="en-US" sz="2400" dirty="0" smtClean="0">
                  <a:solidFill>
                    <a:srgbClr val="366887"/>
                  </a:solidFill>
                </a:rPr>
                <a:t>during test.</a:t>
              </a:r>
              <a:endParaRPr lang="en-US" dirty="0" smtClean="0">
                <a:solidFill>
                  <a:srgbClr val="366887"/>
                </a:solidFill>
              </a:endParaRPr>
            </a:p>
          </p:txBody>
        </p:sp>
        <p:sp>
          <p:nvSpPr>
            <p:cNvPr id="16" name="&quot;No&quot; Symbol 15"/>
            <p:cNvSpPr/>
            <p:nvPr/>
          </p:nvSpPr>
          <p:spPr>
            <a:xfrm>
              <a:off x="2528887" y="1733549"/>
              <a:ext cx="2090738" cy="1895475"/>
            </a:xfrm>
            <a:prstGeom prst="noSmoking">
              <a:avLst>
                <a:gd name="adj" fmla="val 5519"/>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smtClean="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7" name="TextBox 16"/>
            <p:cNvSpPr txBox="1"/>
            <p:nvPr/>
          </p:nvSpPr>
          <p:spPr>
            <a:xfrm>
              <a:off x="2595562" y="2017364"/>
              <a:ext cx="2009775" cy="1384995"/>
            </a:xfrm>
            <a:prstGeom prst="rect">
              <a:avLst/>
            </a:prstGeom>
            <a:noFill/>
          </p:spPr>
          <p:txBody>
            <a:bodyPr wrap="square" rtlCol="0">
              <a:spAutoFit/>
            </a:bodyPr>
            <a:lstStyle/>
            <a:p>
              <a:pPr algn="ctr"/>
              <a:r>
                <a:rPr lang="en-US" sz="2800" b="1" dirty="0" smtClean="0">
                  <a:solidFill>
                    <a:prstClr val="black"/>
                  </a:solidFill>
                  <a:effectLst>
                    <a:outerShdw blurRad="38100" dist="38100" dir="2700000" algn="tl">
                      <a:srgbClr val="000000">
                        <a:alpha val="43137"/>
                      </a:srgbClr>
                    </a:outerShdw>
                  </a:effectLst>
                </a:rPr>
                <a:t>Teaching During </a:t>
              </a:r>
              <a:br>
                <a:rPr lang="en-US" sz="2800" b="1" dirty="0" smtClean="0">
                  <a:solidFill>
                    <a:prstClr val="black"/>
                  </a:solidFill>
                  <a:effectLst>
                    <a:outerShdw blurRad="38100" dist="38100" dir="2700000" algn="tl">
                      <a:srgbClr val="000000">
                        <a:alpha val="43137"/>
                      </a:srgbClr>
                    </a:outerShdw>
                  </a:effectLst>
                </a:rPr>
              </a:br>
              <a:r>
                <a:rPr lang="en-US" sz="2800" b="1" dirty="0" smtClean="0">
                  <a:solidFill>
                    <a:prstClr val="black"/>
                  </a:solidFill>
                  <a:effectLst>
                    <a:outerShdw blurRad="38100" dist="38100" dir="2700000" algn="tl">
                      <a:srgbClr val="000000">
                        <a:alpha val="43137"/>
                      </a:srgbClr>
                    </a:outerShdw>
                  </a:effectLst>
                </a:rPr>
                <a:t>Test</a:t>
              </a:r>
              <a:endParaRPr lang="en-US" sz="2400" b="1" dirty="0" smtClean="0">
                <a:solidFill>
                  <a:prstClr val="black"/>
                </a:solidFill>
                <a:effectLst>
                  <a:outerShdw blurRad="38100" dist="38100" dir="2700000" algn="tl">
                    <a:srgbClr val="000000">
                      <a:alpha val="43137"/>
                    </a:srgbClr>
                  </a:outerShdw>
                </a:effectLst>
              </a:endParaRPr>
            </a:p>
          </p:txBody>
        </p:sp>
      </p:grpSp>
      <p:grpSp>
        <p:nvGrpSpPr>
          <p:cNvPr id="24" name="Group 23"/>
          <p:cNvGrpSpPr/>
          <p:nvPr/>
        </p:nvGrpSpPr>
        <p:grpSpPr>
          <a:xfrm>
            <a:off x="218692" y="4029073"/>
            <a:ext cx="4314825" cy="2181225"/>
            <a:chOff x="218692" y="4029073"/>
            <a:chExt cx="4314825" cy="2181225"/>
          </a:xfrm>
        </p:grpSpPr>
        <p:sp>
          <p:nvSpPr>
            <p:cNvPr id="20" name="Rounded Rectangle 19"/>
            <p:cNvSpPr/>
            <p:nvPr/>
          </p:nvSpPr>
          <p:spPr>
            <a:xfrm>
              <a:off x="218692" y="4029073"/>
              <a:ext cx="4314825" cy="2181225"/>
            </a:xfrm>
            <a:prstGeom prst="roundRect">
              <a:avLst/>
            </a:prstGeom>
            <a:solidFill>
              <a:srgbClr val="DDD9C3">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
          <p:nvSpPr>
            <p:cNvPr id="21" name="TextBox 20"/>
            <p:cNvSpPr txBox="1"/>
            <p:nvPr/>
          </p:nvSpPr>
          <p:spPr>
            <a:xfrm>
              <a:off x="218692" y="4370036"/>
              <a:ext cx="2266951" cy="1569660"/>
            </a:xfrm>
            <a:prstGeom prst="rect">
              <a:avLst/>
            </a:prstGeom>
            <a:noFill/>
          </p:spPr>
          <p:txBody>
            <a:bodyPr wrap="square" rtlCol="0">
              <a:spAutoFit/>
            </a:bodyPr>
            <a:lstStyle/>
            <a:p>
              <a:r>
                <a:rPr lang="en-US" sz="2400" dirty="0" smtClean="0">
                  <a:solidFill>
                    <a:srgbClr val="366887"/>
                  </a:solidFill>
                </a:rPr>
                <a:t>Students should </a:t>
              </a:r>
              <a:r>
                <a:rPr lang="en-US" sz="2400" b="1" dirty="0" smtClean="0">
                  <a:solidFill>
                    <a:srgbClr val="CC4F22"/>
                  </a:solidFill>
                </a:rPr>
                <a:t>not practice or pre-read assessment</a:t>
              </a:r>
              <a:endParaRPr lang="en-US" b="1" dirty="0" smtClean="0">
                <a:solidFill>
                  <a:srgbClr val="CC4F22"/>
                </a:solidFill>
              </a:endParaRPr>
            </a:p>
          </p:txBody>
        </p:sp>
        <p:sp>
          <p:nvSpPr>
            <p:cNvPr id="22" name="&quot;No&quot; Symbol 21"/>
            <p:cNvSpPr/>
            <p:nvPr/>
          </p:nvSpPr>
          <p:spPr>
            <a:xfrm>
              <a:off x="2309429" y="4181472"/>
              <a:ext cx="2090738" cy="1895475"/>
            </a:xfrm>
            <a:prstGeom prst="noSmoking">
              <a:avLst>
                <a:gd name="adj" fmla="val 5478"/>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smtClean="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23" name="TextBox 22"/>
            <p:cNvSpPr txBox="1"/>
            <p:nvPr/>
          </p:nvSpPr>
          <p:spPr>
            <a:xfrm>
              <a:off x="2358437" y="4775981"/>
              <a:ext cx="2009775" cy="954107"/>
            </a:xfrm>
            <a:prstGeom prst="rect">
              <a:avLst/>
            </a:prstGeom>
            <a:noFill/>
          </p:spPr>
          <p:txBody>
            <a:bodyPr wrap="square" rtlCol="0">
              <a:spAutoFit/>
            </a:bodyPr>
            <a:lstStyle/>
            <a:p>
              <a:pPr algn="ctr"/>
              <a:r>
                <a:rPr lang="en-US" sz="2800" b="1" dirty="0" smtClean="0">
                  <a:solidFill>
                    <a:prstClr val="black"/>
                  </a:solidFill>
                  <a:effectLst>
                    <a:outerShdw blurRad="38100" dist="38100" dir="2700000" algn="tl">
                      <a:srgbClr val="000000">
                        <a:alpha val="43137"/>
                      </a:srgbClr>
                    </a:outerShdw>
                  </a:effectLst>
                </a:rPr>
                <a:t>No Student Practice</a:t>
              </a:r>
              <a:endParaRPr lang="en-US" sz="2400" b="1" dirty="0" smtClean="0">
                <a:solidFill>
                  <a:prstClr val="black"/>
                </a:solidFill>
                <a:effectLst>
                  <a:outerShdw blurRad="38100" dist="38100" dir="2700000" algn="tl">
                    <a:srgbClr val="000000">
                      <a:alpha val="43137"/>
                    </a:srgbClr>
                  </a:outerShdw>
                </a:effectLst>
              </a:endParaRPr>
            </a:p>
          </p:txBody>
        </p:sp>
      </p:grpSp>
      <p:grpSp>
        <p:nvGrpSpPr>
          <p:cNvPr id="25" name="Group 24"/>
          <p:cNvGrpSpPr/>
          <p:nvPr/>
        </p:nvGrpSpPr>
        <p:grpSpPr>
          <a:xfrm>
            <a:off x="4655151" y="4019547"/>
            <a:ext cx="4314825" cy="2181225"/>
            <a:chOff x="218692" y="4029073"/>
            <a:chExt cx="4314825" cy="2181225"/>
          </a:xfrm>
        </p:grpSpPr>
        <p:sp>
          <p:nvSpPr>
            <p:cNvPr id="26" name="Rounded Rectangle 25"/>
            <p:cNvSpPr/>
            <p:nvPr/>
          </p:nvSpPr>
          <p:spPr>
            <a:xfrm>
              <a:off x="218692" y="4029073"/>
              <a:ext cx="4314825" cy="2181225"/>
            </a:xfrm>
            <a:prstGeom prst="roundRect">
              <a:avLst/>
            </a:prstGeom>
            <a:solidFill>
              <a:srgbClr val="FFC000">
                <a:alpha val="12157"/>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66887"/>
                </a:solidFill>
              </a:endParaRPr>
            </a:p>
          </p:txBody>
        </p:sp>
        <p:sp>
          <p:nvSpPr>
            <p:cNvPr id="27" name="TextBox 26"/>
            <p:cNvSpPr txBox="1"/>
            <p:nvPr/>
          </p:nvSpPr>
          <p:spPr>
            <a:xfrm>
              <a:off x="294892" y="4157565"/>
              <a:ext cx="2266951" cy="1938992"/>
            </a:xfrm>
            <a:prstGeom prst="rect">
              <a:avLst/>
            </a:prstGeom>
            <a:noFill/>
          </p:spPr>
          <p:txBody>
            <a:bodyPr wrap="square" rtlCol="0">
              <a:spAutoFit/>
            </a:bodyPr>
            <a:lstStyle/>
            <a:p>
              <a:r>
                <a:rPr lang="en-US" sz="2400" dirty="0" smtClean="0">
                  <a:solidFill>
                    <a:srgbClr val="366887"/>
                  </a:solidFill>
                </a:rPr>
                <a:t>Errors should </a:t>
              </a:r>
              <a:br>
                <a:rPr lang="en-US" sz="2400" dirty="0" smtClean="0">
                  <a:solidFill>
                    <a:srgbClr val="366887"/>
                  </a:solidFill>
                </a:rPr>
              </a:br>
              <a:r>
                <a:rPr lang="en-US" sz="2400" b="1" dirty="0" smtClean="0">
                  <a:solidFill>
                    <a:srgbClr val="CC4F22"/>
                  </a:solidFill>
                </a:rPr>
                <a:t>not be </a:t>
              </a:r>
              <a:br>
                <a:rPr lang="en-US" sz="2400" b="1" dirty="0" smtClean="0">
                  <a:solidFill>
                    <a:srgbClr val="CC4F22"/>
                  </a:solidFill>
                </a:rPr>
              </a:br>
              <a:r>
                <a:rPr lang="en-US" sz="2400" b="1" dirty="0" smtClean="0">
                  <a:solidFill>
                    <a:srgbClr val="CC4F22"/>
                  </a:solidFill>
                </a:rPr>
                <a:t>corrected  </a:t>
              </a:r>
              <a:r>
                <a:rPr lang="en-US" sz="2400" dirty="0" smtClean="0">
                  <a:solidFill>
                    <a:srgbClr val="366887"/>
                  </a:solidFill>
                </a:rPr>
                <a:t>during assessment</a:t>
              </a:r>
              <a:endParaRPr lang="en-US" dirty="0" smtClean="0">
                <a:solidFill>
                  <a:srgbClr val="366887"/>
                </a:solidFill>
              </a:endParaRPr>
            </a:p>
          </p:txBody>
        </p:sp>
        <p:sp>
          <p:nvSpPr>
            <p:cNvPr id="28" name="&quot;No&quot; Symbol 27"/>
            <p:cNvSpPr/>
            <p:nvPr/>
          </p:nvSpPr>
          <p:spPr>
            <a:xfrm>
              <a:off x="2309429" y="4181472"/>
              <a:ext cx="2090738" cy="1895475"/>
            </a:xfrm>
            <a:prstGeom prst="noSmoking">
              <a:avLst>
                <a:gd name="adj" fmla="val 5478"/>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smtClean="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29" name="TextBox 28"/>
            <p:cNvSpPr txBox="1"/>
            <p:nvPr/>
          </p:nvSpPr>
          <p:spPr>
            <a:xfrm>
              <a:off x="2349910" y="4471895"/>
              <a:ext cx="2009775" cy="1384995"/>
            </a:xfrm>
            <a:prstGeom prst="rect">
              <a:avLst/>
            </a:prstGeom>
            <a:noFill/>
          </p:spPr>
          <p:txBody>
            <a:bodyPr wrap="square" rtlCol="0">
              <a:spAutoFit/>
            </a:bodyPr>
            <a:lstStyle/>
            <a:p>
              <a:pPr algn="ctr"/>
              <a:r>
                <a:rPr lang="en-US" sz="2800" b="1" dirty="0" smtClean="0">
                  <a:solidFill>
                    <a:prstClr val="black"/>
                  </a:solidFill>
                  <a:effectLst>
                    <a:outerShdw blurRad="38100" dist="38100" dir="2700000" algn="tl">
                      <a:srgbClr val="000000">
                        <a:alpha val="43137"/>
                      </a:srgbClr>
                    </a:outerShdw>
                  </a:effectLst>
                </a:rPr>
                <a:t>Don’t Correct Errors</a:t>
              </a:r>
              <a:endParaRPr lang="en-US" sz="2400" b="1" dirty="0" smtClean="0">
                <a:solidFill>
                  <a:prstClr val="black"/>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702625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DMPS Implementation</a:t>
            </a:r>
            <a:endParaRPr lang="en-US" dirty="0"/>
          </a:p>
        </p:txBody>
      </p:sp>
      <p:sp>
        <p:nvSpPr>
          <p:cNvPr id="5" name="Text Placeholder 2"/>
          <p:cNvSpPr txBox="1">
            <a:spLocks/>
          </p:cNvSpPr>
          <p:nvPr/>
        </p:nvSpPr>
        <p:spPr>
          <a:xfrm>
            <a:off x="381000" y="1411552"/>
            <a:ext cx="8458200" cy="4913048"/>
          </a:xfrm>
          <a:prstGeom prst="rect">
            <a:avLst/>
          </a:prstGeom>
        </p:spPr>
        <p:txBody>
          <a:bodyPr>
            <a:normAutofit fontScale="77500" lnSpcReduction="20000"/>
          </a:bodyPr>
          <a:lstStyle>
            <a:lvl1pPr marL="347472" indent="-342900" algn="l" defTabSz="457200" rtl="0" eaLnBrk="1" latinLnBrk="0" hangingPunct="1">
              <a:spcBef>
                <a:spcPts val="500"/>
              </a:spcBef>
              <a:spcAft>
                <a:spcPts val="800"/>
              </a:spcAft>
              <a:buFont typeface="Arial"/>
              <a:buChar char="•"/>
              <a:defRPr sz="3200" kern="1200">
                <a:solidFill>
                  <a:srgbClr val="626262"/>
                </a:solidFill>
                <a:latin typeface="Gill Sans MT"/>
                <a:ea typeface="+mn-ea"/>
                <a:cs typeface="Gill Sans MT"/>
              </a:defRPr>
            </a:lvl1pPr>
            <a:lvl2pPr marL="457200" indent="0" algn="l" defTabSz="457200" rtl="0" eaLnBrk="1" latinLnBrk="0" hangingPunct="1">
              <a:spcBef>
                <a:spcPct val="20000"/>
              </a:spcBef>
              <a:buFont typeface="Arial"/>
              <a:buChar char="–"/>
              <a:defRPr sz="2800" kern="1200">
                <a:solidFill>
                  <a:srgbClr val="626262"/>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626262"/>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1772" indent="-457200"/>
            <a:r>
              <a:rPr lang="en-US" sz="3400" dirty="0" smtClean="0"/>
              <a:t>Universal screening in reading K-3      </a:t>
            </a:r>
            <a:r>
              <a:rPr lang="en-US" sz="3400" dirty="0" smtClean="0">
                <a:solidFill>
                  <a:srgbClr val="FF0000"/>
                </a:solidFill>
              </a:rPr>
              <a:t>2014 K-1, 2015 2-3</a:t>
            </a:r>
            <a:endParaRPr lang="en-US" sz="3400" dirty="0" smtClean="0"/>
          </a:p>
          <a:p>
            <a:pPr marL="461772" indent="-457200"/>
            <a:r>
              <a:rPr lang="en-US" sz="3400" dirty="0" smtClean="0"/>
              <a:t>For students with a “substantial deficiency” in reading:</a:t>
            </a:r>
          </a:p>
          <a:p>
            <a:pPr marL="571500" lvl="1" indent="-457200"/>
            <a:r>
              <a:rPr lang="en-US" sz="3000" dirty="0" smtClean="0"/>
              <a:t>Progress monitoring (same requirement as for students who are “at risk”)   </a:t>
            </a:r>
            <a:r>
              <a:rPr lang="en-US" sz="3000" dirty="0" smtClean="0">
                <a:solidFill>
                  <a:srgbClr val="FF0000"/>
                </a:solidFill>
              </a:rPr>
              <a:t>2015</a:t>
            </a:r>
            <a:endParaRPr lang="en-US" sz="3000" dirty="0" smtClean="0"/>
          </a:p>
          <a:p>
            <a:pPr marL="571500" lvl="1" indent="-457200"/>
            <a:r>
              <a:rPr lang="en-US" sz="3000" dirty="0" smtClean="0"/>
              <a:t>Intensive instruction, including 90 minutes a day of scientific, research-based reading instruction</a:t>
            </a:r>
          </a:p>
          <a:p>
            <a:pPr marL="571500" lvl="1" indent="-457200"/>
            <a:r>
              <a:rPr lang="en-US" sz="3000" dirty="0" smtClean="0"/>
              <a:t>Notice to parents:</a:t>
            </a:r>
          </a:p>
          <a:p>
            <a:pPr marL="1257300" lvl="2" indent="-457200"/>
            <a:r>
              <a:rPr lang="en-US" sz="2600" dirty="0" smtClean="0"/>
              <a:t>The student has a substantial deficiency</a:t>
            </a:r>
          </a:p>
          <a:p>
            <a:pPr marL="1257300" lvl="2" indent="-457200"/>
            <a:r>
              <a:rPr lang="en-US" sz="2600" dirty="0" smtClean="0"/>
              <a:t>Strategies they can use to help the child succeed</a:t>
            </a:r>
          </a:p>
          <a:p>
            <a:pPr marL="1257300" lvl="2" indent="-457200"/>
            <a:r>
              <a:rPr lang="en-US" sz="2600" dirty="0" smtClean="0"/>
              <a:t>Student progress reports</a:t>
            </a:r>
          </a:p>
          <a:p>
            <a:pPr marL="461772" indent="-457200"/>
            <a:r>
              <a:rPr lang="en-US" sz="3400" dirty="0" smtClean="0"/>
              <a:t>Retention if the student is not proficient by the end of third grade, did not attend the summer program, and does not qualify for a good cause exemption</a:t>
            </a:r>
          </a:p>
          <a:p>
            <a:pPr marL="571500" lvl="1" indent="-457200"/>
            <a:endParaRPr lang="en-US" sz="3000" dirty="0"/>
          </a:p>
        </p:txBody>
      </p:sp>
    </p:spTree>
    <p:extLst>
      <p:ext uri="{BB962C8B-B14F-4D97-AF65-F5344CB8AC3E}">
        <p14:creationId xmlns:p14="http://schemas.microsoft.com/office/powerpoint/2010/main" val="34371281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0181"/>
            <a:ext cx="8229600" cy="1143000"/>
          </a:xfrm>
        </p:spPr>
        <p:txBody>
          <a:bodyPr/>
          <a:lstStyle/>
          <a:p>
            <a:r>
              <a:rPr lang="en-US" dirty="0" smtClean="0"/>
              <a:t>Directions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Prep ► </a:t>
            </a:r>
            <a:r>
              <a:rPr lang="en-US" dirty="0" smtClean="0"/>
              <a:t>Place </a:t>
            </a:r>
            <a:r>
              <a:rPr lang="en-US" dirty="0"/>
              <a:t>the (first) passage in front of the student. Any additional passages are face down in a sequenced stack beside the examiner</a:t>
            </a:r>
            <a:r>
              <a:rPr lang="en-US" dirty="0" smtClean="0"/>
              <a:t>.</a:t>
            </a:r>
          </a:p>
          <a:p>
            <a:r>
              <a:rPr lang="en-US" dirty="0"/>
              <a:t>Read </a:t>
            </a:r>
            <a:r>
              <a:rPr lang="en-US" dirty="0" smtClean="0"/>
              <a:t>►</a:t>
            </a:r>
            <a:r>
              <a:rPr lang="en-US" dirty="0"/>
              <a:t> (Point to the title and say) </a:t>
            </a:r>
            <a:r>
              <a:rPr lang="en-US" u="sng" dirty="0"/>
              <a:t>This is a story about____</a:t>
            </a:r>
            <a:r>
              <a:rPr lang="en-US" dirty="0"/>
              <a:t> (title). When I say, "BEGIN," start reading aloud and </a:t>
            </a:r>
            <a:r>
              <a:rPr lang="en-US" i="1" dirty="0"/>
              <a:t>read across the page.</a:t>
            </a:r>
            <a:r>
              <a:rPr lang="en-US" dirty="0"/>
              <a:t> (point to the first word, across the first line to the next). Try to read </a:t>
            </a:r>
            <a:r>
              <a:rPr lang="en-US" i="1" dirty="0"/>
              <a:t>each word</a:t>
            </a:r>
            <a:r>
              <a:rPr lang="en-US" dirty="0"/>
              <a:t>. If you come to a word that you don't know, I'll tell it to you. </a:t>
            </a:r>
            <a:r>
              <a:rPr lang="en-US" u="sng" dirty="0"/>
              <a:t>Be sure to do your best reading</a:t>
            </a:r>
            <a:r>
              <a:rPr lang="en-US" u="sng" dirty="0" smtClean="0"/>
              <a:t>.</a:t>
            </a:r>
          </a:p>
          <a:p>
            <a:endParaRPr lang="en-US" dirty="0"/>
          </a:p>
        </p:txBody>
      </p:sp>
      <p:sp>
        <p:nvSpPr>
          <p:cNvPr id="9" name="Title 1"/>
          <p:cNvSpPr txBox="1">
            <a:spLocks/>
          </p:cNvSpPr>
          <p:nvPr/>
        </p:nvSpPr>
        <p:spPr>
          <a:xfrm>
            <a:off x="457200" y="274638"/>
            <a:ext cx="8382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i="0" kern="1200">
                <a:solidFill>
                  <a:schemeClr val="bg1"/>
                </a:solidFill>
                <a:latin typeface="Gill Sans MT"/>
                <a:ea typeface="+mj-ea"/>
                <a:cs typeface="Gill Sans MT"/>
              </a:defRPr>
            </a:lvl1pPr>
          </a:lstStyle>
          <a:p>
            <a:r>
              <a:rPr lang="en-US" dirty="0" smtClean="0"/>
              <a:t>CBM-Reading </a:t>
            </a:r>
            <a:r>
              <a:rPr lang="en-US" dirty="0" smtClean="0">
                <a:solidFill>
                  <a:schemeClr val="accent2"/>
                </a:solidFill>
              </a:rPr>
              <a:t>Directions</a:t>
            </a:r>
            <a:endParaRPr lang="en-US" dirty="0">
              <a:solidFill>
                <a:schemeClr val="accent2"/>
              </a:solidFill>
            </a:endParaRPr>
          </a:p>
        </p:txBody>
      </p:sp>
    </p:spTree>
    <p:extLst>
      <p:ext uri="{BB962C8B-B14F-4D97-AF65-F5344CB8AC3E}">
        <p14:creationId xmlns:p14="http://schemas.microsoft.com/office/powerpoint/2010/main" val="33044840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a:t>Read ► Ready?</a:t>
            </a:r>
            <a:r>
              <a:rPr lang="en-US" dirty="0"/>
              <a:t> (pause) </a:t>
            </a:r>
            <a:r>
              <a:rPr lang="en-US" b="1" dirty="0"/>
              <a:t>Begin.</a:t>
            </a:r>
            <a:endParaRPr lang="en-US" dirty="0"/>
          </a:p>
          <a:p>
            <a:pPr lvl="1"/>
            <a:r>
              <a:rPr lang="en-US" i="1" dirty="0"/>
              <a:t>Start Timer</a:t>
            </a:r>
            <a:r>
              <a:rPr lang="en-US" dirty="0"/>
              <a:t> when student says the first word.</a:t>
            </a:r>
          </a:p>
          <a:p>
            <a:pPr lvl="1"/>
            <a:r>
              <a:rPr lang="en-US" dirty="0"/>
              <a:t>Mark errors as they occur (see scoring information). The item will be highlighted. Select again to remove.</a:t>
            </a:r>
          </a:p>
          <a:p>
            <a:pPr lvl="1"/>
            <a:r>
              <a:rPr lang="en-US" dirty="0"/>
              <a:t>If the student does not say the first word after 3 seconds, say the word, mark it as incorrect, then start the timer.</a:t>
            </a:r>
          </a:p>
          <a:p>
            <a:pPr lvl="1"/>
            <a:r>
              <a:rPr lang="en-US" dirty="0"/>
              <a:t>Restart the activity if the student is speed reading. Say, "This is not a speed reading activity. Be sure to do your BEST reading."</a:t>
            </a:r>
          </a:p>
          <a:p>
            <a:pPr lvl="1"/>
            <a:r>
              <a:rPr lang="en-US" dirty="0"/>
              <a:t>Do not give any feedback about the student's reading.</a:t>
            </a:r>
          </a:p>
          <a:p>
            <a:pPr lvl="1"/>
            <a:r>
              <a:rPr lang="en-US" dirty="0"/>
              <a:t>Student continues reading until the timer sounds or until passage is completed.</a:t>
            </a:r>
          </a:p>
          <a:p>
            <a:endParaRPr lang="en-US" dirty="0"/>
          </a:p>
        </p:txBody>
      </p:sp>
      <p:sp>
        <p:nvSpPr>
          <p:cNvPr id="4" name="Title 1"/>
          <p:cNvSpPr>
            <a:spLocks noGrp="1"/>
          </p:cNvSpPr>
          <p:nvPr>
            <p:ph type="title"/>
          </p:nvPr>
        </p:nvSpPr>
        <p:spPr/>
        <p:txBody>
          <a:bodyPr>
            <a:normAutofit/>
          </a:bodyPr>
          <a:lstStyle/>
          <a:p>
            <a:r>
              <a:rPr lang="en-US" dirty="0"/>
              <a:t>CBM-Reading </a:t>
            </a:r>
            <a:r>
              <a:rPr lang="en-US" dirty="0">
                <a:solidFill>
                  <a:schemeClr val="accent2"/>
                </a:solidFill>
              </a:rPr>
              <a:t>Directions</a:t>
            </a:r>
          </a:p>
        </p:txBody>
      </p:sp>
    </p:spTree>
    <p:extLst>
      <p:ext uri="{BB962C8B-B14F-4D97-AF65-F5344CB8AC3E}">
        <p14:creationId xmlns:p14="http://schemas.microsoft.com/office/powerpoint/2010/main" val="16994385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Read ► Stop.</a:t>
            </a:r>
            <a:r>
              <a:rPr lang="en-US" dirty="0"/>
              <a:t> (when timer sounds)</a:t>
            </a:r>
          </a:p>
          <a:p>
            <a:pPr lvl="1"/>
            <a:r>
              <a:rPr lang="en-US" dirty="0"/>
              <a:t>Mark the last word read after one minute and select the "Mark Last Response" bar.</a:t>
            </a:r>
          </a:p>
          <a:p>
            <a:pPr lvl="1"/>
            <a:r>
              <a:rPr lang="en-US" dirty="0"/>
              <a:t>If the last word was an error, select it again, AFTER selecting it as the last word.</a:t>
            </a:r>
          </a:p>
          <a:p>
            <a:pPr lvl="1"/>
            <a:r>
              <a:rPr lang="en-US" dirty="0"/>
              <a:t>Submit Test.</a:t>
            </a:r>
          </a:p>
          <a:p>
            <a:pPr lvl="1"/>
            <a:r>
              <a:rPr lang="en-US" dirty="0"/>
              <a:t>Read the underlined words in the directions for any additional passages given on the same occasion</a:t>
            </a:r>
          </a:p>
          <a:p>
            <a:endParaRPr lang="en-US" dirty="0"/>
          </a:p>
        </p:txBody>
      </p:sp>
      <p:sp>
        <p:nvSpPr>
          <p:cNvPr id="4" name="Title 1"/>
          <p:cNvSpPr>
            <a:spLocks noGrp="1"/>
          </p:cNvSpPr>
          <p:nvPr>
            <p:ph type="title"/>
          </p:nvPr>
        </p:nvSpPr>
        <p:spPr/>
        <p:txBody>
          <a:bodyPr>
            <a:normAutofit/>
          </a:bodyPr>
          <a:lstStyle/>
          <a:p>
            <a:r>
              <a:rPr lang="en-US" dirty="0"/>
              <a:t>CBM-Reading </a:t>
            </a:r>
            <a:r>
              <a:rPr lang="en-US" dirty="0">
                <a:solidFill>
                  <a:schemeClr val="accent2"/>
                </a:solidFill>
              </a:rPr>
              <a:t>Directions</a:t>
            </a:r>
          </a:p>
        </p:txBody>
      </p:sp>
    </p:spTree>
    <p:extLst>
      <p:ext uri="{BB962C8B-B14F-4D97-AF65-F5344CB8AC3E}">
        <p14:creationId xmlns:p14="http://schemas.microsoft.com/office/powerpoint/2010/main" val="25302871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600200"/>
            <a:ext cx="8915400" cy="4525963"/>
          </a:xfrm>
        </p:spPr>
        <p:txBody>
          <a:bodyPr>
            <a:normAutofit fontScale="62500" lnSpcReduction="20000"/>
          </a:bodyPr>
          <a:lstStyle/>
          <a:p>
            <a:r>
              <a:rPr lang="en-US" b="1" dirty="0"/>
              <a:t>Timing ► </a:t>
            </a:r>
            <a:r>
              <a:rPr lang="en-US" dirty="0"/>
              <a:t>1 minute and 3 second rule is applied as needed. Start the timer when the student says the first word. If the student does not say the first word, wait 3 seconds, give the correct sound, point to the next word and start the timer. If student finishes before 1 minute: Stop timer and select "Mark Last Response" bar. FAST automatically adjusts the words read per minute score when time &lt; 1 minute</a:t>
            </a:r>
            <a:r>
              <a:rPr lang="en-US" dirty="0" smtClean="0"/>
              <a:t>.</a:t>
            </a:r>
          </a:p>
          <a:p>
            <a:r>
              <a:rPr lang="en-US" b="1" dirty="0"/>
              <a:t>Discontinue Rule ► </a:t>
            </a:r>
            <a:r>
              <a:rPr lang="en-US" dirty="0"/>
              <a:t>If the student gets the first 10 words wrong, discontinue the task by stopping the timer and marking the last word. All are incorrect</a:t>
            </a:r>
            <a:r>
              <a:rPr lang="en-US" dirty="0" smtClean="0"/>
              <a:t>.</a:t>
            </a:r>
          </a:p>
          <a:p>
            <a:r>
              <a:rPr lang="en-US" b="1" dirty="0">
                <a:solidFill>
                  <a:schemeClr val="accent3"/>
                </a:solidFill>
              </a:rPr>
              <a:t>Notation ► </a:t>
            </a:r>
            <a:r>
              <a:rPr lang="en-US" dirty="0">
                <a:solidFill>
                  <a:schemeClr val="accent3"/>
                </a:solidFill>
              </a:rPr>
              <a:t>There is space on the administration page to record important observations during administration. These notes appear on FAST </a:t>
            </a:r>
            <a:r>
              <a:rPr lang="en-US" dirty="0" smtClean="0">
                <a:solidFill>
                  <a:schemeClr val="accent3"/>
                </a:solidFill>
              </a:rPr>
              <a:t>reports</a:t>
            </a:r>
          </a:p>
          <a:p>
            <a:r>
              <a:rPr lang="en-US" b="1" dirty="0"/>
              <a:t>Scoring ► </a:t>
            </a:r>
            <a:endParaRPr lang="en-US" b="1" dirty="0" smtClean="0"/>
          </a:p>
          <a:p>
            <a:pPr lvl="1"/>
            <a:r>
              <a:rPr lang="en-US" b="1" dirty="0" smtClean="0"/>
              <a:t>(</a:t>
            </a:r>
            <a:r>
              <a:rPr lang="en-US" b="1" dirty="0"/>
              <a:t>Correct)</a:t>
            </a:r>
            <a:r>
              <a:rPr lang="en-US" dirty="0"/>
              <a:t> Student reads each word in sequence with no more than a 3 second pause</a:t>
            </a:r>
            <a:r>
              <a:rPr lang="en-US" dirty="0" smtClean="0"/>
              <a:t>.</a:t>
            </a:r>
          </a:p>
          <a:p>
            <a:pPr lvl="1"/>
            <a:r>
              <a:rPr lang="en-US" b="1" dirty="0"/>
              <a:t>(Incorrect)</a:t>
            </a:r>
            <a:r>
              <a:rPr lang="en-US" dirty="0"/>
              <a:t> Student omits, substitutes, reverses, or misreads the word or pauses for more than 3 seconds</a:t>
            </a:r>
          </a:p>
        </p:txBody>
      </p:sp>
      <p:sp>
        <p:nvSpPr>
          <p:cNvPr id="6" name="Title 1"/>
          <p:cNvSpPr>
            <a:spLocks noGrp="1"/>
          </p:cNvSpPr>
          <p:nvPr>
            <p:ph type="title"/>
          </p:nvPr>
        </p:nvSpPr>
        <p:spPr/>
        <p:txBody>
          <a:bodyPr>
            <a:normAutofit/>
          </a:bodyPr>
          <a:lstStyle/>
          <a:p>
            <a:r>
              <a:rPr lang="en-US" dirty="0"/>
              <a:t>CBM-Reading </a:t>
            </a:r>
            <a:r>
              <a:rPr lang="en-US" dirty="0">
                <a:solidFill>
                  <a:schemeClr val="accent2"/>
                </a:solidFill>
              </a:rPr>
              <a:t>Directions</a:t>
            </a:r>
          </a:p>
        </p:txBody>
      </p:sp>
    </p:spTree>
    <p:extLst>
      <p:ext uri="{BB962C8B-B14F-4D97-AF65-F5344CB8AC3E}">
        <p14:creationId xmlns:p14="http://schemas.microsoft.com/office/powerpoint/2010/main" val="2433042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600200"/>
            <a:ext cx="8915400" cy="4525963"/>
          </a:xfrm>
        </p:spPr>
        <p:txBody>
          <a:bodyPr>
            <a:normAutofit/>
          </a:bodyPr>
          <a:lstStyle/>
          <a:p>
            <a:r>
              <a:rPr lang="en-US" dirty="0" smtClean="0"/>
              <a:t>See </a:t>
            </a:r>
            <a:r>
              <a:rPr lang="en-US" i="1" dirty="0"/>
              <a:t>S</a:t>
            </a:r>
            <a:r>
              <a:rPr lang="en-US" i="1" dirty="0" smtClean="0"/>
              <a:t>coring </a:t>
            </a:r>
            <a:r>
              <a:rPr lang="en-US" i="1" dirty="0"/>
              <a:t>D</a:t>
            </a:r>
            <a:r>
              <a:rPr lang="en-US" i="1" dirty="0" smtClean="0"/>
              <a:t>etails </a:t>
            </a:r>
            <a:r>
              <a:rPr lang="en-US" dirty="0" smtClean="0"/>
              <a:t>for errors and examples</a:t>
            </a:r>
            <a:endParaRPr lang="en-US" dirty="0"/>
          </a:p>
        </p:txBody>
      </p:sp>
      <p:sp>
        <p:nvSpPr>
          <p:cNvPr id="6" name="Title 1"/>
          <p:cNvSpPr>
            <a:spLocks noGrp="1"/>
          </p:cNvSpPr>
          <p:nvPr>
            <p:ph type="title"/>
          </p:nvPr>
        </p:nvSpPr>
        <p:spPr/>
        <p:txBody>
          <a:bodyPr>
            <a:normAutofit/>
          </a:bodyPr>
          <a:lstStyle/>
          <a:p>
            <a:r>
              <a:rPr lang="en-US" dirty="0"/>
              <a:t>CBM-Reading </a:t>
            </a:r>
            <a:r>
              <a:rPr lang="en-US" dirty="0">
                <a:solidFill>
                  <a:schemeClr val="accent2"/>
                </a:solidFill>
              </a:rPr>
              <a:t>Directions</a:t>
            </a:r>
          </a:p>
        </p:txBody>
      </p:sp>
    </p:spTree>
    <p:extLst>
      <p:ext uri="{BB962C8B-B14F-4D97-AF65-F5344CB8AC3E}">
        <p14:creationId xmlns:p14="http://schemas.microsoft.com/office/powerpoint/2010/main" val="15073909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6000" dirty="0" smtClean="0">
                <a:solidFill>
                  <a:schemeClr val="accent2"/>
                </a:solidFill>
              </a:rPr>
              <a:t>Resources &amp; CERTIFICATION</a:t>
            </a:r>
            <a:r>
              <a:rPr lang="en-US" sz="6000" dirty="0" smtClean="0"/>
              <a:t/>
            </a:r>
            <a:br>
              <a:rPr lang="en-US" sz="6000" dirty="0" smtClean="0"/>
            </a:br>
            <a:r>
              <a:rPr lang="en-US" sz="6000" dirty="0" smtClean="0"/>
              <a:t/>
            </a:r>
            <a:br>
              <a:rPr lang="en-US" sz="6000" dirty="0" smtClean="0"/>
            </a:br>
            <a:endParaRPr lang="en-US" dirty="0"/>
          </a:p>
        </p:txBody>
      </p:sp>
    </p:spTree>
    <p:extLst>
      <p:ext uri="{BB962C8B-B14F-4D97-AF65-F5344CB8AC3E}">
        <p14:creationId xmlns:p14="http://schemas.microsoft.com/office/powerpoint/2010/main" val="38087625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9059" y="1295400"/>
            <a:ext cx="8229600" cy="4525963"/>
          </a:xfrm>
        </p:spPr>
        <p:txBody>
          <a:bodyPr>
            <a:normAutofit/>
          </a:bodyPr>
          <a:lstStyle/>
          <a:p>
            <a:pPr marL="4572" indent="0" algn="ctr">
              <a:buNone/>
            </a:pPr>
            <a:r>
              <a:rPr lang="en-US" sz="2800" b="1" dirty="0" smtClean="0"/>
              <a:t>ELEMENTARY.DMSCHOOLS.ORG&gt; </a:t>
            </a:r>
            <a:r>
              <a:rPr lang="en-US" sz="2800" b="1" i="1" dirty="0" smtClean="0"/>
              <a:t>Resources</a:t>
            </a:r>
            <a:r>
              <a:rPr lang="en-US" sz="2800" b="1" dirty="0" smtClean="0"/>
              <a:t>&gt; </a:t>
            </a:r>
            <a:r>
              <a:rPr lang="en-US" sz="2800" b="1" i="1" dirty="0" smtClean="0"/>
              <a:t>FAST Assessments </a:t>
            </a:r>
            <a:r>
              <a:rPr lang="en-US" sz="2800" b="1" dirty="0" smtClean="0"/>
              <a:t>Page</a:t>
            </a:r>
            <a:endParaRPr lang="en-US" sz="2800" b="1" dirty="0"/>
          </a:p>
        </p:txBody>
      </p:sp>
      <p:grpSp>
        <p:nvGrpSpPr>
          <p:cNvPr id="7" name="Group 6"/>
          <p:cNvGrpSpPr/>
          <p:nvPr/>
        </p:nvGrpSpPr>
        <p:grpSpPr>
          <a:xfrm>
            <a:off x="337648" y="2351315"/>
            <a:ext cx="8349152" cy="3763962"/>
            <a:chOff x="478971" y="2209800"/>
            <a:chExt cx="8349152" cy="3763962"/>
          </a:xfrm>
        </p:grpSpPr>
        <p:pic>
          <p:nvPicPr>
            <p:cNvPr id="4" name="Picture 3"/>
            <p:cNvPicPr>
              <a:picLocks noChangeAspect="1"/>
            </p:cNvPicPr>
            <p:nvPr/>
          </p:nvPicPr>
          <p:blipFill rotWithShape="1">
            <a:blip r:embed="rId3"/>
            <a:srcRect l="6661" t="10416" r="57614" b="32292"/>
            <a:stretch/>
          </p:blipFill>
          <p:spPr>
            <a:xfrm>
              <a:off x="478971" y="2209800"/>
              <a:ext cx="8349152" cy="3763962"/>
            </a:xfrm>
            <a:prstGeom prst="rect">
              <a:avLst/>
            </a:prstGeom>
            <a:ln>
              <a:solidFill>
                <a:schemeClr val="tx1">
                  <a:lumMod val="50000"/>
                </a:schemeClr>
              </a:solidFill>
            </a:ln>
          </p:spPr>
        </p:pic>
        <p:sp>
          <p:nvSpPr>
            <p:cNvPr id="5" name="Rectangle 4"/>
            <p:cNvSpPr/>
            <p:nvPr/>
          </p:nvSpPr>
          <p:spPr>
            <a:xfrm>
              <a:off x="6477000" y="2971800"/>
              <a:ext cx="609600" cy="60960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477000" y="5105400"/>
              <a:ext cx="1981200" cy="45720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24160" y="2133600"/>
            <a:ext cx="9043639" cy="3970318"/>
          </a:xfrm>
          <a:prstGeom prst="rect">
            <a:avLst/>
          </a:prstGeom>
          <a:solidFill>
            <a:schemeClr val="accent2"/>
          </a:solidFill>
          <a:effectLst>
            <a:softEdge rad="63500"/>
          </a:effectLst>
        </p:spPr>
        <p:txBody>
          <a:bodyPr wrap="square" rtlCol="0">
            <a:spAutoFit/>
          </a:bodyPr>
          <a:lstStyle/>
          <a:p>
            <a:pPr marL="171450" indent="-171450">
              <a:buFont typeface="Arial" panose="020B0604020202020204" pitchFamily="34" charset="0"/>
              <a:buChar char="•"/>
            </a:pPr>
            <a:r>
              <a:rPr lang="en-US" sz="2800" dirty="0">
                <a:solidFill>
                  <a:schemeClr val="tx2"/>
                </a:solidFill>
              </a:rPr>
              <a:t>Links to DE Guidance documents</a:t>
            </a:r>
          </a:p>
          <a:p>
            <a:pPr marL="171450" indent="-171450">
              <a:buFont typeface="Arial" panose="020B0604020202020204" pitchFamily="34" charset="0"/>
              <a:buChar char="•"/>
            </a:pPr>
            <a:r>
              <a:rPr lang="en-US" sz="2800" dirty="0">
                <a:solidFill>
                  <a:schemeClr val="tx2"/>
                </a:solidFill>
              </a:rPr>
              <a:t>TIER guidance document that </a:t>
            </a:r>
            <a:r>
              <a:rPr lang="en-US" sz="2800" dirty="0" smtClean="0">
                <a:solidFill>
                  <a:schemeClr val="tx2"/>
                </a:solidFill>
              </a:rPr>
              <a:t>supports navigating TIER reports, assessment, &amp; training</a:t>
            </a:r>
            <a:endParaRPr lang="en-US" sz="2800" dirty="0">
              <a:solidFill>
                <a:schemeClr val="tx2"/>
              </a:solidFill>
            </a:endParaRPr>
          </a:p>
          <a:p>
            <a:pPr marL="171450" indent="-171450">
              <a:buFont typeface="Arial" panose="020B0604020202020204" pitchFamily="34" charset="0"/>
              <a:buChar char="•"/>
            </a:pPr>
            <a:r>
              <a:rPr lang="en-US" sz="2800" dirty="0">
                <a:solidFill>
                  <a:schemeClr val="tx2"/>
                </a:solidFill>
              </a:rPr>
              <a:t>Link </a:t>
            </a:r>
            <a:r>
              <a:rPr lang="en-US" sz="2800" dirty="0" smtClean="0">
                <a:solidFill>
                  <a:schemeClr val="tx2"/>
                </a:solidFill>
              </a:rPr>
              <a:t>to A&amp;A account login page</a:t>
            </a:r>
            <a:endParaRPr lang="en-US" sz="2800" dirty="0">
              <a:solidFill>
                <a:schemeClr val="tx2"/>
              </a:solidFill>
            </a:endParaRPr>
          </a:p>
          <a:p>
            <a:pPr marL="171450" indent="-171450">
              <a:buFont typeface="Arial" panose="020B0604020202020204" pitchFamily="34" charset="0"/>
              <a:buChar char="•"/>
            </a:pPr>
            <a:r>
              <a:rPr lang="en-US" sz="2800" dirty="0">
                <a:solidFill>
                  <a:schemeClr val="tx2"/>
                </a:solidFill>
              </a:rPr>
              <a:t>Documents to support analyzing the data</a:t>
            </a:r>
          </a:p>
          <a:p>
            <a:pPr marL="171450" indent="-171450">
              <a:buFont typeface="Arial" panose="020B0604020202020204" pitchFamily="34" charset="0"/>
              <a:buChar char="•"/>
            </a:pPr>
            <a:r>
              <a:rPr lang="en-US" sz="2800" dirty="0">
                <a:solidFill>
                  <a:schemeClr val="tx2"/>
                </a:solidFill>
              </a:rPr>
              <a:t>Documents to support family communication about FAST Assessments</a:t>
            </a:r>
          </a:p>
          <a:p>
            <a:pPr marL="171450" indent="-171450">
              <a:buFont typeface="Arial" panose="020B0604020202020204" pitchFamily="34" charset="0"/>
              <a:buChar char="•"/>
            </a:pPr>
            <a:r>
              <a:rPr lang="en-US" sz="2800" dirty="0">
                <a:solidFill>
                  <a:schemeClr val="tx2"/>
                </a:solidFill>
              </a:rPr>
              <a:t>All training materials used </a:t>
            </a:r>
            <a:r>
              <a:rPr lang="en-US" sz="2800" dirty="0" smtClean="0">
                <a:solidFill>
                  <a:schemeClr val="tx2"/>
                </a:solidFill>
              </a:rPr>
              <a:t>previously</a:t>
            </a:r>
          </a:p>
          <a:p>
            <a:pPr marL="171450" indent="-171450">
              <a:buFont typeface="Arial" panose="020B0604020202020204" pitchFamily="34" charset="0"/>
              <a:buChar char="•"/>
            </a:pPr>
            <a:r>
              <a:rPr lang="en-US" sz="2800" dirty="0" smtClean="0">
                <a:solidFill>
                  <a:schemeClr val="tx2"/>
                </a:solidFill>
              </a:rPr>
              <a:t>And MORE! </a:t>
            </a:r>
            <a:endParaRPr lang="en-US" sz="2800" dirty="0">
              <a:solidFill>
                <a:schemeClr val="tx2"/>
              </a:solidFill>
            </a:endParaRPr>
          </a:p>
        </p:txBody>
      </p:sp>
    </p:spTree>
    <p:extLst>
      <p:ext uri="{BB962C8B-B14F-4D97-AF65-F5344CB8AC3E}">
        <p14:creationId xmlns:p14="http://schemas.microsoft.com/office/powerpoint/2010/main" val="347847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Iowa TIER Tour</a:t>
            </a:r>
            <a:endParaRPr lang="en-US" dirty="0"/>
          </a:p>
        </p:txBody>
      </p:sp>
      <p:sp>
        <p:nvSpPr>
          <p:cNvPr id="3" name="Content Placeholder 2"/>
          <p:cNvSpPr>
            <a:spLocks noGrp="1"/>
          </p:cNvSpPr>
          <p:nvPr>
            <p:ph idx="1"/>
          </p:nvPr>
        </p:nvSpPr>
        <p:spPr>
          <a:xfrm>
            <a:off x="457200" y="1600200"/>
            <a:ext cx="8229600" cy="2514599"/>
          </a:xfrm>
        </p:spPr>
        <p:txBody>
          <a:bodyPr>
            <a:normAutofit/>
          </a:bodyPr>
          <a:lstStyle/>
          <a:p>
            <a:pPr marL="4572" indent="0" algn="ctr">
              <a:buNone/>
            </a:pPr>
            <a:r>
              <a:rPr lang="en-US" i="1" dirty="0" smtClean="0"/>
              <a:t>Always Chrome or </a:t>
            </a:r>
            <a:r>
              <a:rPr lang="en-US" i="1" dirty="0" err="1" smtClean="0"/>
              <a:t>FireFox</a:t>
            </a:r>
            <a:r>
              <a:rPr lang="en-US" i="1" dirty="0" smtClean="0"/>
              <a:t>!</a:t>
            </a:r>
          </a:p>
          <a:p>
            <a:pPr marL="4572" indent="0" algn="ctr">
              <a:buNone/>
            </a:pPr>
            <a:endParaRPr lang="en-US" i="1" dirty="0" smtClean="0"/>
          </a:p>
          <a:p>
            <a:pPr marL="4572" indent="0" algn="ctr">
              <a:buNone/>
            </a:pPr>
            <a:r>
              <a:rPr lang="en-US" dirty="0" smtClean="0"/>
              <a:t>For additional navigation TIER Guidance: </a:t>
            </a:r>
          </a:p>
          <a:p>
            <a:pPr marL="4572" indent="0">
              <a:buNone/>
            </a:pPr>
            <a:endParaRPr lang="en-US" dirty="0" smtClean="0"/>
          </a:p>
          <a:p>
            <a:pPr marL="4572" indent="0">
              <a:buNone/>
            </a:pPr>
            <a:endParaRPr lang="en-US" dirty="0" smtClean="0"/>
          </a:p>
          <a:p>
            <a:pPr marL="4572" indent="0">
              <a:buNone/>
            </a:pPr>
            <a:endParaRPr lang="en-US" dirty="0"/>
          </a:p>
        </p:txBody>
      </p:sp>
      <p:sp>
        <p:nvSpPr>
          <p:cNvPr id="4" name="TextBox 3"/>
          <p:cNvSpPr txBox="1"/>
          <p:nvPr/>
        </p:nvSpPr>
        <p:spPr>
          <a:xfrm>
            <a:off x="1066800" y="3697196"/>
            <a:ext cx="7467600" cy="1200329"/>
          </a:xfrm>
          <a:prstGeom prst="rect">
            <a:avLst/>
          </a:prstGeom>
          <a:solidFill>
            <a:schemeClr val="tx2"/>
          </a:solidFill>
        </p:spPr>
        <p:txBody>
          <a:bodyPr wrap="square" rtlCol="0">
            <a:spAutoFit/>
          </a:bodyPr>
          <a:lstStyle/>
          <a:p>
            <a:pPr marL="4572" indent="0" algn="ctr">
              <a:buNone/>
            </a:pPr>
            <a:r>
              <a:rPr lang="en-US" sz="3600" dirty="0">
                <a:hlinkClick r:id="rId2"/>
              </a:rPr>
              <a:t>http://elementary.dmschools.org/fast-assessments.html</a:t>
            </a:r>
            <a:endParaRPr lang="en-US" sz="3600" dirty="0"/>
          </a:p>
        </p:txBody>
      </p:sp>
    </p:spTree>
    <p:extLst>
      <p:ext uri="{BB962C8B-B14F-4D97-AF65-F5344CB8AC3E}">
        <p14:creationId xmlns:p14="http://schemas.microsoft.com/office/powerpoint/2010/main" val="17381741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t>
            </a:r>
            <a:r>
              <a:rPr lang="en-US" dirty="0" smtClean="0">
                <a:solidFill>
                  <a:schemeClr val="accent2"/>
                </a:solidFill>
              </a:rPr>
              <a:t>A &amp; A Account Set Up</a:t>
            </a:r>
            <a:endParaRPr lang="en-US" dirty="0">
              <a:solidFill>
                <a:schemeClr val="accent2"/>
              </a:solidFill>
            </a:endParaRPr>
          </a:p>
        </p:txBody>
      </p:sp>
      <p:sp>
        <p:nvSpPr>
          <p:cNvPr id="3" name="Content Placeholder 2"/>
          <p:cNvSpPr>
            <a:spLocks noGrp="1"/>
          </p:cNvSpPr>
          <p:nvPr>
            <p:ph idx="1"/>
          </p:nvPr>
        </p:nvSpPr>
        <p:spPr/>
        <p:txBody>
          <a:bodyPr>
            <a:normAutofit fontScale="85000" lnSpcReduction="10000"/>
          </a:bodyPr>
          <a:lstStyle/>
          <a:p>
            <a:r>
              <a:rPr lang="en-US" dirty="0" smtClean="0"/>
              <a:t>No A &amp; A Account? </a:t>
            </a:r>
          </a:p>
          <a:p>
            <a:pPr lvl="1"/>
            <a:r>
              <a:rPr lang="en-US" dirty="0" smtClean="0"/>
              <a:t>Use instructions (handout) to set up your </a:t>
            </a:r>
            <a:r>
              <a:rPr lang="en-US" dirty="0" smtClean="0">
                <a:solidFill>
                  <a:srgbClr val="C00000"/>
                </a:solidFill>
              </a:rPr>
              <a:t>A &amp; A account OR </a:t>
            </a:r>
            <a:r>
              <a:rPr lang="en-US" dirty="0" smtClean="0">
                <a:solidFill>
                  <a:schemeClr val="tx1"/>
                </a:solidFill>
              </a:rPr>
              <a:t>use </a:t>
            </a:r>
            <a:r>
              <a:rPr lang="en-US" dirty="0" smtClean="0">
                <a:solidFill>
                  <a:srgbClr val="C00000"/>
                </a:solidFill>
              </a:rPr>
              <a:t>videos</a:t>
            </a:r>
            <a:r>
              <a:rPr lang="en-US" dirty="0" smtClean="0">
                <a:solidFill>
                  <a:srgbClr val="FF0000"/>
                </a:solidFill>
              </a:rPr>
              <a:t> </a:t>
            </a:r>
            <a:r>
              <a:rPr lang="en-US" dirty="0" smtClean="0">
                <a:solidFill>
                  <a:schemeClr val="tx1"/>
                </a:solidFill>
              </a:rPr>
              <a:t>on the following slides</a:t>
            </a:r>
          </a:p>
          <a:p>
            <a:pPr lvl="1"/>
            <a:r>
              <a:rPr lang="en-US" dirty="0" smtClean="0">
                <a:solidFill>
                  <a:srgbClr val="C00000"/>
                </a:solidFill>
              </a:rPr>
              <a:t>DO NOT “Request roles”</a:t>
            </a:r>
          </a:p>
          <a:p>
            <a:pPr lvl="2"/>
            <a:r>
              <a:rPr lang="en-US" dirty="0" smtClean="0">
                <a:solidFill>
                  <a:schemeClr val="tx1"/>
                </a:solidFill>
              </a:rPr>
              <a:t>Be sure to use your @dmschools.org email</a:t>
            </a:r>
          </a:p>
          <a:p>
            <a:pPr lvl="2"/>
            <a:r>
              <a:rPr lang="en-US" dirty="0" smtClean="0">
                <a:solidFill>
                  <a:schemeClr val="tx1"/>
                </a:solidFill>
              </a:rPr>
              <a:t>All information for your “role” is pulled directly from Infinite Campus</a:t>
            </a:r>
          </a:p>
          <a:p>
            <a:pPr marL="914400" lvl="2" indent="0">
              <a:buNone/>
            </a:pPr>
            <a:endParaRPr lang="en-US" dirty="0" smtClean="0">
              <a:solidFill>
                <a:schemeClr val="tx1"/>
              </a:solidFill>
            </a:endParaRPr>
          </a:p>
          <a:p>
            <a:pPr marL="118872">
              <a:buNone/>
            </a:pPr>
            <a:r>
              <a:rPr lang="en-US" dirty="0" smtClean="0">
                <a:solidFill>
                  <a:schemeClr val="tx1"/>
                </a:solidFill>
              </a:rPr>
              <a:t>**If the trouble-shooting guidance videos and documents on the </a:t>
            </a:r>
            <a:r>
              <a:rPr lang="en-US" u="sng" dirty="0" smtClean="0">
                <a:solidFill>
                  <a:schemeClr val="tx1"/>
                </a:solidFill>
              </a:rPr>
              <a:t>next slide</a:t>
            </a:r>
            <a:r>
              <a:rPr lang="en-US" dirty="0" smtClean="0">
                <a:solidFill>
                  <a:schemeClr val="tx1"/>
                </a:solidFill>
              </a:rPr>
              <a:t> are not helping, </a:t>
            </a:r>
            <a:r>
              <a:rPr lang="en-US" dirty="0">
                <a:solidFill>
                  <a:schemeClr val="tx1"/>
                </a:solidFill>
              </a:rPr>
              <a:t>c</a:t>
            </a:r>
            <a:r>
              <a:rPr lang="en-US" dirty="0" smtClean="0">
                <a:solidFill>
                  <a:schemeClr val="tx1"/>
                </a:solidFill>
              </a:rPr>
              <a:t>ontact Liz Griesel (</a:t>
            </a:r>
            <a:r>
              <a:rPr lang="en-US" dirty="0" smtClean="0">
                <a:solidFill>
                  <a:srgbClr val="C00000"/>
                </a:solidFill>
              </a:rPr>
              <a:t>Elizabeth.Griesel@dmschools.org</a:t>
            </a:r>
            <a:r>
              <a:rPr lang="en-US" dirty="0" smtClean="0">
                <a:solidFill>
                  <a:schemeClr val="tx1"/>
                </a:solidFill>
              </a:rPr>
              <a:t>) for additional support! </a:t>
            </a:r>
            <a:r>
              <a:rPr lang="en-US" dirty="0" smtClean="0">
                <a:solidFill>
                  <a:schemeClr val="tx1"/>
                </a:solidFill>
                <a:sym typeface="Wingdings" panose="05000000000000000000" pitchFamily="2" charset="2"/>
              </a:rPr>
              <a:t></a:t>
            </a:r>
            <a:endParaRPr lang="en-US" dirty="0" smtClean="0">
              <a:solidFill>
                <a:schemeClr val="tx1"/>
              </a:solidFill>
            </a:endParaRPr>
          </a:p>
        </p:txBody>
      </p:sp>
    </p:spTree>
    <p:extLst>
      <p:ext uri="{BB962C8B-B14F-4D97-AF65-F5344CB8AC3E}">
        <p14:creationId xmlns:p14="http://schemas.microsoft.com/office/powerpoint/2010/main" val="38324573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t>
            </a:r>
            <a:r>
              <a:rPr lang="en-US" dirty="0" smtClean="0">
                <a:solidFill>
                  <a:schemeClr val="accent2"/>
                </a:solidFill>
              </a:rPr>
              <a:t>A &amp; A Account Set Up</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dirty="0" smtClean="0"/>
              <a:t>Video that details A &amp; A Account Setup:</a:t>
            </a:r>
          </a:p>
          <a:p>
            <a:pPr marL="4572" indent="0">
              <a:buNone/>
            </a:pPr>
            <a:r>
              <a:rPr lang="en-US" sz="2400" dirty="0">
                <a:solidFill>
                  <a:schemeClr val="tx1"/>
                </a:solidFill>
                <a:hlinkClick r:id="rId3"/>
              </a:rPr>
              <a:t>https://</a:t>
            </a:r>
            <a:r>
              <a:rPr lang="en-US" sz="2400" dirty="0" smtClean="0">
                <a:solidFill>
                  <a:schemeClr val="tx1"/>
                </a:solidFill>
                <a:hlinkClick r:id="rId3"/>
              </a:rPr>
              <a:t>vimeo.com/iowatier/review/99264352/f283033346</a:t>
            </a:r>
            <a:endParaRPr lang="en-US" sz="2400" dirty="0" smtClean="0">
              <a:solidFill>
                <a:schemeClr val="tx1"/>
              </a:solidFill>
            </a:endParaRPr>
          </a:p>
          <a:p>
            <a:r>
              <a:rPr lang="en-US" dirty="0"/>
              <a:t>Video that </a:t>
            </a:r>
            <a:r>
              <a:rPr lang="en-US" dirty="0" smtClean="0"/>
              <a:t>addresses common A </a:t>
            </a:r>
            <a:r>
              <a:rPr lang="en-US" dirty="0"/>
              <a:t>&amp; A Account </a:t>
            </a:r>
            <a:r>
              <a:rPr lang="en-US" dirty="0" smtClean="0"/>
              <a:t>Setup issues:</a:t>
            </a:r>
          </a:p>
          <a:p>
            <a:pPr marL="4572" indent="0">
              <a:buNone/>
            </a:pPr>
            <a:r>
              <a:rPr lang="en-US" sz="2400" dirty="0">
                <a:solidFill>
                  <a:schemeClr val="tx1"/>
                </a:solidFill>
                <a:hlinkClick r:id="rId4"/>
              </a:rPr>
              <a:t>https://</a:t>
            </a:r>
            <a:r>
              <a:rPr lang="en-US" sz="2400" dirty="0" smtClean="0">
                <a:solidFill>
                  <a:schemeClr val="tx1"/>
                </a:solidFill>
                <a:hlinkClick r:id="rId4"/>
              </a:rPr>
              <a:t>vimeo.com/iowatier/review/99264353/902dab3d7f</a:t>
            </a:r>
            <a:endParaRPr lang="en-US" sz="2400" dirty="0" smtClean="0">
              <a:solidFill>
                <a:schemeClr val="tx1"/>
              </a:solidFill>
            </a:endParaRPr>
          </a:p>
          <a:p>
            <a:r>
              <a:rPr lang="en-US" sz="2400" dirty="0" smtClean="0">
                <a:solidFill>
                  <a:schemeClr val="tx1"/>
                </a:solidFill>
              </a:rPr>
              <a:t>“Trouble-Shooting Access” DE Help Document</a:t>
            </a:r>
          </a:p>
          <a:p>
            <a:pPr marL="4572" indent="0">
              <a:buNone/>
            </a:pPr>
            <a:r>
              <a:rPr lang="en-US" sz="2400" dirty="0">
                <a:solidFill>
                  <a:schemeClr val="tx1"/>
                </a:solidFill>
                <a:hlinkClick r:id="rId5"/>
              </a:rPr>
              <a:t>http://</a:t>
            </a:r>
            <a:r>
              <a:rPr lang="en-US" sz="2400" dirty="0" smtClean="0">
                <a:solidFill>
                  <a:schemeClr val="tx1"/>
                </a:solidFill>
                <a:hlinkClick r:id="rId5"/>
              </a:rPr>
              <a:t>weebly-file/1/3/6/0/13604257/troubleshooting_access.docx</a:t>
            </a:r>
            <a:endParaRPr lang="en-US" sz="2400" dirty="0" smtClean="0">
              <a:solidFill>
                <a:schemeClr val="tx1"/>
              </a:solidFill>
            </a:endParaRPr>
          </a:p>
          <a:p>
            <a:pPr marL="4572" indent="0">
              <a:buNone/>
            </a:pPr>
            <a:endParaRPr lang="en-US" sz="2400" dirty="0" smtClean="0">
              <a:solidFill>
                <a:schemeClr val="tx1"/>
              </a:solidFill>
            </a:endParaRPr>
          </a:p>
          <a:p>
            <a:pPr marL="4572" indent="0">
              <a:buNone/>
            </a:pPr>
            <a:endParaRPr lang="en-US" dirty="0">
              <a:solidFill>
                <a:schemeClr val="tx1"/>
              </a:solidFill>
            </a:endParaRPr>
          </a:p>
          <a:p>
            <a:pPr marL="4572" indent="0">
              <a:buNone/>
            </a:pPr>
            <a:endParaRPr lang="en-US" dirty="0" smtClean="0">
              <a:solidFill>
                <a:schemeClr val="tx1"/>
              </a:solidFill>
            </a:endParaRPr>
          </a:p>
        </p:txBody>
      </p:sp>
    </p:spTree>
    <p:extLst>
      <p:ext uri="{BB962C8B-B14F-4D97-AF65-F5344CB8AC3E}">
        <p14:creationId xmlns:p14="http://schemas.microsoft.com/office/powerpoint/2010/main" val="1905295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DMPS Implementation</a:t>
            </a:r>
            <a:endParaRPr lang="en-US" dirty="0"/>
          </a:p>
        </p:txBody>
      </p:sp>
      <p:sp>
        <p:nvSpPr>
          <p:cNvPr id="5" name="Text Placeholder 2"/>
          <p:cNvSpPr txBox="1">
            <a:spLocks/>
          </p:cNvSpPr>
          <p:nvPr/>
        </p:nvSpPr>
        <p:spPr>
          <a:xfrm>
            <a:off x="381000" y="1411552"/>
            <a:ext cx="8458200" cy="4913048"/>
          </a:xfrm>
          <a:prstGeom prst="rect">
            <a:avLst/>
          </a:prstGeom>
        </p:spPr>
        <p:txBody>
          <a:bodyPr>
            <a:normAutofit fontScale="77500" lnSpcReduction="20000"/>
          </a:bodyPr>
          <a:lstStyle>
            <a:lvl1pPr marL="347472" indent="-342900" algn="l" defTabSz="457200" rtl="0" eaLnBrk="1" latinLnBrk="0" hangingPunct="1">
              <a:spcBef>
                <a:spcPts val="500"/>
              </a:spcBef>
              <a:spcAft>
                <a:spcPts val="800"/>
              </a:spcAft>
              <a:buFont typeface="Arial"/>
              <a:buChar char="•"/>
              <a:defRPr sz="3200" kern="1200">
                <a:solidFill>
                  <a:srgbClr val="626262"/>
                </a:solidFill>
                <a:latin typeface="Gill Sans MT"/>
                <a:ea typeface="+mn-ea"/>
                <a:cs typeface="Gill Sans MT"/>
              </a:defRPr>
            </a:lvl1pPr>
            <a:lvl2pPr marL="457200" indent="0" algn="l" defTabSz="457200" rtl="0" eaLnBrk="1" latinLnBrk="0" hangingPunct="1">
              <a:spcBef>
                <a:spcPct val="20000"/>
              </a:spcBef>
              <a:buFont typeface="Arial"/>
              <a:buChar char="–"/>
              <a:defRPr sz="2800" kern="1200">
                <a:solidFill>
                  <a:srgbClr val="626262"/>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626262"/>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1772" indent="-457200"/>
            <a:r>
              <a:rPr lang="en-US" sz="3400" dirty="0" smtClean="0"/>
              <a:t>Universal screening in reading K-3      </a:t>
            </a:r>
            <a:r>
              <a:rPr lang="en-US" sz="3400" dirty="0" smtClean="0">
                <a:solidFill>
                  <a:srgbClr val="FF0000"/>
                </a:solidFill>
              </a:rPr>
              <a:t>2014 K-1, 2015 2-3</a:t>
            </a:r>
            <a:endParaRPr lang="en-US" sz="3400" dirty="0" smtClean="0"/>
          </a:p>
          <a:p>
            <a:pPr marL="461772" indent="-457200"/>
            <a:r>
              <a:rPr lang="en-US" sz="3400" dirty="0" smtClean="0"/>
              <a:t>For students with a “substantial deficiency” in reading:</a:t>
            </a:r>
          </a:p>
          <a:p>
            <a:pPr marL="571500" lvl="1" indent="-457200"/>
            <a:r>
              <a:rPr lang="en-US" sz="3000" dirty="0" smtClean="0"/>
              <a:t>Progress monitoring (same requirement as for students who are “at risk”)   </a:t>
            </a:r>
            <a:r>
              <a:rPr lang="en-US" sz="3000" dirty="0" smtClean="0">
                <a:solidFill>
                  <a:srgbClr val="FF0000"/>
                </a:solidFill>
              </a:rPr>
              <a:t>2015</a:t>
            </a:r>
            <a:endParaRPr lang="en-US" sz="3000" dirty="0" smtClean="0"/>
          </a:p>
          <a:p>
            <a:pPr marL="571500" lvl="1" indent="-457200"/>
            <a:r>
              <a:rPr lang="en-US" sz="3000" dirty="0" smtClean="0"/>
              <a:t>Intensive instruction, including 90 minutes a day of scientific, research-based reading instruction  </a:t>
            </a:r>
            <a:r>
              <a:rPr lang="en-US" sz="3000" dirty="0" smtClean="0">
                <a:solidFill>
                  <a:srgbClr val="FF0000"/>
                </a:solidFill>
              </a:rPr>
              <a:t>Ongoing</a:t>
            </a:r>
            <a:endParaRPr lang="en-US" sz="3000" dirty="0" smtClean="0"/>
          </a:p>
          <a:p>
            <a:pPr marL="571500" lvl="1" indent="-457200"/>
            <a:r>
              <a:rPr lang="en-US" sz="3000" dirty="0" smtClean="0"/>
              <a:t>Notice to parents:</a:t>
            </a:r>
          </a:p>
          <a:p>
            <a:pPr marL="1257300" lvl="2" indent="-457200"/>
            <a:r>
              <a:rPr lang="en-US" sz="2600" dirty="0" smtClean="0"/>
              <a:t>The student has a substantial deficiency</a:t>
            </a:r>
          </a:p>
          <a:p>
            <a:pPr marL="1257300" lvl="2" indent="-457200"/>
            <a:r>
              <a:rPr lang="en-US" sz="2600" dirty="0" smtClean="0"/>
              <a:t>Strategies they can use to help the child succeed</a:t>
            </a:r>
          </a:p>
          <a:p>
            <a:pPr marL="1257300" lvl="2" indent="-457200"/>
            <a:r>
              <a:rPr lang="en-US" sz="2600" dirty="0" smtClean="0"/>
              <a:t>Student progress reports</a:t>
            </a:r>
          </a:p>
          <a:p>
            <a:pPr marL="461772" indent="-457200"/>
            <a:r>
              <a:rPr lang="en-US" sz="3400" dirty="0" smtClean="0"/>
              <a:t>Retention if the student is not proficient by the end of third grade, did not attend the summer program, and does not qualify for a good cause exemption</a:t>
            </a:r>
          </a:p>
          <a:p>
            <a:pPr marL="571500" lvl="1" indent="-457200"/>
            <a:endParaRPr lang="en-US" sz="3000" dirty="0"/>
          </a:p>
        </p:txBody>
      </p:sp>
    </p:spTree>
    <p:extLst>
      <p:ext uri="{BB962C8B-B14F-4D97-AF65-F5344CB8AC3E}">
        <p14:creationId xmlns:p14="http://schemas.microsoft.com/office/powerpoint/2010/main" val="19986465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Turn: </a:t>
            </a:r>
            <a:r>
              <a:rPr lang="en-US" dirty="0" smtClean="0">
                <a:solidFill>
                  <a:schemeClr val="accent2"/>
                </a:solidFill>
              </a:rPr>
              <a:t>Assessment Certification</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dirty="0" smtClean="0">
                <a:solidFill>
                  <a:schemeClr val="tx1"/>
                </a:solidFill>
              </a:rPr>
              <a:t>Need certification on </a:t>
            </a:r>
            <a:r>
              <a:rPr lang="en-US" dirty="0" smtClean="0"/>
              <a:t>Early Reading Subtests or CBM-Reading?</a:t>
            </a:r>
          </a:p>
          <a:p>
            <a:pPr lvl="1"/>
            <a:r>
              <a:rPr lang="en-US" dirty="0" smtClean="0"/>
              <a:t>Use </a:t>
            </a:r>
            <a:r>
              <a:rPr lang="en-US" dirty="0" smtClean="0">
                <a:solidFill>
                  <a:srgbClr val="C00000"/>
                </a:solidFill>
              </a:rPr>
              <a:t>Quick TIER Login </a:t>
            </a:r>
            <a:r>
              <a:rPr lang="en-US" dirty="0" smtClean="0"/>
              <a:t>to get to certifications page.</a:t>
            </a:r>
          </a:p>
          <a:p>
            <a:pPr lvl="1"/>
            <a:r>
              <a:rPr lang="en-US" dirty="0" smtClean="0"/>
              <a:t>OR See the following slides for login walkthrough</a:t>
            </a:r>
          </a:p>
          <a:p>
            <a:pPr lvl="1"/>
            <a:endParaRPr lang="en-US" dirty="0"/>
          </a:p>
          <a:p>
            <a:pPr lvl="1"/>
            <a:endParaRPr lang="en-US" dirty="0" smtClean="0"/>
          </a:p>
          <a:p>
            <a:r>
              <a:rPr lang="en-US" dirty="0" smtClean="0"/>
              <a:t>Explore resources available on Elementary Curriculum Site&gt; PD&gt; FAST Page </a:t>
            </a:r>
          </a:p>
        </p:txBody>
      </p:sp>
    </p:spTree>
    <p:extLst>
      <p:ext uri="{BB962C8B-B14F-4D97-AF65-F5344CB8AC3E}">
        <p14:creationId xmlns:p14="http://schemas.microsoft.com/office/powerpoint/2010/main" val="26178527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buNone/>
            </a:pPr>
            <a:endParaRPr lang="en-US" dirty="0" smtClean="0"/>
          </a:p>
          <a:p>
            <a:pPr marL="0" lvl="1" indent="0" algn="ctr">
              <a:buNone/>
            </a:pPr>
            <a:r>
              <a:rPr lang="en-US" sz="4800" dirty="0" smtClean="0">
                <a:solidFill>
                  <a:srgbClr val="366887"/>
                </a:solidFill>
              </a:rPr>
              <a:t>Log in to </a:t>
            </a:r>
            <a:r>
              <a:rPr lang="en-US" sz="4800" b="1" dirty="0" smtClean="0">
                <a:solidFill>
                  <a:srgbClr val="D84A19"/>
                </a:solidFill>
              </a:rPr>
              <a:t>FAST</a:t>
            </a:r>
            <a:endParaRPr lang="en-US" sz="32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5369" y="2629025"/>
            <a:ext cx="2331997" cy="22083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1138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t>
            </a:r>
            <a:r>
              <a:rPr lang="en-US" dirty="0" smtClean="0">
                <a:solidFill>
                  <a:schemeClr val="accent2"/>
                </a:solidFill>
              </a:rPr>
              <a:t>Assessment Certification</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dirty="0" smtClean="0"/>
              <a:t>Navigate to </a:t>
            </a:r>
            <a:r>
              <a:rPr lang="en-US" dirty="0" smtClean="0">
                <a:solidFill>
                  <a:srgbClr val="C00000"/>
                </a:solidFill>
              </a:rPr>
              <a:t>www.elementary.dmschools.org</a:t>
            </a:r>
          </a:p>
          <a:p>
            <a:pPr lvl="1"/>
            <a:r>
              <a:rPr lang="en-US" dirty="0" smtClean="0">
                <a:solidFill>
                  <a:schemeClr val="tx1"/>
                </a:solidFill>
              </a:rPr>
              <a:t>USE FIREFOX or CHROME only</a:t>
            </a:r>
          </a:p>
          <a:p>
            <a:endParaRPr lang="en-US" dirty="0" smtClean="0">
              <a:solidFill>
                <a:schemeClr val="tx1"/>
              </a:solidFill>
            </a:endParaRPr>
          </a:p>
        </p:txBody>
      </p:sp>
      <p:pic>
        <p:nvPicPr>
          <p:cNvPr id="4" name="Picture 3"/>
          <p:cNvPicPr>
            <a:picLocks noChangeAspect="1"/>
          </p:cNvPicPr>
          <p:nvPr/>
        </p:nvPicPr>
        <p:blipFill>
          <a:blip r:embed="rId3"/>
          <a:stretch>
            <a:fillRect/>
          </a:stretch>
        </p:blipFill>
        <p:spPr>
          <a:xfrm>
            <a:off x="1144195" y="2915735"/>
            <a:ext cx="6855610" cy="3248025"/>
          </a:xfrm>
          <a:prstGeom prst="rect">
            <a:avLst/>
          </a:prstGeom>
          <a:ln>
            <a:solidFill>
              <a:schemeClr val="tx1"/>
            </a:solidFill>
          </a:ln>
        </p:spPr>
      </p:pic>
    </p:spTree>
    <p:extLst>
      <p:ext uri="{BB962C8B-B14F-4D97-AF65-F5344CB8AC3E}">
        <p14:creationId xmlns:p14="http://schemas.microsoft.com/office/powerpoint/2010/main" val="29508861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t>
            </a:r>
            <a:r>
              <a:rPr lang="en-US" dirty="0" smtClean="0">
                <a:solidFill>
                  <a:schemeClr val="accent2"/>
                </a:solidFill>
              </a:rPr>
              <a:t>Assessment Certification</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sz="2400" dirty="0" smtClean="0"/>
              <a:t>Under </a:t>
            </a:r>
            <a:r>
              <a:rPr lang="en-US" sz="2400" i="1" dirty="0" smtClean="0"/>
              <a:t>Resources</a:t>
            </a:r>
            <a:r>
              <a:rPr lang="en-US" sz="2400" dirty="0" smtClean="0"/>
              <a:t> heading, navigate to </a:t>
            </a:r>
            <a:r>
              <a:rPr lang="en-US" sz="2400" i="1" dirty="0" smtClean="0"/>
              <a:t>Fast Assessment</a:t>
            </a:r>
            <a:r>
              <a:rPr lang="en-US" sz="2400" dirty="0" smtClean="0"/>
              <a:t> page</a:t>
            </a:r>
          </a:p>
          <a:p>
            <a:r>
              <a:rPr lang="en-US" sz="2400" dirty="0" smtClean="0"/>
              <a:t>Click “Iowa A&amp;A (Tier)Login Button</a:t>
            </a:r>
          </a:p>
          <a:p>
            <a:endParaRPr lang="en-US" i="1" dirty="0" smtClean="0"/>
          </a:p>
        </p:txBody>
      </p:sp>
      <p:pic>
        <p:nvPicPr>
          <p:cNvPr id="6" name="Picture 5"/>
          <p:cNvPicPr>
            <a:picLocks noChangeAspect="1"/>
          </p:cNvPicPr>
          <p:nvPr/>
        </p:nvPicPr>
        <p:blipFill>
          <a:blip r:embed="rId3"/>
          <a:stretch>
            <a:fillRect/>
          </a:stretch>
        </p:blipFill>
        <p:spPr>
          <a:xfrm>
            <a:off x="1700212" y="2727207"/>
            <a:ext cx="5743575" cy="3590811"/>
          </a:xfrm>
          <a:prstGeom prst="rect">
            <a:avLst/>
          </a:prstGeom>
          <a:noFill/>
          <a:ln>
            <a:solidFill>
              <a:schemeClr val="tx1"/>
            </a:solidFill>
          </a:ln>
        </p:spPr>
      </p:pic>
      <p:sp>
        <p:nvSpPr>
          <p:cNvPr id="7" name="Rectangle 6"/>
          <p:cNvSpPr/>
          <p:nvPr/>
        </p:nvSpPr>
        <p:spPr>
          <a:xfrm>
            <a:off x="4953000" y="3352799"/>
            <a:ext cx="609600" cy="381001"/>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76800" y="4953000"/>
            <a:ext cx="1219200" cy="381001"/>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828800" y="5486400"/>
            <a:ext cx="1219200" cy="381001"/>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5939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t>
            </a:r>
            <a:r>
              <a:rPr lang="en-US" dirty="0" smtClean="0">
                <a:solidFill>
                  <a:schemeClr val="accent2"/>
                </a:solidFill>
              </a:rPr>
              <a:t>Assessment Certification</a:t>
            </a:r>
            <a:endParaRPr lang="en-US" dirty="0">
              <a:solidFill>
                <a:schemeClr val="accent2"/>
              </a:solidFill>
            </a:endParaRPr>
          </a:p>
        </p:txBody>
      </p:sp>
      <p:sp>
        <p:nvSpPr>
          <p:cNvPr id="3" name="Content Placeholder 2"/>
          <p:cNvSpPr>
            <a:spLocks noGrp="1"/>
          </p:cNvSpPr>
          <p:nvPr>
            <p:ph idx="1"/>
          </p:nvPr>
        </p:nvSpPr>
        <p:spPr>
          <a:xfrm>
            <a:off x="228600" y="1600200"/>
            <a:ext cx="3962400" cy="4525963"/>
          </a:xfrm>
        </p:spPr>
        <p:txBody>
          <a:bodyPr>
            <a:normAutofit/>
          </a:bodyPr>
          <a:lstStyle/>
          <a:p>
            <a:r>
              <a:rPr lang="en-US" sz="2400" dirty="0" smtClean="0"/>
              <a:t>Enter your account id &amp; password</a:t>
            </a:r>
          </a:p>
          <a:p>
            <a:pPr lvl="1"/>
            <a:r>
              <a:rPr lang="en-US" sz="2000" dirty="0" smtClean="0"/>
              <a:t>Contact </a:t>
            </a:r>
            <a:r>
              <a:rPr lang="en-US" sz="2000" dirty="0" smtClean="0">
                <a:solidFill>
                  <a:srgbClr val="C00000"/>
                </a:solidFill>
              </a:rPr>
              <a:t>OCTO.ServiceDesk@iowa.gov </a:t>
            </a:r>
            <a:r>
              <a:rPr lang="en-US" sz="2000" dirty="0" smtClean="0"/>
              <a:t>for login assistance if needed</a:t>
            </a:r>
          </a:p>
          <a:p>
            <a:r>
              <a:rPr lang="en-US" sz="2400" dirty="0" smtClean="0"/>
              <a:t>Click “Sign In”</a:t>
            </a:r>
          </a:p>
          <a:p>
            <a:pPr lvl="1">
              <a:buNone/>
            </a:pPr>
            <a:endParaRPr lang="en-US" sz="2000" dirty="0" smtClean="0"/>
          </a:p>
          <a:p>
            <a:pPr marL="4572" indent="0">
              <a:buNone/>
            </a:pPr>
            <a:endParaRPr lang="en-US" i="1" dirty="0" smtClean="0"/>
          </a:p>
        </p:txBody>
      </p:sp>
      <p:pic>
        <p:nvPicPr>
          <p:cNvPr id="4" name="Picture 3"/>
          <p:cNvPicPr>
            <a:picLocks noChangeAspect="1"/>
          </p:cNvPicPr>
          <p:nvPr/>
        </p:nvPicPr>
        <p:blipFill>
          <a:blip r:embed="rId3"/>
          <a:stretch>
            <a:fillRect/>
          </a:stretch>
        </p:blipFill>
        <p:spPr>
          <a:xfrm>
            <a:off x="4495800" y="1430648"/>
            <a:ext cx="4404794" cy="5334000"/>
          </a:xfrm>
          <a:prstGeom prst="rect">
            <a:avLst/>
          </a:prstGeom>
          <a:ln>
            <a:solidFill>
              <a:schemeClr val="tx1"/>
            </a:solidFill>
          </a:ln>
        </p:spPr>
      </p:pic>
    </p:spTree>
    <p:extLst>
      <p:ext uri="{BB962C8B-B14F-4D97-AF65-F5344CB8AC3E}">
        <p14:creationId xmlns:p14="http://schemas.microsoft.com/office/powerpoint/2010/main" val="10964279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t>
            </a:r>
            <a:r>
              <a:rPr lang="en-US" dirty="0" smtClean="0">
                <a:solidFill>
                  <a:schemeClr val="accent2"/>
                </a:solidFill>
              </a:rPr>
              <a:t>Assessment Certificatio</a:t>
            </a:r>
            <a:r>
              <a:rPr lang="en-US" dirty="0" smtClean="0"/>
              <a:t>n</a:t>
            </a:r>
            <a:endParaRPr lang="en-US" dirty="0"/>
          </a:p>
        </p:txBody>
      </p:sp>
      <p:sp>
        <p:nvSpPr>
          <p:cNvPr id="3" name="Content Placeholder 2"/>
          <p:cNvSpPr>
            <a:spLocks noGrp="1"/>
          </p:cNvSpPr>
          <p:nvPr>
            <p:ph idx="1"/>
          </p:nvPr>
        </p:nvSpPr>
        <p:spPr>
          <a:xfrm>
            <a:off x="228600" y="1600200"/>
            <a:ext cx="3962400" cy="4525963"/>
          </a:xfrm>
        </p:spPr>
        <p:txBody>
          <a:bodyPr>
            <a:normAutofit/>
          </a:bodyPr>
          <a:lstStyle/>
          <a:p>
            <a:r>
              <a:rPr lang="en-US" sz="2400" dirty="0" smtClean="0"/>
              <a:t>Click “Iowa TIER” from top menu</a:t>
            </a:r>
          </a:p>
          <a:p>
            <a:r>
              <a:rPr lang="en-US" sz="2400" dirty="0" smtClean="0"/>
              <a:t>WAIT for TIER to load… (rolling clouds are good </a:t>
            </a:r>
            <a:r>
              <a:rPr lang="en-US" sz="2400" dirty="0" smtClean="0">
                <a:sym typeface="Wingdings" panose="05000000000000000000" pitchFamily="2" charset="2"/>
              </a:rPr>
              <a:t>)</a:t>
            </a:r>
            <a:endParaRPr lang="en-US" sz="2000" dirty="0" smtClean="0"/>
          </a:p>
          <a:p>
            <a:pPr marL="4572" indent="0">
              <a:buNone/>
            </a:pPr>
            <a:endParaRPr lang="en-US" i="1" dirty="0" smtClean="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343400" y="1600200"/>
            <a:ext cx="3601844" cy="2133600"/>
          </a:xfrm>
          <a:prstGeom prst="rect">
            <a:avLst/>
          </a:prstGeom>
        </p:spPr>
      </p:pic>
    </p:spTree>
    <p:extLst>
      <p:ext uri="{BB962C8B-B14F-4D97-AF65-F5344CB8AC3E}">
        <p14:creationId xmlns:p14="http://schemas.microsoft.com/office/powerpoint/2010/main" val="35853136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t>
            </a:r>
            <a:r>
              <a:rPr lang="en-US" dirty="0" smtClean="0">
                <a:solidFill>
                  <a:schemeClr val="accent2"/>
                </a:solidFill>
              </a:rPr>
              <a:t>Assessment Certification</a:t>
            </a:r>
            <a:endParaRPr lang="en-US" dirty="0">
              <a:solidFill>
                <a:schemeClr val="accent2"/>
              </a:solidFill>
            </a:endParaRPr>
          </a:p>
        </p:txBody>
      </p:sp>
      <p:sp>
        <p:nvSpPr>
          <p:cNvPr id="3" name="Content Placeholder 2"/>
          <p:cNvSpPr>
            <a:spLocks noGrp="1"/>
          </p:cNvSpPr>
          <p:nvPr>
            <p:ph idx="1"/>
          </p:nvPr>
        </p:nvSpPr>
        <p:spPr>
          <a:xfrm>
            <a:off x="228600" y="1600200"/>
            <a:ext cx="3962400" cy="4525963"/>
          </a:xfrm>
        </p:spPr>
        <p:txBody>
          <a:bodyPr>
            <a:normAutofit/>
          </a:bodyPr>
          <a:lstStyle/>
          <a:p>
            <a:r>
              <a:rPr lang="en-US" sz="2400" dirty="0" smtClean="0"/>
              <a:t>Use dropdown menu to make sure you have the </a:t>
            </a:r>
            <a:r>
              <a:rPr lang="en-US" sz="2400" dirty="0" smtClean="0">
                <a:solidFill>
                  <a:srgbClr val="C00000"/>
                </a:solidFill>
              </a:rPr>
              <a:t>correct school </a:t>
            </a:r>
            <a:r>
              <a:rPr lang="en-US" sz="2400" dirty="0" smtClean="0"/>
              <a:t>selected.</a:t>
            </a:r>
            <a:endParaRPr lang="en-US" sz="2000" dirty="0" smtClean="0"/>
          </a:p>
          <a:p>
            <a:pPr marL="4572" indent="0">
              <a:buNone/>
            </a:pPr>
            <a:endParaRPr lang="en-US" i="1" dirty="0" smtClean="0"/>
          </a:p>
        </p:txBody>
      </p:sp>
      <p:pic>
        <p:nvPicPr>
          <p:cNvPr id="4" name="Picture 3"/>
          <p:cNvPicPr>
            <a:picLocks noChangeAspect="1"/>
          </p:cNvPicPr>
          <p:nvPr/>
        </p:nvPicPr>
        <p:blipFill>
          <a:blip r:embed="rId3"/>
          <a:stretch>
            <a:fillRect/>
          </a:stretch>
        </p:blipFill>
        <p:spPr>
          <a:xfrm>
            <a:off x="4800600" y="1417638"/>
            <a:ext cx="3724275" cy="2906751"/>
          </a:xfrm>
          <a:prstGeom prst="rect">
            <a:avLst/>
          </a:prstGeom>
        </p:spPr>
      </p:pic>
    </p:spTree>
    <p:extLst>
      <p:ext uri="{BB962C8B-B14F-4D97-AF65-F5344CB8AC3E}">
        <p14:creationId xmlns:p14="http://schemas.microsoft.com/office/powerpoint/2010/main" val="17744840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t>
            </a:r>
            <a:r>
              <a:rPr lang="en-US" dirty="0" smtClean="0">
                <a:solidFill>
                  <a:schemeClr val="accent2"/>
                </a:solidFill>
              </a:rPr>
              <a:t>Assessment Certification</a:t>
            </a:r>
            <a:endParaRPr lang="en-US" dirty="0">
              <a:solidFill>
                <a:schemeClr val="accent2"/>
              </a:solidFill>
            </a:endParaRPr>
          </a:p>
        </p:txBody>
      </p:sp>
      <p:sp>
        <p:nvSpPr>
          <p:cNvPr id="3" name="Content Placeholder 2"/>
          <p:cNvSpPr>
            <a:spLocks noGrp="1"/>
          </p:cNvSpPr>
          <p:nvPr>
            <p:ph idx="1"/>
          </p:nvPr>
        </p:nvSpPr>
        <p:spPr>
          <a:xfrm>
            <a:off x="228600" y="1600200"/>
            <a:ext cx="3962400" cy="4525963"/>
          </a:xfrm>
        </p:spPr>
        <p:txBody>
          <a:bodyPr>
            <a:normAutofit/>
          </a:bodyPr>
          <a:lstStyle/>
          <a:p>
            <a:r>
              <a:rPr lang="en-US" sz="2400" dirty="0" smtClean="0"/>
              <a:t>Use the </a:t>
            </a:r>
            <a:r>
              <a:rPr lang="en-US" sz="2400" dirty="0" err="1" smtClean="0"/>
              <a:t>ToolBar</a:t>
            </a:r>
            <a:r>
              <a:rPr lang="en-US" sz="2400" dirty="0" smtClean="0"/>
              <a:t> on the left to navigate to </a:t>
            </a:r>
            <a:r>
              <a:rPr lang="en-US" sz="2400" i="1" dirty="0" smtClean="0"/>
              <a:t>Certification,</a:t>
            </a:r>
            <a:endParaRPr lang="en-US" sz="2000" i="1" dirty="0" smtClean="0"/>
          </a:p>
          <a:p>
            <a:pPr marL="4572" indent="0">
              <a:buNone/>
            </a:pPr>
            <a:endParaRPr lang="en-US" i="1" dirty="0" smtClean="0"/>
          </a:p>
        </p:txBody>
      </p:sp>
      <p:grpSp>
        <p:nvGrpSpPr>
          <p:cNvPr id="5" name="Group 4"/>
          <p:cNvGrpSpPr/>
          <p:nvPr/>
        </p:nvGrpSpPr>
        <p:grpSpPr>
          <a:xfrm>
            <a:off x="5350892" y="1585332"/>
            <a:ext cx="2819400" cy="3787253"/>
            <a:chOff x="33337" y="0"/>
            <a:chExt cx="1009650" cy="228346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23925" cy="2283460"/>
            </a:xfrm>
            <a:prstGeom prst="rect">
              <a:avLst/>
            </a:prstGeom>
          </p:spPr>
        </p:pic>
        <p:sp>
          <p:nvSpPr>
            <p:cNvPr id="7" name="Rectangle 6"/>
            <p:cNvSpPr/>
            <p:nvPr/>
          </p:nvSpPr>
          <p:spPr>
            <a:xfrm>
              <a:off x="33337" y="1911985"/>
              <a:ext cx="1009650" cy="3714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089670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Navigate to the FAST Training</a:t>
            </a:r>
            <a:endParaRPr lang="en-US" dirty="0"/>
          </a:p>
        </p:txBody>
      </p:sp>
      <p:sp>
        <p:nvSpPr>
          <p:cNvPr id="4" name="Slide Number Placeholder 3"/>
          <p:cNvSpPr>
            <a:spLocks noGrp="1"/>
          </p:cNvSpPr>
          <p:nvPr>
            <p:ph type="sldNum" sz="quarter" idx="12"/>
          </p:nvPr>
        </p:nvSpPr>
        <p:spPr/>
        <p:txBody>
          <a:bodyPr/>
          <a:lstStyle/>
          <a:p>
            <a:fld id="{BD188A3D-B9DB-4364-9A77-5CC9EB633660}" type="slidenum">
              <a:rPr lang="en-US" smtClean="0"/>
              <a:pPr/>
              <a:t>88</a:t>
            </a:fld>
            <a:endParaRPr lang="en-US" dirty="0"/>
          </a:p>
        </p:txBody>
      </p:sp>
      <p:pic>
        <p:nvPicPr>
          <p:cNvPr id="5" name="Picture 4"/>
          <p:cNvPicPr>
            <a:picLocks noChangeAspect="1"/>
          </p:cNvPicPr>
          <p:nvPr/>
        </p:nvPicPr>
        <p:blipFill rotWithShape="1">
          <a:blip r:embed="rId2" cstate="print"/>
          <a:srcRect l="50104"/>
          <a:stretch/>
        </p:blipFill>
        <p:spPr>
          <a:xfrm>
            <a:off x="2558276" y="1447800"/>
            <a:ext cx="6515100" cy="3672395"/>
          </a:xfrm>
          <a:prstGeom prst="rect">
            <a:avLst/>
          </a:prstGeom>
        </p:spPr>
      </p:pic>
      <p:sp>
        <p:nvSpPr>
          <p:cNvPr id="8" name="Line Callout 1 (Accent Bar) 7"/>
          <p:cNvSpPr/>
          <p:nvPr/>
        </p:nvSpPr>
        <p:spPr>
          <a:xfrm flipH="1">
            <a:off x="5244291" y="3824710"/>
            <a:ext cx="1977501" cy="956840"/>
          </a:xfrm>
          <a:prstGeom prst="accentCallout1">
            <a:avLst>
              <a:gd name="adj1" fmla="val 26313"/>
              <a:gd name="adj2" fmla="val -1545"/>
              <a:gd name="adj3" fmla="val 7486"/>
              <a:gd name="adj4" fmla="val -64667"/>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1200" b="1" dirty="0" smtClean="0">
                <a:solidFill>
                  <a:srgbClr val="D84A19"/>
                </a:solidFill>
                <a:latin typeface="Myriad Pro" pitchFamily="34" charset="0"/>
              </a:rPr>
              <a:t>Select the appropriate check mark for your selection.</a:t>
            </a:r>
          </a:p>
          <a:p>
            <a:endParaRPr lang="en-US" sz="1200" b="1" dirty="0">
              <a:solidFill>
                <a:srgbClr val="D84A19"/>
              </a:solidFill>
              <a:latin typeface="Myriad Pro" pitchFamily="34" charset="0"/>
            </a:endParaRPr>
          </a:p>
          <a:p>
            <a:r>
              <a:rPr lang="en-US" sz="1200" b="1" dirty="0" smtClean="0">
                <a:solidFill>
                  <a:srgbClr val="D84A19"/>
                </a:solidFill>
                <a:latin typeface="Myriad Pro" pitchFamily="34" charset="0"/>
              </a:rPr>
              <a:t>CLICK HERE</a:t>
            </a:r>
            <a:endParaRPr lang="en-US" b="1" dirty="0">
              <a:solidFill>
                <a:prstClr val="black"/>
              </a:solidFill>
            </a:endParaRPr>
          </a:p>
        </p:txBody>
      </p:sp>
      <p:sp>
        <p:nvSpPr>
          <p:cNvPr id="11" name="Line Callout 1 (Accent Bar) 10"/>
          <p:cNvSpPr/>
          <p:nvPr/>
        </p:nvSpPr>
        <p:spPr>
          <a:xfrm flipH="1">
            <a:off x="4699517" y="2346124"/>
            <a:ext cx="1977501" cy="590550"/>
          </a:xfrm>
          <a:prstGeom prst="accentCallout1">
            <a:avLst>
              <a:gd name="adj1" fmla="val 26313"/>
              <a:gd name="adj2" fmla="val -1545"/>
              <a:gd name="adj3" fmla="val 56894"/>
              <a:gd name="adj4" fmla="val -39620"/>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1200" b="1" dirty="0" smtClean="0">
                <a:solidFill>
                  <a:srgbClr val="D84A19"/>
                </a:solidFill>
                <a:latin typeface="Myriad Pro" pitchFamily="34" charset="0"/>
              </a:rPr>
              <a:t>This reports your training status.</a:t>
            </a:r>
            <a:endParaRPr lang="en-US" b="1" dirty="0">
              <a:solidFill>
                <a:prstClr val="black"/>
              </a:solidFill>
            </a:endParaRPr>
          </a:p>
        </p:txBody>
      </p:sp>
    </p:spTree>
    <p:extLst>
      <p:ext uri="{BB962C8B-B14F-4D97-AF65-F5344CB8AC3E}">
        <p14:creationId xmlns:p14="http://schemas.microsoft.com/office/powerpoint/2010/main" val="412699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l="50104"/>
          <a:stretch/>
        </p:blipFill>
        <p:spPr>
          <a:xfrm>
            <a:off x="420130" y="1427324"/>
            <a:ext cx="8647670" cy="4874470"/>
          </a:xfrm>
          <a:prstGeom prst="rect">
            <a:avLst/>
          </a:prstGeom>
        </p:spPr>
      </p:pic>
      <p:sp>
        <p:nvSpPr>
          <p:cNvPr id="2" name="Title 1"/>
          <p:cNvSpPr>
            <a:spLocks noGrp="1"/>
          </p:cNvSpPr>
          <p:nvPr>
            <p:ph type="title"/>
          </p:nvPr>
        </p:nvSpPr>
        <p:spPr/>
        <p:txBody>
          <a:bodyPr/>
          <a:lstStyle/>
          <a:p>
            <a:r>
              <a:rPr lang="en-US" dirty="0" smtClean="0"/>
              <a:t>Navigate to the FAST Training</a:t>
            </a:r>
            <a:endParaRPr lang="en-US" dirty="0"/>
          </a:p>
        </p:txBody>
      </p:sp>
      <p:sp>
        <p:nvSpPr>
          <p:cNvPr id="4" name="Slide Number Placeholder 3"/>
          <p:cNvSpPr>
            <a:spLocks noGrp="1"/>
          </p:cNvSpPr>
          <p:nvPr>
            <p:ph type="sldNum" sz="quarter" idx="12"/>
          </p:nvPr>
        </p:nvSpPr>
        <p:spPr/>
        <p:txBody>
          <a:bodyPr/>
          <a:lstStyle/>
          <a:p>
            <a:fld id="{BD188A3D-B9DB-4364-9A77-5CC9EB633660}" type="slidenum">
              <a:rPr lang="en-US" smtClean="0"/>
              <a:pPr/>
              <a:t>89</a:t>
            </a:fld>
            <a:endParaRPr lang="en-US" dirty="0"/>
          </a:p>
        </p:txBody>
      </p:sp>
      <p:sp>
        <p:nvSpPr>
          <p:cNvPr id="10" name="Line Callout 1 (Accent Bar) 9"/>
          <p:cNvSpPr/>
          <p:nvPr/>
        </p:nvSpPr>
        <p:spPr>
          <a:xfrm flipH="1">
            <a:off x="3600450" y="893924"/>
            <a:ext cx="2087818" cy="401476"/>
          </a:xfrm>
          <a:prstGeom prst="accentCallout1">
            <a:avLst>
              <a:gd name="adj1" fmla="val 74700"/>
              <a:gd name="adj2" fmla="val -2027"/>
              <a:gd name="adj3" fmla="val 247473"/>
              <a:gd name="adj4" fmla="val -32273"/>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1200" b="1" dirty="0" smtClean="0">
                <a:solidFill>
                  <a:srgbClr val="D84A19"/>
                </a:solidFill>
                <a:latin typeface="Myriad Pro" pitchFamily="34" charset="0"/>
              </a:rPr>
              <a:t>Click “?” to access HELP</a:t>
            </a:r>
            <a:endParaRPr lang="en-US" b="1" dirty="0">
              <a:solidFill>
                <a:prstClr val="black"/>
              </a:solidFill>
            </a:endParaRPr>
          </a:p>
        </p:txBody>
      </p:sp>
      <p:sp>
        <p:nvSpPr>
          <p:cNvPr id="8" name="Line Callout 1 (Accent Bar) 7"/>
          <p:cNvSpPr/>
          <p:nvPr/>
        </p:nvSpPr>
        <p:spPr>
          <a:xfrm flipH="1">
            <a:off x="4404032" y="3960306"/>
            <a:ext cx="1977501" cy="956840"/>
          </a:xfrm>
          <a:prstGeom prst="accentCallout1">
            <a:avLst>
              <a:gd name="adj1" fmla="val 26313"/>
              <a:gd name="adj2" fmla="val -1545"/>
              <a:gd name="adj3" fmla="val 21691"/>
              <a:gd name="adj4" fmla="val -92161"/>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1200" b="1" dirty="0" smtClean="0">
                <a:solidFill>
                  <a:srgbClr val="D84A19"/>
                </a:solidFill>
                <a:latin typeface="Myriad Pro" pitchFamily="34" charset="0"/>
              </a:rPr>
              <a:t>Select the appropriate check mark for your selection.</a:t>
            </a:r>
          </a:p>
          <a:p>
            <a:endParaRPr lang="en-US" sz="1200" b="1" dirty="0">
              <a:solidFill>
                <a:srgbClr val="D84A19"/>
              </a:solidFill>
              <a:latin typeface="Myriad Pro" pitchFamily="34" charset="0"/>
            </a:endParaRPr>
          </a:p>
          <a:p>
            <a:r>
              <a:rPr lang="en-US" sz="1200" b="1" dirty="0" smtClean="0">
                <a:solidFill>
                  <a:srgbClr val="D84A19"/>
                </a:solidFill>
                <a:latin typeface="Myriad Pro" pitchFamily="34" charset="0"/>
              </a:rPr>
              <a:t>CLICK HERE</a:t>
            </a:r>
            <a:endParaRPr lang="en-US" b="1" dirty="0">
              <a:solidFill>
                <a:prstClr val="black"/>
              </a:solidFill>
            </a:endParaRPr>
          </a:p>
        </p:txBody>
      </p:sp>
      <p:sp>
        <p:nvSpPr>
          <p:cNvPr id="11" name="Line Callout 1 (Accent Bar) 10"/>
          <p:cNvSpPr/>
          <p:nvPr/>
        </p:nvSpPr>
        <p:spPr>
          <a:xfrm flipH="1">
            <a:off x="4078549" y="2510260"/>
            <a:ext cx="1977501" cy="590550"/>
          </a:xfrm>
          <a:prstGeom prst="accentCallout1">
            <a:avLst>
              <a:gd name="adj1" fmla="val 26313"/>
              <a:gd name="adj2" fmla="val -1545"/>
              <a:gd name="adj3" fmla="val 56894"/>
              <a:gd name="adj4" fmla="val -39620"/>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1200" b="1" dirty="0" smtClean="0">
                <a:solidFill>
                  <a:srgbClr val="D84A19"/>
                </a:solidFill>
                <a:latin typeface="Myriad Pro" pitchFamily="34" charset="0"/>
              </a:rPr>
              <a:t>This reports your training status.</a:t>
            </a:r>
            <a:endParaRPr lang="en-US" b="1" dirty="0">
              <a:solidFill>
                <a:prstClr val="black"/>
              </a:solidFill>
            </a:endParaRPr>
          </a:p>
        </p:txBody>
      </p:sp>
      <p:sp>
        <p:nvSpPr>
          <p:cNvPr id="3" name="Line Callout 2 (Accent Bar) 2"/>
          <p:cNvSpPr/>
          <p:nvPr/>
        </p:nvSpPr>
        <p:spPr>
          <a:xfrm>
            <a:off x="1742302" y="788338"/>
            <a:ext cx="1519882" cy="612648"/>
          </a:xfrm>
          <a:prstGeom prst="accentCallout2">
            <a:avLst>
              <a:gd name="adj1" fmla="val 18750"/>
              <a:gd name="adj2" fmla="val -8333"/>
              <a:gd name="adj3" fmla="val 18750"/>
              <a:gd name="adj4" fmla="val -16667"/>
              <a:gd name="adj5" fmla="val 304109"/>
              <a:gd name="adj6" fmla="val -5987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rgbClr val="CC4F22"/>
                </a:solidFill>
              </a:rPr>
              <a:t>“Certification”</a:t>
            </a:r>
            <a:endParaRPr lang="en-US" dirty="0">
              <a:solidFill>
                <a:srgbClr val="CC4F22"/>
              </a:solidFill>
            </a:endParaRPr>
          </a:p>
          <a:p>
            <a:pPr algn="ctr"/>
            <a:r>
              <a:rPr lang="en-US" dirty="0" smtClean="0">
                <a:solidFill>
                  <a:srgbClr val="CC4F22"/>
                </a:solidFill>
              </a:rPr>
              <a:t>CLICK HERE</a:t>
            </a:r>
          </a:p>
        </p:txBody>
      </p:sp>
    </p:spTree>
    <p:extLst>
      <p:ext uri="{BB962C8B-B14F-4D97-AF65-F5344CB8AC3E}">
        <p14:creationId xmlns:p14="http://schemas.microsoft.com/office/powerpoint/2010/main" val="16158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DMPS Implementation</a:t>
            </a:r>
            <a:endParaRPr lang="en-US" dirty="0"/>
          </a:p>
        </p:txBody>
      </p:sp>
      <p:sp>
        <p:nvSpPr>
          <p:cNvPr id="5" name="Text Placeholder 2"/>
          <p:cNvSpPr txBox="1">
            <a:spLocks/>
          </p:cNvSpPr>
          <p:nvPr/>
        </p:nvSpPr>
        <p:spPr>
          <a:xfrm>
            <a:off x="381000" y="1411552"/>
            <a:ext cx="8458200" cy="4913048"/>
          </a:xfrm>
          <a:prstGeom prst="rect">
            <a:avLst/>
          </a:prstGeom>
        </p:spPr>
        <p:txBody>
          <a:bodyPr>
            <a:normAutofit fontScale="77500" lnSpcReduction="20000"/>
          </a:bodyPr>
          <a:lstStyle>
            <a:lvl1pPr marL="347472" indent="-342900" algn="l" defTabSz="457200" rtl="0" eaLnBrk="1" latinLnBrk="0" hangingPunct="1">
              <a:spcBef>
                <a:spcPts val="500"/>
              </a:spcBef>
              <a:spcAft>
                <a:spcPts val="800"/>
              </a:spcAft>
              <a:buFont typeface="Arial"/>
              <a:buChar char="•"/>
              <a:defRPr sz="3200" kern="1200">
                <a:solidFill>
                  <a:srgbClr val="626262"/>
                </a:solidFill>
                <a:latin typeface="Gill Sans MT"/>
                <a:ea typeface="+mn-ea"/>
                <a:cs typeface="Gill Sans MT"/>
              </a:defRPr>
            </a:lvl1pPr>
            <a:lvl2pPr marL="457200" indent="0" algn="l" defTabSz="457200" rtl="0" eaLnBrk="1" latinLnBrk="0" hangingPunct="1">
              <a:spcBef>
                <a:spcPct val="20000"/>
              </a:spcBef>
              <a:buFont typeface="Arial"/>
              <a:buChar char="–"/>
              <a:defRPr sz="2800" kern="1200">
                <a:solidFill>
                  <a:srgbClr val="626262"/>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626262"/>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1772" indent="-457200"/>
            <a:r>
              <a:rPr lang="en-US" sz="3400" dirty="0" smtClean="0"/>
              <a:t>Universal screening in reading K-3      </a:t>
            </a:r>
            <a:r>
              <a:rPr lang="en-US" sz="3400" dirty="0" smtClean="0">
                <a:solidFill>
                  <a:srgbClr val="FF0000"/>
                </a:solidFill>
              </a:rPr>
              <a:t>2014 K-1, 2015 2-3</a:t>
            </a:r>
            <a:endParaRPr lang="en-US" sz="3400" dirty="0" smtClean="0"/>
          </a:p>
          <a:p>
            <a:pPr marL="461772" indent="-457200"/>
            <a:r>
              <a:rPr lang="en-US" sz="3400" dirty="0" smtClean="0"/>
              <a:t>For students with a “substantial deficiency” in reading:</a:t>
            </a:r>
          </a:p>
          <a:p>
            <a:pPr marL="571500" lvl="1" indent="-457200"/>
            <a:r>
              <a:rPr lang="en-US" sz="3000" dirty="0" smtClean="0"/>
              <a:t>Progress monitoring (same requirement as for students who are “at risk”   </a:t>
            </a:r>
            <a:r>
              <a:rPr lang="en-US" sz="3000" dirty="0" smtClean="0">
                <a:solidFill>
                  <a:srgbClr val="FF0000"/>
                </a:solidFill>
              </a:rPr>
              <a:t>2015</a:t>
            </a:r>
            <a:endParaRPr lang="en-US" sz="3000" dirty="0" smtClean="0"/>
          </a:p>
          <a:p>
            <a:pPr marL="571500" lvl="1" indent="-457200"/>
            <a:r>
              <a:rPr lang="en-US" sz="3000" dirty="0" smtClean="0"/>
              <a:t>Intensive instruction, including 90 minutes a day of scientific, research-based reading instruction  </a:t>
            </a:r>
            <a:r>
              <a:rPr lang="en-US" sz="3000" dirty="0" smtClean="0">
                <a:solidFill>
                  <a:srgbClr val="FF0000"/>
                </a:solidFill>
              </a:rPr>
              <a:t>Ongoing</a:t>
            </a:r>
            <a:endParaRPr lang="en-US" sz="3000" dirty="0" smtClean="0"/>
          </a:p>
          <a:p>
            <a:pPr marL="571500" lvl="1" indent="-457200"/>
            <a:r>
              <a:rPr lang="en-US" sz="3000" dirty="0" smtClean="0"/>
              <a:t>Notice to parents: </a:t>
            </a:r>
            <a:r>
              <a:rPr lang="en-US" sz="3000" dirty="0" smtClean="0">
                <a:solidFill>
                  <a:srgbClr val="FF0000"/>
                </a:solidFill>
              </a:rPr>
              <a:t>2015</a:t>
            </a:r>
            <a:endParaRPr lang="en-US" sz="3000" dirty="0" smtClean="0"/>
          </a:p>
          <a:p>
            <a:pPr marL="1257300" lvl="2" indent="-457200"/>
            <a:r>
              <a:rPr lang="en-US" sz="2600" dirty="0" smtClean="0"/>
              <a:t>The student has a substantial deficiency</a:t>
            </a:r>
          </a:p>
          <a:p>
            <a:pPr marL="1257300" lvl="2" indent="-457200"/>
            <a:r>
              <a:rPr lang="en-US" sz="2600" dirty="0" smtClean="0"/>
              <a:t>Strategies they can use to help the child succeed</a:t>
            </a:r>
          </a:p>
          <a:p>
            <a:pPr marL="1257300" lvl="2" indent="-457200"/>
            <a:r>
              <a:rPr lang="en-US" sz="2600" dirty="0" smtClean="0"/>
              <a:t>Student progress reports</a:t>
            </a:r>
          </a:p>
          <a:p>
            <a:pPr marL="461772" indent="-457200"/>
            <a:r>
              <a:rPr lang="en-US" sz="3400" dirty="0" smtClean="0"/>
              <a:t>Retention if the student is not proficient by the end of third grade, did not attend the summer program, and does not qualify for a good cause exemption</a:t>
            </a:r>
          </a:p>
          <a:p>
            <a:pPr marL="571500" lvl="1" indent="-457200"/>
            <a:endParaRPr lang="en-US" sz="3000" dirty="0"/>
          </a:p>
        </p:txBody>
      </p:sp>
    </p:spTree>
    <p:extLst>
      <p:ext uri="{BB962C8B-B14F-4D97-AF65-F5344CB8AC3E}">
        <p14:creationId xmlns:p14="http://schemas.microsoft.com/office/powerpoint/2010/main" val="26537830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Specific Details</a:t>
            </a:r>
            <a:endParaRPr lang="en-US"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rPr>
              <a:t>•  Collaborating for Iowa’s Kids  •  Early Literacy Implementation  • Fall 2014 •</a:t>
            </a:r>
            <a:endParaRPr lang="en-US" dirty="0">
              <a:solidFill>
                <a:prstClr val="black">
                  <a:tint val="75000"/>
                </a:prstClr>
              </a:solidFill>
            </a:endParaRPr>
          </a:p>
        </p:txBody>
      </p:sp>
      <p:sp>
        <p:nvSpPr>
          <p:cNvPr id="4" name="Content Placeholder 3"/>
          <p:cNvSpPr>
            <a:spLocks noGrp="1"/>
          </p:cNvSpPr>
          <p:nvPr>
            <p:ph sz="quarter" idx="1"/>
          </p:nvPr>
        </p:nvSpPr>
        <p:spPr/>
        <p:txBody>
          <a:bodyPr>
            <a:normAutofit/>
          </a:bodyPr>
          <a:lstStyle/>
          <a:p>
            <a:pPr lvl="1"/>
            <a:r>
              <a:rPr lang="en-US" dirty="0" smtClean="0"/>
              <a:t>What will our assessment schedule for K-3 look like? </a:t>
            </a:r>
          </a:p>
          <a:p>
            <a:pPr lvl="1"/>
            <a:r>
              <a:rPr lang="en-US" dirty="0" smtClean="0"/>
              <a:t>Who do I go to if I have trouble while administering the assessment? </a:t>
            </a:r>
          </a:p>
          <a:p>
            <a:pPr lvl="1"/>
            <a:endParaRPr lang="en-US" dirty="0" smtClean="0"/>
          </a:p>
        </p:txBody>
      </p:sp>
    </p:spTree>
    <p:extLst>
      <p:ext uri="{BB962C8B-B14F-4D97-AF65-F5344CB8AC3E}">
        <p14:creationId xmlns:p14="http://schemas.microsoft.com/office/powerpoint/2010/main" val="4260803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MPS PD 2012">
  <a:themeElements>
    <a:clrScheme name="Custom 3">
      <a:dk1>
        <a:srgbClr val="404040"/>
      </a:dk1>
      <a:lt1>
        <a:sysClr val="window" lastClr="FFFFFF"/>
      </a:lt1>
      <a:dk2>
        <a:srgbClr val="013668"/>
      </a:dk2>
      <a:lt2>
        <a:srgbClr val="A0C0E6"/>
      </a:lt2>
      <a:accent1>
        <a:srgbClr val="013668"/>
      </a:accent1>
      <a:accent2>
        <a:srgbClr val="EB9E00"/>
      </a:accent2>
      <a:accent3>
        <a:srgbClr val="9A3640"/>
      </a:accent3>
      <a:accent4>
        <a:srgbClr val="B1C55A"/>
      </a:accent4>
      <a:accent5>
        <a:srgbClr val="A0C0E6"/>
      </a:accent5>
      <a:accent6>
        <a:srgbClr val="8E8E8E"/>
      </a:accent6>
      <a:hlink>
        <a:srgbClr val="D5DFA9"/>
      </a:hlink>
      <a:folHlink>
        <a:srgbClr val="FECC66"/>
      </a:folHlink>
    </a:clrScheme>
    <a:fontScheme name="Custom 3">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AST Template Fall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rgbClr val="366887"/>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85750" indent="-285750">
          <a:buFont typeface="Arial" pitchFamily="34" charset="0"/>
          <a:buChar char="•"/>
          <a:defRPr dirty="0" smtClean="0">
            <a:solidFill>
              <a:srgbClr val="366887"/>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F3EBE4AEFE14D85F7C1A85A2E520E" ma:contentTypeVersion="0" ma:contentTypeDescription="Create a new document." ma:contentTypeScope="" ma:versionID="353df5da905dad2970f0635edda4019d">
  <xsd:schema xmlns:xsd="http://www.w3.org/2001/XMLSchema" xmlns:xs="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B5DC9C-4178-4F30-A69C-3F9D205766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5D103F4-B66C-4F43-978B-1D2D4D6612F4}">
  <ds:schemaRefs>
    <ds:schemaRef ds:uri="http://schemas.microsoft.com/sharepoint/v3/contenttype/forms"/>
  </ds:schemaRefs>
</ds:datastoreItem>
</file>

<file path=customXml/itemProps3.xml><?xml version="1.0" encoding="utf-8"?>
<ds:datastoreItem xmlns:ds="http://schemas.openxmlformats.org/officeDocument/2006/customXml" ds:itemID="{1E976A20-D59C-4908-8E06-151E1AC5FDC0}">
  <ds:schemaRefs>
    <ds:schemaRef ds:uri="http://www.w3.org/XML/1998/namespace"/>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04 17 13 PPT</Template>
  <TotalTime>3833</TotalTime>
  <Words>4004</Words>
  <Application>Microsoft Office PowerPoint</Application>
  <PresentationFormat>On-screen Show (4:3)</PresentationFormat>
  <Paragraphs>629</Paragraphs>
  <Slides>90</Slides>
  <Notes>51</Notes>
  <HiddenSlides>0</HiddenSlides>
  <MMClips>3</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90</vt:i4>
      </vt:variant>
    </vt:vector>
  </HeadingPairs>
  <TitlesOfParts>
    <vt:vector size="103" baseType="lpstr">
      <vt:lpstr>Arial</vt:lpstr>
      <vt:lpstr>Calibri</vt:lpstr>
      <vt:lpstr>Courier New</vt:lpstr>
      <vt:lpstr>Gill Sans</vt:lpstr>
      <vt:lpstr>Gill Sans MT</vt:lpstr>
      <vt:lpstr>Myriad Pro</vt:lpstr>
      <vt:lpstr>Rockwell</vt:lpstr>
      <vt:lpstr>Wingdings</vt:lpstr>
      <vt:lpstr>Wingdings 3</vt:lpstr>
      <vt:lpstr>DMPS PD 2012</vt:lpstr>
      <vt:lpstr>FAST Template Fall 2013</vt:lpstr>
      <vt:lpstr>Office Theme</vt:lpstr>
      <vt:lpstr>1_Office Theme</vt:lpstr>
      <vt:lpstr>ELI Training 2015-2016</vt:lpstr>
      <vt:lpstr>Outcomes</vt:lpstr>
      <vt:lpstr>Early Literacy Implementation (ELI) What are the requirements?</vt:lpstr>
      <vt:lpstr>K-3 Early Literacy Legislation Iowa Code §279.68</vt:lpstr>
      <vt:lpstr>Big Ideas of Chapter 62</vt:lpstr>
      <vt:lpstr>DMPS Implementation</vt:lpstr>
      <vt:lpstr>DMPS Implementation</vt:lpstr>
      <vt:lpstr>DMPS Implementation</vt:lpstr>
      <vt:lpstr>DMPS Implementation</vt:lpstr>
      <vt:lpstr>DMPS Implementation</vt:lpstr>
      <vt:lpstr>Notice to Parents</vt:lpstr>
      <vt:lpstr>2014 DMPS Implementation</vt:lpstr>
      <vt:lpstr>Assessment  Why Assess?</vt:lpstr>
      <vt:lpstr>Assessment Measures</vt:lpstr>
      <vt:lpstr>Assessment Measures</vt:lpstr>
      <vt:lpstr>PowerPoint Presentation</vt:lpstr>
      <vt:lpstr>Universal Screening  </vt:lpstr>
      <vt:lpstr>Universal Screening</vt:lpstr>
      <vt:lpstr>Universal Screening</vt:lpstr>
      <vt:lpstr>Universal Screening Measures</vt:lpstr>
      <vt:lpstr>Progress Monitoring </vt:lpstr>
      <vt:lpstr>Formative Assessment:  Embedded Classroom Assessment vs. Progress Monitoring</vt:lpstr>
      <vt:lpstr>Formative Assessment:  Embedded Classroom Assessment vs. Progress Monitoring</vt:lpstr>
      <vt:lpstr>Principles of Effective Progress Monitoring</vt:lpstr>
      <vt:lpstr>Progress Monitoring with FAST</vt:lpstr>
      <vt:lpstr>Progress Monitoring with FAST</vt:lpstr>
      <vt:lpstr>Assessment  Why FAST Assessments? (K-1 EarlyReading)</vt:lpstr>
      <vt:lpstr>K-1 Early Reading</vt:lpstr>
      <vt:lpstr>K-1 Early Reading</vt:lpstr>
      <vt:lpstr>K-1 Early Reading: Common Questions</vt:lpstr>
      <vt:lpstr>K-1 Early Reading: Common Questions</vt:lpstr>
      <vt:lpstr>K-1 Early Reading: Common Questions</vt:lpstr>
      <vt:lpstr>K-1 Early Reading: Common Questions</vt:lpstr>
      <vt:lpstr>K-1 Early Reading: Common Questions</vt:lpstr>
      <vt:lpstr>K-1 Early Reading: Common Questions</vt:lpstr>
      <vt:lpstr>K-1 Early Reading: Common Questions</vt:lpstr>
      <vt:lpstr>Assessment  Why FAST Assessments? (2-3CBM Reading)</vt:lpstr>
      <vt:lpstr>(Grades 2-3) CBM Reading</vt:lpstr>
      <vt:lpstr>What’s FAST CBM-reading?</vt:lpstr>
      <vt:lpstr>What’s FAST CBM-reading?</vt:lpstr>
      <vt:lpstr>PowerPoint Presentation</vt:lpstr>
      <vt:lpstr>PowerPoint Presentation</vt:lpstr>
      <vt:lpstr>What is                           ?</vt:lpstr>
      <vt:lpstr>PowerPoint Presentation</vt:lpstr>
      <vt:lpstr>PowerPoint Presentation</vt:lpstr>
      <vt:lpstr>Theories &amp; Evidence</vt:lpstr>
      <vt:lpstr>Fluency</vt:lpstr>
      <vt:lpstr>PowerPoint Presentation</vt:lpstr>
      <vt:lpstr>PowerPoint Presentation</vt:lpstr>
      <vt:lpstr>PowerPoint Presentation</vt:lpstr>
      <vt:lpstr>PowerPoint Presentation</vt:lpstr>
      <vt:lpstr>Quicksheet</vt:lpstr>
      <vt:lpstr>Administration &amp; Scoring</vt:lpstr>
      <vt:lpstr>Administration &amp; Scoring: Preparation</vt:lpstr>
      <vt:lpstr>Administration &amp; Scoring:  Test Items</vt:lpstr>
      <vt:lpstr>Administration &amp; Scoring:  Scoring</vt:lpstr>
      <vt:lpstr>Administration &amp; Scoring:  Errors</vt:lpstr>
      <vt:lpstr>Administration &amp; Scoring:  Not Errors</vt:lpstr>
      <vt:lpstr>Administration &amp; Scoring: Summary of Errors</vt:lpstr>
      <vt:lpstr>Administration &amp; Scoring</vt:lpstr>
      <vt:lpstr>Administration &amp; Scoring</vt:lpstr>
      <vt:lpstr>Administration &amp; Scoring</vt:lpstr>
      <vt:lpstr>CBM Reading Common Questions</vt:lpstr>
      <vt:lpstr>CBM Reading Common Questions</vt:lpstr>
      <vt:lpstr>CBM Reading Common Questions</vt:lpstr>
      <vt:lpstr>CBM Reading Common Questions</vt:lpstr>
      <vt:lpstr>CBM Reading Common Questions</vt:lpstr>
      <vt:lpstr>CBM-Reading Directions</vt:lpstr>
      <vt:lpstr>Administration &amp; Scoring “Don’ts”</vt:lpstr>
      <vt:lpstr>Directions</vt:lpstr>
      <vt:lpstr>CBM-Reading Directions</vt:lpstr>
      <vt:lpstr>CBM-Reading Directions</vt:lpstr>
      <vt:lpstr>CBM-Reading Directions</vt:lpstr>
      <vt:lpstr>CBM-Reading Directions</vt:lpstr>
      <vt:lpstr>Resources &amp; CERTIFICATION  </vt:lpstr>
      <vt:lpstr>Resources</vt:lpstr>
      <vt:lpstr>Iowa TIER Tour</vt:lpstr>
      <vt:lpstr>Your Turn: A &amp; A Account Set Up</vt:lpstr>
      <vt:lpstr>Your Turn: A &amp; A Account Set Up</vt:lpstr>
      <vt:lpstr>Your Turn: Assessment Certification</vt:lpstr>
      <vt:lpstr>PowerPoint Presentation</vt:lpstr>
      <vt:lpstr>Your Turn: Assessment Certification</vt:lpstr>
      <vt:lpstr>Your Turn: Assessment Certification</vt:lpstr>
      <vt:lpstr>Your Turn: Assessment Certification</vt:lpstr>
      <vt:lpstr>Your Turn: Assessment Certification</vt:lpstr>
      <vt:lpstr>Your Turn: Assessment Certification</vt:lpstr>
      <vt:lpstr>Your Turn: Assessment Certification</vt:lpstr>
      <vt:lpstr>Navigate to the FAST Training</vt:lpstr>
      <vt:lpstr>Navigate to the FAST Training</vt:lpstr>
      <vt:lpstr>School Specific Details</vt:lpstr>
    </vt:vector>
  </TitlesOfParts>
  <Company>DMPS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Griesel, Elizabeth</cp:lastModifiedBy>
  <cp:revision>114</cp:revision>
  <cp:lastPrinted>2015-06-08T14:28:47Z</cp:lastPrinted>
  <dcterms:created xsi:type="dcterms:W3CDTF">2013-08-26T18:33:15Z</dcterms:created>
  <dcterms:modified xsi:type="dcterms:W3CDTF">2015-09-18T20:40:18Z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0x010100097F3EBE4AEFE14D85F7C1A85A2E520E</vt:lpwstr>
  </property>
  <property fmtid="{D5CDD505-2E9C-101B-9397-08002B2CF9AE}" pid="3" name="_AdHocReviewCycleID">
    <vt:i4>-1283144990</vt:i4>
  </property>
  <property fmtid="{D5CDD505-2E9C-101B-9397-08002B2CF9AE}" pid="4" name="_NewReviewCycle">
    <vt:lpwstr/>
  </property>
  <property fmtid="{D5CDD505-2E9C-101B-9397-08002B2CF9AE}" pid="5" name="_EmailSubject">
    <vt:lpwstr>PLC ppt</vt:lpwstr>
  </property>
  <property fmtid="{D5CDD505-2E9C-101B-9397-08002B2CF9AE}" pid="6" name="_AuthorEmail">
    <vt:lpwstr>elizabeth.griesel@dmschools.org</vt:lpwstr>
  </property>
  <property fmtid="{D5CDD505-2E9C-101B-9397-08002B2CF9AE}" pid="7" name="_AuthorEmailDisplayName">
    <vt:lpwstr>Griesel, Elizabeth</vt:lpwstr>
  </property>
  <property fmtid="{D5CDD505-2E9C-101B-9397-08002B2CF9AE}" pid="8" name="_PreviousAdHocReviewCycleID">
    <vt:i4>-587884590</vt:i4>
  </property>
</Properties>
</file>